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handoutMasterIdLst>
    <p:handoutMasterId r:id="rId90"/>
  </p:handoutMasterIdLst>
  <p:sldIdLst>
    <p:sldId id="519" r:id="rId2"/>
    <p:sldId id="618" r:id="rId3"/>
    <p:sldId id="695" r:id="rId4"/>
    <p:sldId id="694" r:id="rId5"/>
    <p:sldId id="697" r:id="rId6"/>
    <p:sldId id="698" r:id="rId7"/>
    <p:sldId id="699" r:id="rId8"/>
    <p:sldId id="700" r:id="rId9"/>
    <p:sldId id="701" r:id="rId10"/>
    <p:sldId id="702" r:id="rId11"/>
    <p:sldId id="708" r:id="rId12"/>
    <p:sldId id="704" r:id="rId13"/>
    <p:sldId id="705" r:id="rId14"/>
    <p:sldId id="706" r:id="rId15"/>
    <p:sldId id="707" r:id="rId16"/>
    <p:sldId id="685" r:id="rId17"/>
    <p:sldId id="686" r:id="rId18"/>
    <p:sldId id="709" r:id="rId19"/>
    <p:sldId id="689" r:id="rId20"/>
    <p:sldId id="710" r:id="rId21"/>
    <p:sldId id="711" r:id="rId22"/>
    <p:sldId id="690" r:id="rId23"/>
    <p:sldId id="691" r:id="rId24"/>
    <p:sldId id="693" r:id="rId25"/>
    <p:sldId id="672" r:id="rId26"/>
    <p:sldId id="619" r:id="rId27"/>
    <p:sldId id="620" r:id="rId28"/>
    <p:sldId id="621" r:id="rId29"/>
    <p:sldId id="622" r:id="rId30"/>
    <p:sldId id="623" r:id="rId31"/>
    <p:sldId id="624" r:id="rId32"/>
    <p:sldId id="625" r:id="rId33"/>
    <p:sldId id="626" r:id="rId34"/>
    <p:sldId id="627" r:id="rId35"/>
    <p:sldId id="628" r:id="rId36"/>
    <p:sldId id="629" r:id="rId37"/>
    <p:sldId id="630" r:id="rId38"/>
    <p:sldId id="631" r:id="rId39"/>
    <p:sldId id="632" r:id="rId40"/>
    <p:sldId id="673" r:id="rId41"/>
    <p:sldId id="633" r:id="rId42"/>
    <p:sldId id="635" r:id="rId43"/>
    <p:sldId id="636" r:id="rId44"/>
    <p:sldId id="712" r:id="rId45"/>
    <p:sldId id="637" r:id="rId46"/>
    <p:sldId id="638" r:id="rId47"/>
    <p:sldId id="639" r:id="rId48"/>
    <p:sldId id="640" r:id="rId49"/>
    <p:sldId id="641" r:id="rId50"/>
    <p:sldId id="642" r:id="rId51"/>
    <p:sldId id="643" r:id="rId52"/>
    <p:sldId id="644" r:id="rId53"/>
    <p:sldId id="714" r:id="rId54"/>
    <p:sldId id="715" r:id="rId55"/>
    <p:sldId id="716" r:id="rId56"/>
    <p:sldId id="717" r:id="rId57"/>
    <p:sldId id="719" r:id="rId58"/>
    <p:sldId id="721" r:id="rId59"/>
    <p:sldId id="723" r:id="rId60"/>
    <p:sldId id="722" r:id="rId61"/>
    <p:sldId id="713" r:id="rId62"/>
    <p:sldId id="645" r:id="rId63"/>
    <p:sldId id="646" r:id="rId64"/>
    <p:sldId id="647" r:id="rId65"/>
    <p:sldId id="648" r:id="rId66"/>
    <p:sldId id="649" r:id="rId67"/>
    <p:sldId id="650" r:id="rId68"/>
    <p:sldId id="651" r:id="rId69"/>
    <p:sldId id="674" r:id="rId70"/>
    <p:sldId id="652" r:id="rId71"/>
    <p:sldId id="653" r:id="rId72"/>
    <p:sldId id="654" r:id="rId73"/>
    <p:sldId id="655" r:id="rId74"/>
    <p:sldId id="656" r:id="rId75"/>
    <p:sldId id="657" r:id="rId76"/>
    <p:sldId id="658" r:id="rId77"/>
    <p:sldId id="659" r:id="rId78"/>
    <p:sldId id="660" r:id="rId79"/>
    <p:sldId id="661" r:id="rId80"/>
    <p:sldId id="662" r:id="rId81"/>
    <p:sldId id="663" r:id="rId82"/>
    <p:sldId id="664" r:id="rId83"/>
    <p:sldId id="665" r:id="rId84"/>
    <p:sldId id="666" r:id="rId85"/>
    <p:sldId id="667" r:id="rId86"/>
    <p:sldId id="668" r:id="rId87"/>
    <p:sldId id="669" r:id="rId88"/>
  </p:sldIdLst>
  <p:sldSz cx="9906000" cy="6858000" type="A4"/>
  <p:notesSz cx="9144000" cy="6858000"/>
  <p:defaultTextStyle>
    <a:defPPr>
      <a:defRPr lang="en-GB"/>
    </a:defPPr>
    <a:lvl1pPr algn="l" rtl="0" fontAlgn="base">
      <a:spcBef>
        <a:spcPct val="0"/>
      </a:spcBef>
      <a:spcAft>
        <a:spcPct val="0"/>
      </a:spcAft>
      <a:defRPr b="1" kern="1200">
        <a:solidFill>
          <a:srgbClr val="000000"/>
        </a:solidFill>
        <a:latin typeface="Albertus Medium" pitchFamily="34" charset="0"/>
        <a:ea typeface="+mn-ea"/>
        <a:cs typeface="+mn-cs"/>
      </a:defRPr>
    </a:lvl1pPr>
    <a:lvl2pPr marL="457200" algn="l" rtl="0" fontAlgn="base">
      <a:spcBef>
        <a:spcPct val="0"/>
      </a:spcBef>
      <a:spcAft>
        <a:spcPct val="0"/>
      </a:spcAft>
      <a:defRPr b="1" kern="1200">
        <a:solidFill>
          <a:srgbClr val="000000"/>
        </a:solidFill>
        <a:latin typeface="Albertus Medium" pitchFamily="34" charset="0"/>
        <a:ea typeface="+mn-ea"/>
        <a:cs typeface="+mn-cs"/>
      </a:defRPr>
    </a:lvl2pPr>
    <a:lvl3pPr marL="914400" algn="l" rtl="0" fontAlgn="base">
      <a:spcBef>
        <a:spcPct val="0"/>
      </a:spcBef>
      <a:spcAft>
        <a:spcPct val="0"/>
      </a:spcAft>
      <a:defRPr b="1" kern="1200">
        <a:solidFill>
          <a:srgbClr val="000000"/>
        </a:solidFill>
        <a:latin typeface="Albertus Medium" pitchFamily="34" charset="0"/>
        <a:ea typeface="+mn-ea"/>
        <a:cs typeface="+mn-cs"/>
      </a:defRPr>
    </a:lvl3pPr>
    <a:lvl4pPr marL="1371600" algn="l" rtl="0" fontAlgn="base">
      <a:spcBef>
        <a:spcPct val="0"/>
      </a:spcBef>
      <a:spcAft>
        <a:spcPct val="0"/>
      </a:spcAft>
      <a:defRPr b="1" kern="1200">
        <a:solidFill>
          <a:srgbClr val="000000"/>
        </a:solidFill>
        <a:latin typeface="Albertus Medium" pitchFamily="34" charset="0"/>
        <a:ea typeface="+mn-ea"/>
        <a:cs typeface="+mn-cs"/>
      </a:defRPr>
    </a:lvl4pPr>
    <a:lvl5pPr marL="1828800" algn="l" rtl="0" fontAlgn="base">
      <a:spcBef>
        <a:spcPct val="0"/>
      </a:spcBef>
      <a:spcAft>
        <a:spcPct val="0"/>
      </a:spcAft>
      <a:defRPr b="1" kern="1200">
        <a:solidFill>
          <a:srgbClr val="000000"/>
        </a:solidFill>
        <a:latin typeface="Albertus Medium" pitchFamily="34" charset="0"/>
        <a:ea typeface="+mn-ea"/>
        <a:cs typeface="+mn-cs"/>
      </a:defRPr>
    </a:lvl5pPr>
    <a:lvl6pPr marL="2286000" algn="l" defTabSz="914400" rtl="0" eaLnBrk="1" latinLnBrk="0" hangingPunct="1">
      <a:defRPr b="1" kern="1200">
        <a:solidFill>
          <a:srgbClr val="000000"/>
        </a:solidFill>
        <a:latin typeface="Albertus Medium" pitchFamily="34" charset="0"/>
        <a:ea typeface="+mn-ea"/>
        <a:cs typeface="+mn-cs"/>
      </a:defRPr>
    </a:lvl6pPr>
    <a:lvl7pPr marL="2743200" algn="l" defTabSz="914400" rtl="0" eaLnBrk="1" latinLnBrk="0" hangingPunct="1">
      <a:defRPr b="1" kern="1200">
        <a:solidFill>
          <a:srgbClr val="000000"/>
        </a:solidFill>
        <a:latin typeface="Albertus Medium" pitchFamily="34" charset="0"/>
        <a:ea typeface="+mn-ea"/>
        <a:cs typeface="+mn-cs"/>
      </a:defRPr>
    </a:lvl7pPr>
    <a:lvl8pPr marL="3200400" algn="l" defTabSz="914400" rtl="0" eaLnBrk="1" latinLnBrk="0" hangingPunct="1">
      <a:defRPr b="1" kern="1200">
        <a:solidFill>
          <a:srgbClr val="000000"/>
        </a:solidFill>
        <a:latin typeface="Albertus Medium" pitchFamily="34" charset="0"/>
        <a:ea typeface="+mn-ea"/>
        <a:cs typeface="+mn-cs"/>
      </a:defRPr>
    </a:lvl8pPr>
    <a:lvl9pPr marL="3657600" algn="l" defTabSz="914400" rtl="0" eaLnBrk="1" latinLnBrk="0" hangingPunct="1">
      <a:defRPr b="1" kern="1200">
        <a:solidFill>
          <a:srgbClr val="000000"/>
        </a:solidFill>
        <a:latin typeface="Albertus Medium"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C7BB"/>
    <a:srgbClr val="AA937B"/>
    <a:srgbClr val="A48C6B"/>
    <a:srgbClr val="000000"/>
    <a:srgbClr val="0000FF"/>
    <a:srgbClr val="FFFFCC"/>
    <a:srgbClr val="FFFF66"/>
    <a:srgbClr val="006600"/>
    <a:srgbClr val="CCCC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54" autoAdjust="0"/>
    <p:restoredTop sz="94393" autoAdjust="0"/>
  </p:normalViewPr>
  <p:slideViewPr>
    <p:cSldViewPr>
      <p:cViewPr varScale="1">
        <p:scale>
          <a:sx n="92" d="100"/>
          <a:sy n="92" d="100"/>
        </p:scale>
        <p:origin x="1254" y="78"/>
      </p:cViewPr>
      <p:guideLst>
        <p:guide orient="horz" pos="2160"/>
        <p:guide pos="3120"/>
      </p:guideLst>
    </p:cSldViewPr>
  </p:slideViewPr>
  <p:notesTextViewPr>
    <p:cViewPr>
      <p:scale>
        <a:sx n="25" d="100"/>
        <a:sy n="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endParaRPr lang="en-GB"/>
          </a:p>
        </p:txBody>
      </p:sp>
      <p:sp>
        <p:nvSpPr>
          <p:cNvPr id="100355" name="Rectangle 3"/>
          <p:cNvSpPr>
            <a:spLocks noGrp="1" noChangeArrowheads="1"/>
          </p:cNvSpPr>
          <p:nvPr>
            <p:ph type="dt" sz="quarter"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endParaRPr lang="en-GB"/>
          </a:p>
        </p:txBody>
      </p:sp>
      <p:sp>
        <p:nvSpPr>
          <p:cNvPr id="100356" name="Rectangle 4"/>
          <p:cNvSpPr>
            <a:spLocks noGrp="1" noChangeArrowheads="1"/>
          </p:cNvSpPr>
          <p:nvPr>
            <p:ph type="ftr" sz="quarter" idx="2"/>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endParaRPr lang="en-GB"/>
          </a:p>
        </p:txBody>
      </p:sp>
      <p:sp>
        <p:nvSpPr>
          <p:cNvPr id="100357" name="Rectangle 5"/>
          <p:cNvSpPr>
            <a:spLocks noGrp="1" noChangeArrowheads="1"/>
          </p:cNvSpPr>
          <p:nvPr>
            <p:ph type="sldNum" sz="quarter" idx="3"/>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fld id="{B9FF5F33-2745-4CA7-ABC0-7648589173E7}" type="slidenum">
              <a:rPr lang="en-GB"/>
              <a:pPr/>
              <a:t>‹#›</a:t>
            </a:fld>
            <a:endParaRPr lang="en-GB"/>
          </a:p>
        </p:txBody>
      </p:sp>
    </p:spTree>
    <p:extLst>
      <p:ext uri="{BB962C8B-B14F-4D97-AF65-F5344CB8AC3E}">
        <p14:creationId xmlns:p14="http://schemas.microsoft.com/office/powerpoint/2010/main" val="719127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endParaRPr lang="en-GB"/>
          </a:p>
        </p:txBody>
      </p:sp>
      <p:sp>
        <p:nvSpPr>
          <p:cNvPr id="111619"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endParaRPr lang="en-GB"/>
          </a:p>
        </p:txBody>
      </p:sp>
      <p:sp>
        <p:nvSpPr>
          <p:cNvPr id="111620" name="Rectangle 4"/>
          <p:cNvSpPr>
            <a:spLocks noGrp="1" noRot="1" noChangeAspect="1" noChangeArrowheads="1" noTextEdit="1"/>
          </p:cNvSpPr>
          <p:nvPr>
            <p:ph type="sldImg" idx="2"/>
          </p:nvPr>
        </p:nvSpPr>
        <p:spPr bwMode="auto">
          <a:xfrm>
            <a:off x="2714625" y="514350"/>
            <a:ext cx="3714750" cy="2571750"/>
          </a:xfrm>
          <a:prstGeom prst="rect">
            <a:avLst/>
          </a:prstGeom>
          <a:noFill/>
          <a:ln w="9525">
            <a:solidFill>
              <a:srgbClr val="000000"/>
            </a:solidFill>
            <a:miter lim="800000"/>
            <a:headEnd/>
            <a:tailEnd/>
          </a:ln>
          <a:effectLst/>
        </p:spPr>
      </p:sp>
      <p:sp>
        <p:nvSpPr>
          <p:cNvPr id="111621"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1622"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endParaRPr lang="en-GB"/>
          </a:p>
        </p:txBody>
      </p:sp>
      <p:sp>
        <p:nvSpPr>
          <p:cNvPr id="111623"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fld id="{BB58B17E-22AA-4A89-A580-A057ADDE513A}" type="slidenum">
              <a:rPr lang="en-GB"/>
              <a:pPr/>
              <a:t>‹#›</a:t>
            </a:fld>
            <a:endParaRPr lang="en-GB"/>
          </a:p>
        </p:txBody>
      </p:sp>
    </p:spTree>
    <p:extLst>
      <p:ext uri="{BB962C8B-B14F-4D97-AF65-F5344CB8AC3E}">
        <p14:creationId xmlns:p14="http://schemas.microsoft.com/office/powerpoint/2010/main" val="40222012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325D7D-4B78-4F0E-87FB-7B8B4AE628CD}" type="slidenum">
              <a:rPr lang="en-GB"/>
              <a:pPr/>
              <a:t>1</a:t>
            </a:fld>
            <a:endParaRPr lang="en-GB"/>
          </a:p>
        </p:txBody>
      </p:sp>
      <p:sp>
        <p:nvSpPr>
          <p:cNvPr id="488450" name="Rectangle 2"/>
          <p:cNvSpPr>
            <a:spLocks noGrp="1" noRot="1" noChangeAspect="1" noChangeArrowheads="1" noTextEdit="1"/>
          </p:cNvSpPr>
          <p:nvPr>
            <p:ph type="sldImg"/>
          </p:nvPr>
        </p:nvSpPr>
        <p:spPr>
          <a:ln/>
        </p:spPr>
      </p:sp>
      <p:sp>
        <p:nvSpPr>
          <p:cNvPr id="488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325D7D-4B78-4F0E-87FB-7B8B4AE628CD}" type="slidenum">
              <a:rPr lang="en-GB"/>
              <a:pPr/>
              <a:t>6</a:t>
            </a:fld>
            <a:endParaRPr lang="en-GB"/>
          </a:p>
        </p:txBody>
      </p:sp>
      <p:sp>
        <p:nvSpPr>
          <p:cNvPr id="488450" name="Rectangle 2"/>
          <p:cNvSpPr>
            <a:spLocks noGrp="1" noRot="1" noChangeAspect="1" noChangeArrowheads="1" noTextEdit="1"/>
          </p:cNvSpPr>
          <p:nvPr>
            <p:ph type="sldImg"/>
          </p:nvPr>
        </p:nvSpPr>
        <p:spPr>
          <a:ln/>
        </p:spPr>
      </p:sp>
      <p:sp>
        <p:nvSpPr>
          <p:cNvPr id="4884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03537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ACECE5-4D10-4D46-AB02-C70494977871}" type="slidenum">
              <a:rPr lang="en-GB"/>
              <a:pPr/>
              <a:t>16</a:t>
            </a:fld>
            <a:endParaRPr lang="en-GB"/>
          </a:p>
        </p:txBody>
      </p:sp>
      <p:sp>
        <p:nvSpPr>
          <p:cNvPr id="516098" name="Rectangle 2"/>
          <p:cNvSpPr>
            <a:spLocks noGrp="1" noRot="1" noChangeAspect="1" noChangeArrowheads="1" noTextEdit="1"/>
          </p:cNvSpPr>
          <p:nvPr>
            <p:ph type="sldImg"/>
          </p:nvPr>
        </p:nvSpPr>
        <p:spPr>
          <a:ln/>
        </p:spPr>
      </p:sp>
      <p:sp>
        <p:nvSpPr>
          <p:cNvPr id="516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61071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57E39E-4DBB-451F-B991-59E23A4F75B5}" type="slidenum">
              <a:rPr lang="en-GB"/>
              <a:pPr/>
              <a:t>26</a:t>
            </a:fld>
            <a:endParaRPr lang="en-GB"/>
          </a:p>
        </p:txBody>
      </p:sp>
      <p:sp>
        <p:nvSpPr>
          <p:cNvPr id="519170" name="Rectangle 2"/>
          <p:cNvSpPr>
            <a:spLocks noGrp="1" noRot="1" noChangeAspect="1" noChangeArrowheads="1" noTextEdit="1"/>
          </p:cNvSpPr>
          <p:nvPr>
            <p:ph type="sldImg"/>
          </p:nvPr>
        </p:nvSpPr>
        <p:spPr>
          <a:ln/>
        </p:spPr>
      </p:sp>
      <p:sp>
        <p:nvSpPr>
          <p:cNvPr id="519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66E0B4-1859-4905-98C5-80DE58851719}" type="slidenum">
              <a:rPr lang="en-GB"/>
              <a:pPr/>
              <a:t>41</a:t>
            </a:fld>
            <a:endParaRPr lang="en-GB"/>
          </a:p>
        </p:txBody>
      </p:sp>
      <p:sp>
        <p:nvSpPr>
          <p:cNvPr id="529410" name="Rectangle 2"/>
          <p:cNvSpPr>
            <a:spLocks noGrp="1" noRot="1" noChangeAspect="1" noChangeArrowheads="1" noTextEdit="1"/>
          </p:cNvSpPr>
          <p:nvPr>
            <p:ph type="sldImg"/>
          </p:nvPr>
        </p:nvSpPr>
        <p:spPr>
          <a:ln/>
        </p:spPr>
      </p:sp>
      <p:sp>
        <p:nvSpPr>
          <p:cNvPr id="529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66E0B4-1859-4905-98C5-80DE58851719}" type="slidenum">
              <a:rPr lang="en-GB"/>
              <a:pPr/>
              <a:t>53</a:t>
            </a:fld>
            <a:endParaRPr lang="en-GB"/>
          </a:p>
        </p:txBody>
      </p:sp>
      <p:sp>
        <p:nvSpPr>
          <p:cNvPr id="529410" name="Rectangle 2"/>
          <p:cNvSpPr>
            <a:spLocks noGrp="1" noRot="1" noChangeAspect="1" noChangeArrowheads="1" noTextEdit="1"/>
          </p:cNvSpPr>
          <p:nvPr>
            <p:ph type="sldImg"/>
          </p:nvPr>
        </p:nvSpPr>
        <p:spPr>
          <a:ln/>
        </p:spPr>
      </p:sp>
      <p:sp>
        <p:nvSpPr>
          <p:cNvPr id="529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93116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007F60-C9B9-427E-8002-A9E0DA463847}" type="slidenum">
              <a:rPr lang="en-GB"/>
              <a:pPr/>
              <a:t>62</a:t>
            </a:fld>
            <a:endParaRPr lang="en-GB"/>
          </a:p>
        </p:txBody>
      </p:sp>
      <p:sp>
        <p:nvSpPr>
          <p:cNvPr id="539650" name="Rectangle 2"/>
          <p:cNvSpPr>
            <a:spLocks noGrp="1" noRot="1" noChangeAspect="1" noChangeArrowheads="1" noTextEdit="1"/>
          </p:cNvSpPr>
          <p:nvPr>
            <p:ph type="sldImg"/>
          </p:nvPr>
        </p:nvSpPr>
        <p:spPr>
          <a:ln/>
        </p:spPr>
      </p:sp>
      <p:sp>
        <p:nvSpPr>
          <p:cNvPr id="539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007F60-C9B9-427E-8002-A9E0DA463847}" type="slidenum">
              <a:rPr lang="en-GB"/>
              <a:pPr/>
              <a:t>70</a:t>
            </a:fld>
            <a:endParaRPr lang="en-GB"/>
          </a:p>
        </p:txBody>
      </p:sp>
      <p:sp>
        <p:nvSpPr>
          <p:cNvPr id="539650" name="Rectangle 2"/>
          <p:cNvSpPr>
            <a:spLocks noGrp="1" noRot="1" noChangeAspect="1" noChangeArrowheads="1" noTextEdit="1"/>
          </p:cNvSpPr>
          <p:nvPr>
            <p:ph type="sldImg"/>
          </p:nvPr>
        </p:nvSpPr>
        <p:spPr>
          <a:ln/>
        </p:spPr>
      </p:sp>
      <p:sp>
        <p:nvSpPr>
          <p:cNvPr id="53965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NZ"/>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C36F5AE-9E94-47DB-B571-43C02470BD4F}" type="slidenum">
              <a:rPr lang="en-GB"/>
              <a:pPr/>
              <a:t>‹#›</a:t>
            </a:fld>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1560BA9-7A94-4A09-A5A0-3D03304DC41D}" type="slidenum">
              <a:rPr lang="en-GB"/>
              <a:pPr/>
              <a:t>‹#›</a:t>
            </a:fld>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95300" y="274638"/>
            <a:ext cx="65341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9503FF0-D69C-4533-B890-4AC5080F1838}" type="slidenum">
              <a:rPr lang="en-GB"/>
              <a:pPr/>
              <a:t>‹#›</a:t>
            </a:fld>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E8DEE43-88FC-4E1E-BCA4-FA15A72D90D0}" type="slidenum">
              <a:rPr lang="en-GB"/>
              <a:pPr/>
              <a:t>‹#›</a:t>
            </a:fld>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E94FE29-5DBF-459B-A89A-359F0CB79699}" type="slidenum">
              <a:rPr lang="en-GB"/>
              <a:pPr/>
              <a:t>‹#›</a:t>
            </a:fld>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BB4F212-28A3-482E-A492-FC668DD12EFE}" type="slidenum">
              <a:rPr lang="en-GB"/>
              <a:pPr/>
              <a:t>‹#›</a:t>
            </a:fld>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C366EF89-DEBF-43AC-A2D0-CA05ABE1E30B}" type="slidenum">
              <a:rPr lang="en-GB"/>
              <a:pPr/>
              <a:t>‹#›</a:t>
            </a:fld>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AA80A60C-F18F-42D7-87A4-629BFC3F51F5}" type="slidenum">
              <a:rPr lang="en-GB"/>
              <a:pPr/>
              <a:t>‹#›</a:t>
            </a:fld>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BB28E929-0465-46C9-8387-5172A735FE28}" type="slidenum">
              <a:rPr lang="en-GB"/>
              <a:pPr/>
              <a:t>‹#›</a:t>
            </a:fld>
            <a:endParaRPr lang="en-GB"/>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8A2C7EA-11ED-4AF3-8D9F-ABDE078D0AD4}" type="slidenum">
              <a:rPr lang="en-GB"/>
              <a:pPr/>
              <a:t>‹#›</a:t>
            </a:fld>
            <a:endParaRPr lang="en-GB"/>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BB2F7030-BB3A-433C-B7CA-C901CD947B84}" type="slidenum">
              <a:rPr lang="en-GB"/>
              <a:pPr/>
              <a:t>‹#›</a:t>
            </a:fld>
            <a:endParaRPr lang="en-GB"/>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95300" y="1600200"/>
            <a:ext cx="89154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endParaRPr lang="en-GB"/>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mn-lt"/>
              </a:defRPr>
            </a:lvl1pPr>
          </a:lstStyle>
          <a:p>
            <a:endParaRPr lang="en-GB"/>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75F33F4E-5F28-4B83-8A97-17189B1962FC}" type="slidenum">
              <a:rPr lang="en-GB"/>
              <a:pPr/>
              <a:t>‹#›</a:t>
            </a:fld>
            <a:endParaRPr lang="en-GB"/>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7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34" name="Rectangle 10"/>
          <p:cNvSpPr>
            <a:spLocks noChangeArrowheads="1"/>
          </p:cNvSpPr>
          <p:nvPr/>
        </p:nvSpPr>
        <p:spPr bwMode="auto">
          <a:xfrm>
            <a:off x="0" y="0"/>
            <a:ext cx="9906000" cy="6858000"/>
          </a:xfrm>
          <a:prstGeom prst="rect">
            <a:avLst/>
          </a:prstGeom>
          <a:gradFill rotWithShape="1">
            <a:gsLst>
              <a:gs pos="0">
                <a:srgbClr val="FF9900">
                  <a:alpha val="60001"/>
                </a:srgbClr>
              </a:gs>
              <a:gs pos="50000">
                <a:srgbClr val="FFFFCC"/>
              </a:gs>
              <a:gs pos="100000">
                <a:srgbClr val="FF9900">
                  <a:alpha val="60001"/>
                </a:srgbClr>
              </a:gs>
            </a:gsLst>
            <a:lin ang="5400000" scaled="1"/>
          </a:gradFill>
          <a:ln w="9525" algn="ctr">
            <a:noFill/>
            <a:miter lim="800000"/>
            <a:headEnd/>
            <a:tailEnd/>
          </a:ln>
          <a:effectLst/>
        </p:spPr>
        <p:txBody>
          <a:bodyPr anchor="ctr">
            <a:spAutoFit/>
          </a:bodyPr>
          <a:lstStyle/>
          <a:p>
            <a:endParaRPr lang="en-NZ"/>
          </a:p>
        </p:txBody>
      </p:sp>
      <p:sp>
        <p:nvSpPr>
          <p:cNvPr id="487427" name="WordArt 3"/>
          <p:cNvSpPr>
            <a:spLocks noChangeArrowheads="1" noChangeShapeType="1" noTextEdit="1"/>
          </p:cNvSpPr>
          <p:nvPr/>
        </p:nvSpPr>
        <p:spPr bwMode="auto">
          <a:xfrm>
            <a:off x="273050" y="5805488"/>
            <a:ext cx="9288463" cy="765175"/>
          </a:xfrm>
          <a:prstGeom prst="rect">
            <a:avLst/>
          </a:prstGeom>
        </p:spPr>
        <p:txBody>
          <a:bodyPr wrap="none" fromWordArt="1">
            <a:prstTxWarp prst="textPlain">
              <a:avLst>
                <a:gd name="adj" fmla="val 50000"/>
              </a:avLst>
            </a:prstTxWarp>
          </a:bodyPr>
          <a:lstStyle/>
          <a:p>
            <a:pPr algn="ctr"/>
            <a:r>
              <a:rPr lang="en-NZ" sz="6000" kern="10" spc="-300" dirty="0">
                <a:ln w="12700">
                  <a:solidFill>
                    <a:srgbClr val="FFFF00"/>
                  </a:solidFill>
                  <a:round/>
                  <a:headEnd/>
                  <a:tailEnd/>
                </a:ln>
                <a:gradFill rotWithShape="1">
                  <a:gsLst>
                    <a:gs pos="0">
                      <a:srgbClr val="1E233A"/>
                    </a:gs>
                    <a:gs pos="100000">
                      <a:srgbClr val="1E233A">
                        <a:gamma/>
                        <a:shade val="0"/>
                        <a:invGamma/>
                      </a:srgbClr>
                    </a:gs>
                  </a:gsLst>
                  <a:lin ang="5400000" scaled="1"/>
                </a:gradFill>
                <a:effectLst>
                  <a:outerShdw dist="35921" dir="2700000" algn="ctr" rotWithShape="0">
                    <a:srgbClr val="800000"/>
                  </a:outerShdw>
                </a:effectLst>
                <a:latin typeface="Arial Black" pitchFamily="34" charset="0"/>
              </a:rPr>
              <a:t>Prophecies for the Last Days</a:t>
            </a:r>
          </a:p>
        </p:txBody>
      </p:sp>
      <p:sp>
        <p:nvSpPr>
          <p:cNvPr id="487428" name="WordArt 4"/>
          <p:cNvSpPr>
            <a:spLocks noChangeArrowheads="1" noChangeShapeType="1" noTextEdit="1"/>
          </p:cNvSpPr>
          <p:nvPr/>
        </p:nvSpPr>
        <p:spPr bwMode="auto">
          <a:xfrm>
            <a:off x="488950" y="260350"/>
            <a:ext cx="8713788" cy="1154113"/>
          </a:xfrm>
          <a:prstGeom prst="rect">
            <a:avLst/>
          </a:prstGeom>
        </p:spPr>
        <p:txBody>
          <a:bodyPr wrap="none" fromWordArt="1">
            <a:prstTxWarp prst="textPlain">
              <a:avLst>
                <a:gd name="adj" fmla="val 50000"/>
              </a:avLst>
            </a:prstTxWarp>
          </a:bodyPr>
          <a:lstStyle/>
          <a:p>
            <a:pPr algn="ctr"/>
            <a:r>
              <a:rPr lang="en-NZ" sz="6000" kern="10">
                <a:ln w="19050">
                  <a:solidFill>
                    <a:srgbClr val="FFCC00"/>
                  </a:solidFill>
                  <a:round/>
                  <a:headEnd/>
                  <a:tailEnd/>
                </a:ln>
                <a:gradFill rotWithShape="1">
                  <a:gsLst>
                    <a:gs pos="0">
                      <a:srgbClr val="1E233A"/>
                    </a:gs>
                    <a:gs pos="100000">
                      <a:srgbClr val="1E233A">
                        <a:gamma/>
                        <a:shade val="0"/>
                        <a:invGamma/>
                      </a:srgbClr>
                    </a:gs>
                  </a:gsLst>
                  <a:lin ang="5400000" scaled="1"/>
                </a:gradFill>
                <a:effectLst>
                  <a:outerShdw dist="53882" dir="2700000" algn="ctr" rotWithShape="0">
                    <a:srgbClr val="640000"/>
                  </a:outerShdw>
                </a:effectLst>
                <a:latin typeface="Imprint MT Shadow"/>
              </a:rPr>
              <a:t>ZECHARIAH</a:t>
            </a:r>
          </a:p>
        </p:txBody>
      </p:sp>
      <p:pic>
        <p:nvPicPr>
          <p:cNvPr id="487433" name="Picture 9" descr="horses"/>
          <p:cNvPicPr>
            <a:picLocks noChangeAspect="1" noChangeArrowheads="1"/>
          </p:cNvPicPr>
          <p:nvPr/>
        </p:nvPicPr>
        <p:blipFill>
          <a:blip r:embed="rId3" cstate="print"/>
          <a:srcRect/>
          <a:stretch>
            <a:fillRect/>
          </a:stretch>
        </p:blipFill>
        <p:spPr bwMode="auto">
          <a:xfrm>
            <a:off x="2073275" y="1700213"/>
            <a:ext cx="5705475" cy="3810000"/>
          </a:xfrm>
          <a:prstGeom prst="rect">
            <a:avLst/>
          </a:prstGeom>
          <a:noFill/>
          <a:ln w="9525">
            <a:solidFill>
              <a:srgbClr val="000000"/>
            </a:solidFill>
            <a:miter lim="800000"/>
            <a:headEnd/>
            <a:tailEnd/>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7906" name="Picture 2" descr="800-Ezra%208%20Haggai_Zechariah"/>
          <p:cNvPicPr>
            <a:picLocks noChangeAspect="1" noChangeArrowheads="1"/>
          </p:cNvPicPr>
          <p:nvPr/>
        </p:nvPicPr>
        <p:blipFill>
          <a:blip r:embed="rId2" cstate="print"/>
          <a:srcRect l="9448" r="56693" b="18898"/>
          <a:stretch>
            <a:fillRect/>
          </a:stretch>
        </p:blipFill>
        <p:spPr bwMode="auto">
          <a:xfrm>
            <a:off x="0" y="0"/>
            <a:ext cx="3729038" cy="6858000"/>
          </a:xfrm>
          <a:prstGeom prst="rect">
            <a:avLst/>
          </a:prstGeom>
          <a:noFill/>
        </p:spPr>
      </p:pic>
      <p:sp>
        <p:nvSpPr>
          <p:cNvPr id="507907" name="Rectangle 3"/>
          <p:cNvSpPr>
            <a:spLocks noChangeArrowheads="1"/>
          </p:cNvSpPr>
          <p:nvPr/>
        </p:nvSpPr>
        <p:spPr bwMode="auto">
          <a:xfrm>
            <a:off x="2846388" y="0"/>
            <a:ext cx="936625" cy="6858000"/>
          </a:xfrm>
          <a:prstGeom prst="rect">
            <a:avLst/>
          </a:prstGeom>
          <a:gradFill rotWithShape="1">
            <a:gsLst>
              <a:gs pos="0">
                <a:srgbClr val="FFFFCC">
                  <a:alpha val="0"/>
                </a:srgbClr>
              </a:gs>
              <a:gs pos="100000">
                <a:srgbClr val="FFFFCC"/>
              </a:gs>
            </a:gsLst>
            <a:lin ang="0" scaled="1"/>
          </a:gradFill>
          <a:ln w="9525">
            <a:noFill/>
            <a:miter lim="800000"/>
            <a:headEnd/>
            <a:tailEnd/>
          </a:ln>
          <a:effectLst/>
        </p:spPr>
        <p:txBody>
          <a:bodyPr wrap="none" anchor="ctr"/>
          <a:lstStyle/>
          <a:p>
            <a:endParaRPr lang="en-NZ"/>
          </a:p>
        </p:txBody>
      </p:sp>
      <p:sp>
        <p:nvSpPr>
          <p:cNvPr id="507908" name="Text Box 4"/>
          <p:cNvSpPr txBox="1">
            <a:spLocks noChangeArrowheads="1"/>
          </p:cNvSpPr>
          <p:nvPr/>
        </p:nvSpPr>
        <p:spPr bwMode="auto">
          <a:xfrm>
            <a:off x="0" y="4941888"/>
            <a:ext cx="3152775" cy="769441"/>
          </a:xfrm>
          <a:prstGeom prst="rect">
            <a:avLst/>
          </a:prstGeom>
          <a:noFill/>
          <a:ln w="9525">
            <a:noFill/>
            <a:miter lim="800000"/>
            <a:headEnd/>
            <a:tailEnd/>
          </a:ln>
          <a:effectLst>
            <a:outerShdw dist="35921" dir="2700000" algn="ctr" rotWithShape="0">
              <a:schemeClr val="bg2"/>
            </a:outerShdw>
          </a:effectLst>
        </p:spPr>
        <p:txBody>
          <a:bodyPr lIns="54000" rIns="54000">
            <a:spAutoFit/>
          </a:bodyPr>
          <a:lstStyle/>
          <a:p>
            <a:pPr algn="ctr"/>
            <a:r>
              <a:rPr lang="en-NZ" sz="4400" dirty="0" err="1">
                <a:solidFill>
                  <a:srgbClr val="FF0000"/>
                </a:solidFill>
                <a:effectLst>
                  <a:glow rad="254000">
                    <a:srgbClr val="000000">
                      <a:alpha val="60000"/>
                    </a:srgbClr>
                  </a:glow>
                </a:effectLst>
                <a:latin typeface="Papyrus" panose="03070502060502030205" pitchFamily="66" charset="0"/>
              </a:rPr>
              <a:t>Hamath</a:t>
            </a:r>
            <a:endParaRPr lang="en-GB" sz="4400" dirty="0">
              <a:solidFill>
                <a:srgbClr val="FF0000"/>
              </a:solidFill>
              <a:effectLst>
                <a:glow rad="254000">
                  <a:srgbClr val="000000">
                    <a:alpha val="60000"/>
                  </a:srgbClr>
                </a:glow>
              </a:effectLst>
              <a:latin typeface="Papyrus" panose="03070502060502030205" pitchFamily="66" charset="0"/>
            </a:endParaRPr>
          </a:p>
        </p:txBody>
      </p:sp>
      <p:sp>
        <p:nvSpPr>
          <p:cNvPr id="507909" name="Text Box 5"/>
          <p:cNvSpPr txBox="1">
            <a:spLocks noChangeArrowheads="1"/>
          </p:cNvSpPr>
          <p:nvPr/>
        </p:nvSpPr>
        <p:spPr bwMode="auto">
          <a:xfrm>
            <a:off x="3944938" y="333375"/>
            <a:ext cx="5761037" cy="1015663"/>
          </a:xfrm>
          <a:prstGeom prst="rect">
            <a:avLst/>
          </a:prstGeom>
          <a:noFill/>
          <a:ln w="9525" algn="ctr">
            <a:noFill/>
            <a:miter lim="800000"/>
            <a:headEnd/>
            <a:tailEnd/>
          </a:ln>
          <a:effectLst/>
        </p:spPr>
        <p:txBody>
          <a:bodyPr>
            <a:spAutoFit/>
          </a:bodyPr>
          <a:lstStyle/>
          <a:p>
            <a:pPr algn="ctr"/>
            <a:r>
              <a:rPr lang="en-NZ" sz="3600" dirty="0" err="1">
                <a:latin typeface="Arial Black" pitchFamily="34" charset="0"/>
              </a:rPr>
              <a:t>Hamath</a:t>
            </a:r>
            <a:endParaRPr lang="en-NZ" sz="3600" dirty="0">
              <a:latin typeface="Arial Black" pitchFamily="34" charset="0"/>
            </a:endParaRPr>
          </a:p>
          <a:p>
            <a:pPr algn="ctr"/>
            <a:endParaRPr lang="en-GB" sz="2400" dirty="0">
              <a:latin typeface="Arial Black" pitchFamily="34" charset="0"/>
            </a:endParaRPr>
          </a:p>
        </p:txBody>
      </p:sp>
      <p:sp>
        <p:nvSpPr>
          <p:cNvPr id="507911" name="Text Box 7"/>
          <p:cNvSpPr txBox="1">
            <a:spLocks noChangeArrowheads="1"/>
          </p:cNvSpPr>
          <p:nvPr/>
        </p:nvSpPr>
        <p:spPr bwMode="auto">
          <a:xfrm>
            <a:off x="4016896" y="1052736"/>
            <a:ext cx="5760640" cy="5704319"/>
          </a:xfrm>
          <a:prstGeom prst="rect">
            <a:avLst/>
          </a:prstGeom>
          <a:noFill/>
          <a:ln w="9525" algn="ctr">
            <a:noFill/>
            <a:miter lim="800000"/>
            <a:headEnd/>
            <a:tailEnd/>
          </a:ln>
          <a:effectLst/>
        </p:spPr>
        <p:txBody>
          <a:bodyPr wrap="square">
            <a:spAutoFit/>
          </a:bodyPr>
          <a:lstStyle/>
          <a:p>
            <a:pPr>
              <a:buFont typeface="Wingdings" pitchFamily="2" charset="2"/>
              <a:buNone/>
              <a:tabLst>
                <a:tab pos="2957513" algn="l"/>
              </a:tabLst>
            </a:pPr>
            <a:r>
              <a:rPr lang="en-NZ" sz="2000" u="sng" dirty="0">
                <a:latin typeface="Arial" charset="0"/>
              </a:rPr>
              <a:t>The Dedication of the Temple</a:t>
            </a:r>
          </a:p>
          <a:p>
            <a:pPr defTabSz="1008063">
              <a:buFont typeface="Wingdings" pitchFamily="2" charset="2"/>
              <a:buNone/>
              <a:tabLst>
                <a:tab pos="4127500" algn="l"/>
              </a:tabLst>
            </a:pPr>
            <a:r>
              <a:rPr lang="en-NZ" sz="2000" b="0" dirty="0">
                <a:latin typeface="Arial" charset="0"/>
              </a:rPr>
              <a:t>And at that time, Solomon held a feast, and all Israel with him, a great congregation, from the entering in of </a:t>
            </a:r>
            <a:r>
              <a:rPr lang="en-NZ" sz="2000" b="0" dirty="0" err="1">
                <a:latin typeface="Arial" charset="0"/>
              </a:rPr>
              <a:t>Hamath</a:t>
            </a:r>
            <a:r>
              <a:rPr lang="en-NZ" sz="2000" b="0" dirty="0">
                <a:latin typeface="Arial" charset="0"/>
              </a:rPr>
              <a:t> unto the river of Egypt.  	</a:t>
            </a:r>
            <a:r>
              <a:rPr lang="en-NZ" sz="2000" dirty="0">
                <a:solidFill>
                  <a:srgbClr val="FF0000"/>
                </a:solidFill>
                <a:latin typeface="Arial" charset="0"/>
              </a:rPr>
              <a:t>1Ki 8:65</a:t>
            </a:r>
          </a:p>
          <a:p>
            <a:pPr>
              <a:buFont typeface="Wingdings" pitchFamily="2" charset="2"/>
              <a:buNone/>
              <a:tabLst>
                <a:tab pos="2957513" algn="l"/>
              </a:tabLst>
            </a:pPr>
            <a:r>
              <a:rPr lang="en-NZ" sz="2000" u="sng" dirty="0">
                <a:latin typeface="Arial" charset="0"/>
              </a:rPr>
              <a:t>The Policy of Solomon</a:t>
            </a:r>
          </a:p>
          <a:p>
            <a:pPr>
              <a:buFont typeface="Wingdings" pitchFamily="2" charset="2"/>
              <a:buNone/>
              <a:tabLst>
                <a:tab pos="4127500" algn="l"/>
              </a:tabLst>
            </a:pPr>
            <a:r>
              <a:rPr lang="en-NZ" sz="2000" b="0" dirty="0">
                <a:latin typeface="Arial" charset="0"/>
              </a:rPr>
              <a:t>And all the people that were left ... which were not of the children of Israel ... whom the children of Israel were not able to utterly destroy, upon those did Solomon levy a tribute of </a:t>
            </a:r>
            <a:r>
              <a:rPr lang="en-NZ" sz="2000" b="0" dirty="0" err="1">
                <a:latin typeface="Arial" charset="0"/>
              </a:rPr>
              <a:t>bondservice</a:t>
            </a:r>
            <a:r>
              <a:rPr lang="en-NZ" sz="2000" b="0" dirty="0">
                <a:latin typeface="Arial" charset="0"/>
              </a:rPr>
              <a:t> unto this day. 	</a:t>
            </a:r>
            <a:r>
              <a:rPr lang="en-NZ" sz="2000" dirty="0">
                <a:solidFill>
                  <a:srgbClr val="FF0000"/>
                </a:solidFill>
                <a:latin typeface="Arial" charset="0"/>
              </a:rPr>
              <a:t>1Ki 9:20-21</a:t>
            </a:r>
          </a:p>
          <a:p>
            <a:pPr>
              <a:buFont typeface="Wingdings" pitchFamily="2" charset="2"/>
              <a:buNone/>
              <a:tabLst>
                <a:tab pos="4127500" algn="l"/>
              </a:tabLst>
            </a:pPr>
            <a:endParaRPr lang="en-NZ" sz="2000" dirty="0">
              <a:latin typeface="Arial" charset="0"/>
            </a:endParaRPr>
          </a:p>
          <a:p>
            <a:pPr>
              <a:buFont typeface="Wingdings" pitchFamily="2" charset="2"/>
              <a:buNone/>
              <a:tabLst>
                <a:tab pos="2957513" algn="l"/>
              </a:tabLst>
            </a:pPr>
            <a:r>
              <a:rPr lang="en-NZ" sz="2000" u="sng" dirty="0">
                <a:latin typeface="Arial" charset="0"/>
              </a:rPr>
              <a:t>The Samaritans</a:t>
            </a:r>
          </a:p>
          <a:p>
            <a:pPr>
              <a:buFont typeface="Wingdings" pitchFamily="2" charset="2"/>
              <a:buNone/>
              <a:tabLst>
                <a:tab pos="4127500" algn="l"/>
              </a:tabLst>
            </a:pPr>
            <a:r>
              <a:rPr lang="en-NZ" sz="2000" b="0" dirty="0">
                <a:latin typeface="Arial" charset="0"/>
              </a:rPr>
              <a:t>And the king of Assyria brought men from Babylon and from </a:t>
            </a:r>
            <a:r>
              <a:rPr lang="en-NZ" sz="2000" b="0" dirty="0" err="1">
                <a:latin typeface="Arial" charset="0"/>
              </a:rPr>
              <a:t>Cuthath</a:t>
            </a:r>
            <a:r>
              <a:rPr lang="en-NZ" sz="2000" b="0" dirty="0">
                <a:latin typeface="Arial" charset="0"/>
              </a:rPr>
              <a:t>, and from Ava, and from </a:t>
            </a:r>
            <a:r>
              <a:rPr lang="en-NZ" sz="2000" b="0" dirty="0" err="1">
                <a:latin typeface="Arial" charset="0"/>
              </a:rPr>
              <a:t>Hamath</a:t>
            </a:r>
            <a:r>
              <a:rPr lang="en-NZ" sz="2000" b="0" dirty="0">
                <a:latin typeface="Arial" charset="0"/>
              </a:rPr>
              <a:t> and from </a:t>
            </a:r>
            <a:r>
              <a:rPr lang="en-NZ" sz="2000" b="0" dirty="0" err="1">
                <a:latin typeface="Arial" charset="0"/>
              </a:rPr>
              <a:t>Sepharvaim</a:t>
            </a:r>
            <a:r>
              <a:rPr lang="en-NZ" sz="2000" b="0" dirty="0">
                <a:latin typeface="Arial" charset="0"/>
              </a:rPr>
              <a:t>, and placed them in the cities of Samaria instead of the children of Israel.  	</a:t>
            </a:r>
            <a:r>
              <a:rPr lang="en-NZ" sz="2000" dirty="0">
                <a:solidFill>
                  <a:srgbClr val="FF0000"/>
                </a:solidFill>
                <a:latin typeface="Arial" charset="0"/>
              </a:rPr>
              <a:t>2Ki 17:24</a:t>
            </a:r>
          </a:p>
        </p:txBody>
      </p:sp>
    </p:spTree>
    <p:extLst>
      <p:ext uri="{BB962C8B-B14F-4D97-AF65-F5344CB8AC3E}">
        <p14:creationId xmlns:p14="http://schemas.microsoft.com/office/powerpoint/2010/main" val="209284989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2786" name="Picture 2" descr="800-Ezra%208%20Haggai_Zechariah"/>
          <p:cNvPicPr>
            <a:picLocks noChangeAspect="1" noChangeArrowheads="1"/>
          </p:cNvPicPr>
          <p:nvPr/>
        </p:nvPicPr>
        <p:blipFill>
          <a:blip r:embed="rId2" cstate="print"/>
          <a:srcRect l="9448" r="56693" b="18898"/>
          <a:stretch>
            <a:fillRect/>
          </a:stretch>
        </p:blipFill>
        <p:spPr bwMode="auto">
          <a:xfrm>
            <a:off x="0" y="0"/>
            <a:ext cx="3729038" cy="6858000"/>
          </a:xfrm>
          <a:prstGeom prst="rect">
            <a:avLst/>
          </a:prstGeom>
          <a:noFill/>
        </p:spPr>
      </p:pic>
      <p:sp>
        <p:nvSpPr>
          <p:cNvPr id="502787" name="Rectangle 3"/>
          <p:cNvSpPr>
            <a:spLocks noChangeArrowheads="1"/>
          </p:cNvSpPr>
          <p:nvPr/>
        </p:nvSpPr>
        <p:spPr bwMode="auto">
          <a:xfrm>
            <a:off x="2846388" y="0"/>
            <a:ext cx="936625" cy="6858000"/>
          </a:xfrm>
          <a:prstGeom prst="rect">
            <a:avLst/>
          </a:prstGeom>
          <a:gradFill rotWithShape="1">
            <a:gsLst>
              <a:gs pos="0">
                <a:srgbClr val="FFFFCC">
                  <a:alpha val="0"/>
                </a:srgbClr>
              </a:gs>
              <a:gs pos="100000">
                <a:srgbClr val="FFFFCC"/>
              </a:gs>
            </a:gsLst>
            <a:lin ang="0" scaled="1"/>
          </a:gradFill>
          <a:ln w="9525">
            <a:noFill/>
            <a:miter lim="800000"/>
            <a:headEnd/>
            <a:tailEnd/>
          </a:ln>
          <a:effectLst/>
        </p:spPr>
        <p:txBody>
          <a:bodyPr wrap="none" anchor="ctr"/>
          <a:lstStyle/>
          <a:p>
            <a:endParaRPr lang="en-NZ"/>
          </a:p>
        </p:txBody>
      </p:sp>
      <p:sp>
        <p:nvSpPr>
          <p:cNvPr id="502788" name="Text Box 4"/>
          <p:cNvSpPr txBox="1">
            <a:spLocks noChangeArrowheads="1"/>
          </p:cNvSpPr>
          <p:nvPr/>
        </p:nvSpPr>
        <p:spPr bwMode="auto">
          <a:xfrm>
            <a:off x="0" y="4941888"/>
            <a:ext cx="3152775" cy="1446550"/>
          </a:xfrm>
          <a:prstGeom prst="rect">
            <a:avLst/>
          </a:prstGeom>
          <a:noFill/>
          <a:ln w="9525">
            <a:noFill/>
            <a:miter lim="800000"/>
            <a:headEnd/>
            <a:tailEnd/>
          </a:ln>
          <a:effectLst>
            <a:outerShdw dist="35921" dir="2700000" algn="ctr" rotWithShape="0">
              <a:schemeClr val="bg2"/>
            </a:outerShdw>
          </a:effectLst>
        </p:spPr>
        <p:txBody>
          <a:bodyPr lIns="54000" rIns="54000">
            <a:spAutoFit/>
          </a:bodyPr>
          <a:lstStyle/>
          <a:p>
            <a:pPr algn="ctr"/>
            <a:r>
              <a:rPr lang="en-NZ" sz="4400" dirty="0">
                <a:solidFill>
                  <a:srgbClr val="FF0000"/>
                </a:solidFill>
                <a:effectLst>
                  <a:glow rad="254000">
                    <a:srgbClr val="000000">
                      <a:alpha val="60000"/>
                    </a:srgbClr>
                  </a:glow>
                </a:effectLst>
                <a:latin typeface="Papyrus" panose="03070502060502030205" pitchFamily="66" charset="0"/>
              </a:rPr>
              <a:t>Chronology with Haggai</a:t>
            </a:r>
            <a:endParaRPr lang="en-GB" sz="4400" dirty="0">
              <a:solidFill>
                <a:srgbClr val="FF0000"/>
              </a:solidFill>
              <a:effectLst>
                <a:glow rad="254000">
                  <a:srgbClr val="000000">
                    <a:alpha val="60000"/>
                  </a:srgbClr>
                </a:glow>
              </a:effectLst>
              <a:latin typeface="Papyrus" panose="03070502060502030205" pitchFamily="66" charset="0"/>
            </a:endParaRPr>
          </a:p>
        </p:txBody>
      </p:sp>
      <p:sp>
        <p:nvSpPr>
          <p:cNvPr id="502789" name="Text Box 5"/>
          <p:cNvSpPr txBox="1">
            <a:spLocks noChangeArrowheads="1"/>
          </p:cNvSpPr>
          <p:nvPr/>
        </p:nvSpPr>
        <p:spPr bwMode="auto">
          <a:xfrm>
            <a:off x="3944938" y="333375"/>
            <a:ext cx="5545137" cy="641350"/>
          </a:xfrm>
          <a:prstGeom prst="rect">
            <a:avLst/>
          </a:prstGeom>
          <a:noFill/>
          <a:ln w="9525" algn="ctr">
            <a:noFill/>
            <a:miter lim="800000"/>
            <a:headEnd/>
            <a:tailEnd/>
          </a:ln>
          <a:effectLst/>
        </p:spPr>
        <p:txBody>
          <a:bodyPr>
            <a:spAutoFit/>
          </a:bodyPr>
          <a:lstStyle/>
          <a:p>
            <a:pPr algn="ctr">
              <a:spcBef>
                <a:spcPct val="50000"/>
              </a:spcBef>
            </a:pPr>
            <a:r>
              <a:rPr lang="en-NZ" sz="3600" dirty="0">
                <a:latin typeface="Arial Black" pitchFamily="34" charset="0"/>
              </a:rPr>
              <a:t>Zechariah &amp; Haggai</a:t>
            </a:r>
            <a:endParaRPr lang="en-GB" sz="3600" dirty="0">
              <a:latin typeface="Arial Black" pitchFamily="34" charset="0"/>
            </a:endParaRPr>
          </a:p>
        </p:txBody>
      </p:sp>
      <p:sp>
        <p:nvSpPr>
          <p:cNvPr id="502790" name="Text Box 6"/>
          <p:cNvSpPr txBox="1">
            <a:spLocks noChangeArrowheads="1"/>
          </p:cNvSpPr>
          <p:nvPr/>
        </p:nvSpPr>
        <p:spPr bwMode="auto">
          <a:xfrm>
            <a:off x="4089400" y="1557338"/>
            <a:ext cx="5472113" cy="4208462"/>
          </a:xfrm>
          <a:prstGeom prst="rect">
            <a:avLst/>
          </a:prstGeom>
          <a:noFill/>
          <a:ln w="9525" algn="ctr">
            <a:noFill/>
            <a:miter lim="800000"/>
            <a:headEnd/>
            <a:tailEnd/>
          </a:ln>
          <a:effectLst/>
        </p:spPr>
        <p:txBody>
          <a:bodyPr>
            <a:spAutoFit/>
          </a:bodyPr>
          <a:lstStyle/>
          <a:p>
            <a:pPr>
              <a:tabLst>
                <a:tab pos="712788" algn="l"/>
                <a:tab pos="2505075" algn="l"/>
              </a:tabLst>
            </a:pPr>
            <a:r>
              <a:rPr lang="en-NZ" sz="2400" dirty="0">
                <a:latin typeface="Arial" pitchFamily="34" charset="0"/>
                <a:cs typeface="Arial" pitchFamily="34" charset="0"/>
              </a:rPr>
              <a:t>Second Year of Darius (520 BC)</a:t>
            </a:r>
          </a:p>
          <a:p>
            <a:pPr>
              <a:tabLst>
                <a:tab pos="712788" algn="l"/>
                <a:tab pos="2505075" algn="l"/>
              </a:tabLst>
            </a:pPr>
            <a:r>
              <a:rPr lang="en-NZ" b="0" dirty="0">
                <a:latin typeface="Arial" pitchFamily="34" charset="0"/>
                <a:cs typeface="Arial" pitchFamily="34" charset="0"/>
              </a:rPr>
              <a:t>1/6	Hag 1:1-11	The Call to Work</a:t>
            </a:r>
          </a:p>
          <a:p>
            <a:pPr>
              <a:tabLst>
                <a:tab pos="712788" algn="l"/>
                <a:tab pos="2505075" algn="l"/>
              </a:tabLst>
            </a:pPr>
            <a:r>
              <a:rPr lang="en-NZ" b="0" dirty="0">
                <a:latin typeface="Arial" pitchFamily="34" charset="0"/>
                <a:cs typeface="Arial" pitchFamily="34" charset="0"/>
              </a:rPr>
              <a:t>24/6	Hag 1:12-15	The People Respond</a:t>
            </a:r>
          </a:p>
          <a:p>
            <a:pPr>
              <a:tabLst>
                <a:tab pos="712788" algn="l"/>
                <a:tab pos="2505075" algn="l"/>
              </a:tabLst>
            </a:pPr>
            <a:r>
              <a:rPr lang="en-NZ" b="0" dirty="0">
                <a:latin typeface="Arial" pitchFamily="34" charset="0"/>
                <a:cs typeface="Arial" pitchFamily="34" charset="0"/>
              </a:rPr>
              <a:t>21/7	Hag 2:1-9	Future Glory of the Temple</a:t>
            </a:r>
          </a:p>
          <a:p>
            <a:pPr>
              <a:tabLst>
                <a:tab pos="712788" algn="l"/>
                <a:tab pos="2505075" algn="l"/>
              </a:tabLst>
            </a:pPr>
            <a:r>
              <a:rPr lang="en-NZ" dirty="0">
                <a:solidFill>
                  <a:srgbClr val="000066"/>
                </a:solidFill>
                <a:latin typeface="Arial" pitchFamily="34" charset="0"/>
                <a:cs typeface="Arial" pitchFamily="34" charset="0"/>
              </a:rPr>
              <a:t> --/8	Zech 1:1-6	Appeal to Turn to God</a:t>
            </a:r>
          </a:p>
          <a:p>
            <a:pPr>
              <a:tabLst>
                <a:tab pos="712788" algn="l"/>
                <a:tab pos="2505075" algn="l"/>
              </a:tabLst>
            </a:pPr>
            <a:r>
              <a:rPr lang="en-NZ" b="0" dirty="0">
                <a:latin typeface="Arial" pitchFamily="34" charset="0"/>
                <a:cs typeface="Arial" pitchFamily="34" charset="0"/>
              </a:rPr>
              <a:t>24/9	Hag 2:10-19	Immediate Blessings</a:t>
            </a:r>
          </a:p>
          <a:p>
            <a:pPr>
              <a:tabLst>
                <a:tab pos="712788" algn="l"/>
                <a:tab pos="2505075" algn="l"/>
              </a:tabLst>
            </a:pPr>
            <a:r>
              <a:rPr lang="en-NZ" b="0" dirty="0">
                <a:latin typeface="Arial" pitchFamily="34" charset="0"/>
                <a:cs typeface="Arial" pitchFamily="34" charset="0"/>
              </a:rPr>
              <a:t>24/9	Hag 2:20-23	Future Blessings</a:t>
            </a:r>
          </a:p>
          <a:p>
            <a:pPr>
              <a:tabLst>
                <a:tab pos="712788" algn="l"/>
                <a:tab pos="2505075" algn="l"/>
              </a:tabLst>
            </a:pPr>
            <a:r>
              <a:rPr lang="en-NZ" dirty="0">
                <a:solidFill>
                  <a:srgbClr val="000066"/>
                </a:solidFill>
                <a:latin typeface="Arial" pitchFamily="34" charset="0"/>
                <a:cs typeface="Arial" pitchFamily="34" charset="0"/>
              </a:rPr>
              <a:t>24/11	Zech 1:7-6:15	The Seven Night Visions</a:t>
            </a:r>
          </a:p>
          <a:p>
            <a:pPr>
              <a:tabLst>
                <a:tab pos="712788" algn="l"/>
                <a:tab pos="2505075" algn="l"/>
              </a:tabLst>
            </a:pPr>
            <a:endParaRPr lang="en-NZ" dirty="0">
              <a:solidFill>
                <a:srgbClr val="000066"/>
              </a:solidFill>
              <a:latin typeface="Arial" pitchFamily="34" charset="0"/>
              <a:cs typeface="Arial" pitchFamily="34" charset="0"/>
            </a:endParaRPr>
          </a:p>
          <a:p>
            <a:pPr>
              <a:tabLst>
                <a:tab pos="712788" algn="l"/>
                <a:tab pos="2505075" algn="l"/>
              </a:tabLst>
            </a:pPr>
            <a:r>
              <a:rPr lang="en-NZ" sz="2400" dirty="0">
                <a:latin typeface="Arial" pitchFamily="34" charset="0"/>
                <a:cs typeface="Arial" pitchFamily="34" charset="0"/>
              </a:rPr>
              <a:t>Fourth year of Darius (518 BC)</a:t>
            </a:r>
          </a:p>
          <a:p>
            <a:pPr>
              <a:tabLst>
                <a:tab pos="712788" algn="l"/>
                <a:tab pos="2505075" algn="l"/>
              </a:tabLst>
            </a:pPr>
            <a:r>
              <a:rPr lang="en-NZ" dirty="0">
                <a:solidFill>
                  <a:srgbClr val="000066"/>
                </a:solidFill>
                <a:latin typeface="Arial" pitchFamily="34" charset="0"/>
                <a:cs typeface="Arial" pitchFamily="34" charset="0"/>
              </a:rPr>
              <a:t>4/9	Zech 7-8	Delegation from Bethel</a:t>
            </a:r>
          </a:p>
          <a:p>
            <a:pPr>
              <a:tabLst>
                <a:tab pos="712788" algn="l"/>
                <a:tab pos="2505075" algn="l"/>
              </a:tabLst>
            </a:pPr>
            <a:endParaRPr lang="en-NZ" dirty="0">
              <a:latin typeface="Arial" pitchFamily="34" charset="0"/>
              <a:cs typeface="Arial" pitchFamily="34" charset="0"/>
            </a:endParaRPr>
          </a:p>
          <a:p>
            <a:pPr>
              <a:tabLst>
                <a:tab pos="712788" algn="l"/>
                <a:tab pos="2505075" algn="l"/>
              </a:tabLst>
            </a:pPr>
            <a:r>
              <a:rPr lang="en-NZ" sz="2400" dirty="0">
                <a:latin typeface="Arial" pitchFamily="34" charset="0"/>
                <a:cs typeface="Arial" pitchFamily="34" charset="0"/>
              </a:rPr>
              <a:t>Sixth Year of Darius (516 BC)</a:t>
            </a:r>
            <a:endParaRPr lang="en-NZ" sz="2400" b="0" dirty="0">
              <a:latin typeface="Arial" pitchFamily="34" charset="0"/>
              <a:cs typeface="Arial" pitchFamily="34" charset="0"/>
            </a:endParaRPr>
          </a:p>
          <a:p>
            <a:pPr>
              <a:tabLst>
                <a:tab pos="712788" algn="l"/>
                <a:tab pos="2505075" algn="l"/>
              </a:tabLst>
            </a:pPr>
            <a:r>
              <a:rPr lang="en-NZ" b="0" dirty="0">
                <a:latin typeface="Arial" pitchFamily="34" charset="0"/>
                <a:cs typeface="Arial" pitchFamily="34" charset="0"/>
              </a:rPr>
              <a:t>3/12	Ezra 6:14-15	The Temple Completed</a:t>
            </a:r>
          </a:p>
        </p:txBody>
      </p:sp>
    </p:spTree>
    <p:extLst>
      <p:ext uri="{BB962C8B-B14F-4D97-AF65-F5344CB8AC3E}">
        <p14:creationId xmlns:p14="http://schemas.microsoft.com/office/powerpoint/2010/main" val="163431636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4594" name="Picture 2" descr="800-Ezra%208%20Haggai_Zechariah"/>
          <p:cNvPicPr>
            <a:picLocks noChangeAspect="1" noChangeArrowheads="1"/>
          </p:cNvPicPr>
          <p:nvPr/>
        </p:nvPicPr>
        <p:blipFill>
          <a:blip r:embed="rId2" cstate="print"/>
          <a:srcRect l="9448" r="56693" b="18898"/>
          <a:stretch>
            <a:fillRect/>
          </a:stretch>
        </p:blipFill>
        <p:spPr bwMode="auto">
          <a:xfrm>
            <a:off x="0" y="0"/>
            <a:ext cx="3729038" cy="6858000"/>
          </a:xfrm>
          <a:prstGeom prst="rect">
            <a:avLst/>
          </a:prstGeom>
          <a:noFill/>
        </p:spPr>
      </p:pic>
      <p:sp>
        <p:nvSpPr>
          <p:cNvPr id="494595" name="Rectangle 3"/>
          <p:cNvSpPr>
            <a:spLocks noChangeArrowheads="1"/>
          </p:cNvSpPr>
          <p:nvPr/>
        </p:nvSpPr>
        <p:spPr bwMode="auto">
          <a:xfrm>
            <a:off x="2846388" y="0"/>
            <a:ext cx="936625" cy="6858000"/>
          </a:xfrm>
          <a:prstGeom prst="rect">
            <a:avLst/>
          </a:prstGeom>
          <a:gradFill rotWithShape="1">
            <a:gsLst>
              <a:gs pos="0">
                <a:srgbClr val="FFFFCC">
                  <a:alpha val="0"/>
                </a:srgbClr>
              </a:gs>
              <a:gs pos="100000">
                <a:srgbClr val="FFFFCC"/>
              </a:gs>
            </a:gsLst>
            <a:lin ang="0" scaled="1"/>
          </a:gradFill>
          <a:ln w="9525">
            <a:noFill/>
            <a:miter lim="800000"/>
            <a:headEnd/>
            <a:tailEnd/>
          </a:ln>
          <a:effectLst/>
        </p:spPr>
        <p:txBody>
          <a:bodyPr wrap="none" anchor="ctr"/>
          <a:lstStyle/>
          <a:p>
            <a:endParaRPr lang="en-NZ"/>
          </a:p>
        </p:txBody>
      </p:sp>
      <p:pic>
        <p:nvPicPr>
          <p:cNvPr id="494599" name="Picture 7" descr="800-Ezra%208%20Haggai_Zechariah"/>
          <p:cNvPicPr>
            <a:picLocks noChangeAspect="1" noChangeArrowheads="1"/>
          </p:cNvPicPr>
          <p:nvPr/>
        </p:nvPicPr>
        <p:blipFill>
          <a:blip r:embed="rId2" cstate="print"/>
          <a:srcRect l="56693"/>
          <a:stretch>
            <a:fillRect/>
          </a:stretch>
        </p:blipFill>
        <p:spPr bwMode="auto">
          <a:xfrm>
            <a:off x="6032500" y="-531813"/>
            <a:ext cx="4267200" cy="7389813"/>
          </a:xfrm>
          <a:prstGeom prst="rect">
            <a:avLst/>
          </a:prstGeom>
          <a:noFill/>
        </p:spPr>
      </p:pic>
      <p:sp>
        <p:nvSpPr>
          <p:cNvPr id="494600" name="Rectangle 8"/>
          <p:cNvSpPr>
            <a:spLocks noChangeArrowheads="1"/>
          </p:cNvSpPr>
          <p:nvPr/>
        </p:nvSpPr>
        <p:spPr bwMode="auto">
          <a:xfrm flipH="1">
            <a:off x="5889625" y="0"/>
            <a:ext cx="882650" cy="6858000"/>
          </a:xfrm>
          <a:prstGeom prst="rect">
            <a:avLst/>
          </a:prstGeom>
          <a:gradFill rotWithShape="1">
            <a:gsLst>
              <a:gs pos="0">
                <a:srgbClr val="FFFFCC">
                  <a:alpha val="0"/>
                </a:srgbClr>
              </a:gs>
              <a:gs pos="100000">
                <a:srgbClr val="FFFFCC"/>
              </a:gs>
            </a:gsLst>
            <a:lin ang="0" scaled="1"/>
          </a:gradFill>
          <a:ln w="9525">
            <a:noFill/>
            <a:miter lim="800000"/>
            <a:headEnd/>
            <a:tailEnd/>
          </a:ln>
          <a:effectLst/>
        </p:spPr>
        <p:txBody>
          <a:bodyPr wrap="none" anchor="ctr"/>
          <a:lstStyle/>
          <a:p>
            <a:endParaRPr lang="en-NZ"/>
          </a:p>
        </p:txBody>
      </p:sp>
      <p:sp>
        <p:nvSpPr>
          <p:cNvPr id="494596" name="Text Box 4"/>
          <p:cNvSpPr txBox="1">
            <a:spLocks noChangeArrowheads="1"/>
          </p:cNvSpPr>
          <p:nvPr/>
        </p:nvSpPr>
        <p:spPr bwMode="auto">
          <a:xfrm>
            <a:off x="3224213" y="476250"/>
            <a:ext cx="3152775" cy="1446550"/>
          </a:xfrm>
          <a:prstGeom prst="rect">
            <a:avLst/>
          </a:prstGeom>
          <a:noFill/>
          <a:ln w="9525">
            <a:noFill/>
            <a:miter lim="800000"/>
            <a:headEnd/>
            <a:tailEnd/>
          </a:ln>
          <a:effectLst>
            <a:outerShdw dist="35921" dir="2700000" algn="ctr" rotWithShape="0">
              <a:schemeClr val="bg2"/>
            </a:outerShdw>
          </a:effectLst>
        </p:spPr>
        <p:txBody>
          <a:bodyPr lIns="54000" rIns="54000">
            <a:spAutoFit/>
          </a:bodyPr>
          <a:lstStyle/>
          <a:p>
            <a:pPr algn="ctr"/>
            <a:r>
              <a:rPr lang="en-NZ" sz="4400" dirty="0">
                <a:solidFill>
                  <a:srgbClr val="FF0000"/>
                </a:solidFill>
                <a:effectLst>
                  <a:glow rad="254000">
                    <a:srgbClr val="000000">
                      <a:alpha val="60000"/>
                    </a:srgbClr>
                  </a:glow>
                </a:effectLst>
                <a:latin typeface="Papyrus" panose="03070502060502030205" pitchFamily="66" charset="0"/>
              </a:rPr>
              <a:t>The Prophets</a:t>
            </a:r>
            <a:endParaRPr lang="en-GB" sz="4400" dirty="0">
              <a:solidFill>
                <a:srgbClr val="FF0000"/>
              </a:solidFill>
              <a:effectLst>
                <a:glow rad="254000">
                  <a:srgbClr val="000000">
                    <a:alpha val="60000"/>
                  </a:srgbClr>
                </a:glow>
              </a:effectLst>
              <a:latin typeface="Papyrus" panose="03070502060502030205" pitchFamily="66" charset="0"/>
            </a:endParaRPr>
          </a:p>
        </p:txBody>
      </p:sp>
      <p:sp>
        <p:nvSpPr>
          <p:cNvPr id="494598" name="Text Box 6"/>
          <p:cNvSpPr txBox="1">
            <a:spLocks noChangeArrowheads="1"/>
          </p:cNvSpPr>
          <p:nvPr/>
        </p:nvSpPr>
        <p:spPr bwMode="auto">
          <a:xfrm>
            <a:off x="3008784" y="2636912"/>
            <a:ext cx="3816424" cy="3046988"/>
          </a:xfrm>
          <a:prstGeom prst="rect">
            <a:avLst/>
          </a:prstGeom>
          <a:solidFill>
            <a:srgbClr val="FFFF99">
              <a:alpha val="39999"/>
            </a:srgbClr>
          </a:solidFill>
          <a:ln w="9525" algn="ctr">
            <a:solidFill>
              <a:srgbClr val="000000"/>
            </a:solidFill>
            <a:miter lim="800000"/>
            <a:headEnd/>
            <a:tailEnd/>
          </a:ln>
          <a:effectLst/>
        </p:spPr>
        <p:txBody>
          <a:bodyPr wrap="square" rIns="0">
            <a:spAutoFit/>
          </a:bodyPr>
          <a:lstStyle/>
          <a:p>
            <a:pPr marL="177800" indent="-177800"/>
            <a:r>
              <a:rPr lang="en-NZ" sz="2400" dirty="0">
                <a:latin typeface="Arial" pitchFamily="34" charset="0"/>
                <a:cs typeface="Arial" pitchFamily="34" charset="0"/>
              </a:rPr>
              <a:t>Haggai – The Older</a:t>
            </a:r>
          </a:p>
          <a:p>
            <a:pPr marL="177800" indent="-177800">
              <a:buFontTx/>
              <a:buChar char="•"/>
            </a:pPr>
            <a:r>
              <a:rPr lang="en-NZ" b="0" dirty="0">
                <a:latin typeface="Arial" pitchFamily="34" charset="0"/>
                <a:cs typeface="Arial" pitchFamily="34" charset="0"/>
              </a:rPr>
              <a:t>Appears to have seen the temple in its former glory, prior to 586BC </a:t>
            </a:r>
            <a:r>
              <a:rPr lang="en-NZ" dirty="0">
                <a:solidFill>
                  <a:srgbClr val="C00000"/>
                </a:solidFill>
                <a:latin typeface="Arial" pitchFamily="34" charset="0"/>
                <a:cs typeface="Arial" pitchFamily="34" charset="0"/>
              </a:rPr>
              <a:t>Hag 2:3</a:t>
            </a:r>
          </a:p>
          <a:p>
            <a:pPr marL="177800" indent="-177800">
              <a:buFontTx/>
              <a:buChar char="•"/>
            </a:pPr>
            <a:r>
              <a:rPr lang="en-NZ" b="0" dirty="0">
                <a:latin typeface="Arial" pitchFamily="34" charset="0"/>
                <a:cs typeface="Arial" pitchFamily="34" charset="0"/>
              </a:rPr>
              <a:t>“Consider your ways” </a:t>
            </a:r>
            <a:r>
              <a:rPr lang="en-NZ" dirty="0">
                <a:solidFill>
                  <a:srgbClr val="C00000"/>
                </a:solidFill>
                <a:latin typeface="Arial" pitchFamily="34" charset="0"/>
                <a:cs typeface="Arial" pitchFamily="34" charset="0"/>
              </a:rPr>
              <a:t>Hag 1:5, 7</a:t>
            </a:r>
          </a:p>
          <a:p>
            <a:pPr marL="177800" indent="-177800"/>
            <a:endParaRPr lang="en-NZ" dirty="0">
              <a:latin typeface="Arial" pitchFamily="34" charset="0"/>
              <a:cs typeface="Arial" pitchFamily="34" charset="0"/>
            </a:endParaRPr>
          </a:p>
          <a:p>
            <a:pPr marL="177800" indent="-177800"/>
            <a:r>
              <a:rPr lang="en-NZ" sz="2400" dirty="0">
                <a:latin typeface="Arial" pitchFamily="34" charset="0"/>
                <a:cs typeface="Arial" pitchFamily="34" charset="0"/>
              </a:rPr>
              <a:t>Zechariah – The Younger</a:t>
            </a:r>
          </a:p>
          <a:p>
            <a:pPr marL="177800" indent="-177800">
              <a:buFontTx/>
              <a:buChar char="•"/>
            </a:pPr>
            <a:r>
              <a:rPr lang="en-NZ" b="0" dirty="0">
                <a:latin typeface="Arial" pitchFamily="34" charset="0"/>
                <a:cs typeface="Arial" pitchFamily="34" charset="0"/>
              </a:rPr>
              <a:t>His grandfather, </a:t>
            </a:r>
            <a:r>
              <a:rPr lang="en-NZ" b="0" dirty="0" err="1">
                <a:latin typeface="Arial" pitchFamily="34" charset="0"/>
                <a:cs typeface="Arial" pitchFamily="34" charset="0"/>
              </a:rPr>
              <a:t>Iddo</a:t>
            </a:r>
            <a:r>
              <a:rPr lang="en-NZ" b="0" dirty="0">
                <a:latin typeface="Arial" pitchFamily="34" charset="0"/>
                <a:cs typeface="Arial" pitchFamily="34" charset="0"/>
              </a:rPr>
              <a:t> </a:t>
            </a:r>
            <a:r>
              <a:rPr lang="en-NZ" dirty="0">
                <a:solidFill>
                  <a:srgbClr val="C00000"/>
                </a:solidFill>
                <a:latin typeface="Arial" pitchFamily="34" charset="0"/>
                <a:cs typeface="Arial" pitchFamily="34" charset="0"/>
              </a:rPr>
              <a:t>1:1</a:t>
            </a:r>
            <a:r>
              <a:rPr lang="en-NZ" b="0" dirty="0">
                <a:latin typeface="Arial" pitchFamily="34" charset="0"/>
                <a:cs typeface="Arial" pitchFamily="34" charset="0"/>
              </a:rPr>
              <a:t>, returned to the land with Zerubbabel in 536BC </a:t>
            </a:r>
            <a:r>
              <a:rPr lang="en-NZ" dirty="0" err="1">
                <a:solidFill>
                  <a:srgbClr val="C00000"/>
                </a:solidFill>
                <a:latin typeface="Arial" pitchFamily="34" charset="0"/>
                <a:cs typeface="Arial" pitchFamily="34" charset="0"/>
              </a:rPr>
              <a:t>Neh</a:t>
            </a:r>
            <a:r>
              <a:rPr lang="en-NZ" dirty="0">
                <a:solidFill>
                  <a:srgbClr val="C00000"/>
                </a:solidFill>
                <a:latin typeface="Arial" pitchFamily="34" charset="0"/>
                <a:cs typeface="Arial" pitchFamily="34" charset="0"/>
              </a:rPr>
              <a:t> 12:4, 16</a:t>
            </a:r>
          </a:p>
        </p:txBody>
      </p:sp>
    </p:spTree>
    <p:extLst>
      <p:ext uri="{BB962C8B-B14F-4D97-AF65-F5344CB8AC3E}">
        <p14:creationId xmlns:p14="http://schemas.microsoft.com/office/powerpoint/2010/main" val="373196902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20" name="Picture 16" descr="800-Ezra%208%20Haggai_Zechariah"/>
          <p:cNvPicPr>
            <a:picLocks noChangeAspect="1" noChangeArrowheads="1"/>
          </p:cNvPicPr>
          <p:nvPr/>
        </p:nvPicPr>
        <p:blipFill>
          <a:blip r:embed="rId2" cstate="print"/>
          <a:srcRect l="9448" r="56693" b="18898"/>
          <a:stretch>
            <a:fillRect/>
          </a:stretch>
        </p:blipFill>
        <p:spPr bwMode="auto">
          <a:xfrm>
            <a:off x="0" y="0"/>
            <a:ext cx="3729038" cy="6858000"/>
          </a:xfrm>
          <a:prstGeom prst="rect">
            <a:avLst/>
          </a:prstGeom>
          <a:noFill/>
        </p:spPr>
      </p:pic>
      <p:sp>
        <p:nvSpPr>
          <p:cNvPr id="175107" name="Rectangle 3"/>
          <p:cNvSpPr>
            <a:spLocks noChangeArrowheads="1"/>
          </p:cNvSpPr>
          <p:nvPr/>
        </p:nvSpPr>
        <p:spPr bwMode="auto">
          <a:xfrm>
            <a:off x="2846388" y="0"/>
            <a:ext cx="936625" cy="6858000"/>
          </a:xfrm>
          <a:prstGeom prst="rect">
            <a:avLst/>
          </a:prstGeom>
          <a:gradFill rotWithShape="1">
            <a:gsLst>
              <a:gs pos="0">
                <a:srgbClr val="FFFFCC">
                  <a:alpha val="0"/>
                </a:srgbClr>
              </a:gs>
              <a:gs pos="100000">
                <a:srgbClr val="FFFFCC"/>
              </a:gs>
            </a:gsLst>
            <a:lin ang="0" scaled="1"/>
          </a:gradFill>
          <a:ln w="9525">
            <a:noFill/>
            <a:miter lim="800000"/>
            <a:headEnd/>
            <a:tailEnd/>
          </a:ln>
          <a:effectLst/>
        </p:spPr>
        <p:txBody>
          <a:bodyPr wrap="none" anchor="ctr"/>
          <a:lstStyle/>
          <a:p>
            <a:endParaRPr lang="en-NZ"/>
          </a:p>
        </p:txBody>
      </p:sp>
      <p:sp>
        <p:nvSpPr>
          <p:cNvPr id="175108" name="Text Box 4"/>
          <p:cNvSpPr txBox="1">
            <a:spLocks noChangeArrowheads="1"/>
          </p:cNvSpPr>
          <p:nvPr/>
        </p:nvSpPr>
        <p:spPr bwMode="auto">
          <a:xfrm>
            <a:off x="0" y="4941888"/>
            <a:ext cx="3152775" cy="1446550"/>
          </a:xfrm>
          <a:prstGeom prst="rect">
            <a:avLst/>
          </a:prstGeom>
          <a:noFill/>
          <a:ln w="9525">
            <a:noFill/>
            <a:miter lim="800000"/>
            <a:headEnd/>
            <a:tailEnd/>
          </a:ln>
          <a:effectLst>
            <a:outerShdw dist="35921" dir="2700000" algn="ctr" rotWithShape="0">
              <a:schemeClr val="bg2"/>
            </a:outerShdw>
          </a:effectLst>
        </p:spPr>
        <p:txBody>
          <a:bodyPr lIns="54000" rIns="54000">
            <a:spAutoFit/>
          </a:bodyPr>
          <a:lstStyle/>
          <a:p>
            <a:pPr algn="ctr"/>
            <a:r>
              <a:rPr lang="en-NZ" sz="4400" dirty="0">
                <a:solidFill>
                  <a:srgbClr val="FF0000"/>
                </a:solidFill>
                <a:effectLst>
                  <a:glow rad="254000">
                    <a:srgbClr val="000000">
                      <a:alpha val="60000"/>
                    </a:srgbClr>
                  </a:glow>
                </a:effectLst>
                <a:latin typeface="Papyrus" panose="03070502060502030205" pitchFamily="66" charset="0"/>
              </a:rPr>
              <a:t>Outline of the Book</a:t>
            </a:r>
            <a:endParaRPr lang="en-GB" sz="4400" dirty="0">
              <a:solidFill>
                <a:srgbClr val="FF0000"/>
              </a:solidFill>
              <a:effectLst>
                <a:glow rad="254000">
                  <a:srgbClr val="000000">
                    <a:alpha val="60000"/>
                  </a:srgbClr>
                </a:glow>
              </a:effectLst>
              <a:latin typeface="Papyrus" panose="03070502060502030205" pitchFamily="66" charset="0"/>
            </a:endParaRPr>
          </a:p>
        </p:txBody>
      </p:sp>
      <p:sp>
        <p:nvSpPr>
          <p:cNvPr id="175111" name="Text Box 7"/>
          <p:cNvSpPr txBox="1">
            <a:spLocks noChangeArrowheads="1"/>
          </p:cNvSpPr>
          <p:nvPr/>
        </p:nvSpPr>
        <p:spPr bwMode="auto">
          <a:xfrm>
            <a:off x="3944938" y="333375"/>
            <a:ext cx="5761037" cy="641350"/>
          </a:xfrm>
          <a:prstGeom prst="rect">
            <a:avLst/>
          </a:prstGeom>
          <a:noFill/>
          <a:ln w="9525" algn="ctr">
            <a:noFill/>
            <a:miter lim="800000"/>
            <a:headEnd/>
            <a:tailEnd/>
          </a:ln>
          <a:effectLst/>
        </p:spPr>
        <p:txBody>
          <a:bodyPr>
            <a:spAutoFit/>
          </a:bodyPr>
          <a:lstStyle/>
          <a:p>
            <a:pPr algn="ctr">
              <a:spcBef>
                <a:spcPct val="50000"/>
              </a:spcBef>
            </a:pPr>
            <a:r>
              <a:rPr lang="en-NZ" sz="3600" dirty="0">
                <a:latin typeface="Arial Black" pitchFamily="34" charset="0"/>
              </a:rPr>
              <a:t>Zechariah</a:t>
            </a:r>
            <a:endParaRPr lang="en-GB" sz="3600" dirty="0">
              <a:latin typeface="Arial Black" pitchFamily="34" charset="0"/>
            </a:endParaRPr>
          </a:p>
        </p:txBody>
      </p:sp>
      <p:sp>
        <p:nvSpPr>
          <p:cNvPr id="175121" name="Text Box 17"/>
          <p:cNvSpPr txBox="1">
            <a:spLocks noChangeArrowheads="1"/>
          </p:cNvSpPr>
          <p:nvPr/>
        </p:nvSpPr>
        <p:spPr bwMode="auto">
          <a:xfrm>
            <a:off x="4304928" y="1052513"/>
            <a:ext cx="5256585" cy="5397500"/>
          </a:xfrm>
          <a:prstGeom prst="rect">
            <a:avLst/>
          </a:prstGeom>
          <a:noFill/>
          <a:ln w="9525" algn="ctr">
            <a:noFill/>
            <a:miter lim="800000"/>
            <a:headEnd/>
            <a:tailEnd/>
          </a:ln>
          <a:effectLst/>
        </p:spPr>
        <p:txBody>
          <a:bodyPr wrap="square">
            <a:spAutoFit/>
          </a:bodyPr>
          <a:lstStyle/>
          <a:p>
            <a:pPr>
              <a:tabLst>
                <a:tab pos="1258888" algn="l"/>
              </a:tabLst>
            </a:pPr>
            <a:r>
              <a:rPr lang="en-NZ" sz="2400" dirty="0">
                <a:latin typeface="Arial" pitchFamily="34" charset="0"/>
                <a:cs typeface="Arial" pitchFamily="34" charset="0"/>
              </a:rPr>
              <a:t>The Seven Night Visions</a:t>
            </a:r>
          </a:p>
          <a:p>
            <a:pPr>
              <a:tabLst>
                <a:tab pos="1258888" algn="l"/>
              </a:tabLst>
            </a:pPr>
            <a:r>
              <a:rPr lang="en-NZ" b="0" dirty="0">
                <a:latin typeface="Arial" pitchFamily="34" charset="0"/>
                <a:cs typeface="Arial" pitchFamily="34" charset="0"/>
              </a:rPr>
              <a:t>1:1-6:8	Introduction and encouragement to 	those building the house of God</a:t>
            </a:r>
          </a:p>
          <a:p>
            <a:pPr>
              <a:tabLst>
                <a:tab pos="1258888" algn="l"/>
              </a:tabLst>
            </a:pPr>
            <a:endParaRPr lang="en-NZ" dirty="0">
              <a:latin typeface="Arial" pitchFamily="34" charset="0"/>
              <a:cs typeface="Arial" pitchFamily="34" charset="0"/>
            </a:endParaRPr>
          </a:p>
          <a:p>
            <a:pPr>
              <a:tabLst>
                <a:tab pos="1258888" algn="l"/>
              </a:tabLst>
            </a:pPr>
            <a:r>
              <a:rPr lang="en-NZ" sz="2400" dirty="0">
                <a:latin typeface="Arial" pitchFamily="34" charset="0"/>
                <a:cs typeface="Arial" pitchFamily="34" charset="0"/>
              </a:rPr>
              <a:t>The Enacted Parables</a:t>
            </a:r>
          </a:p>
          <a:p>
            <a:pPr>
              <a:tabLst>
                <a:tab pos="1258888" algn="l"/>
              </a:tabLst>
            </a:pPr>
            <a:r>
              <a:rPr lang="en-NZ" b="0" dirty="0">
                <a:latin typeface="Arial" pitchFamily="34" charset="0"/>
                <a:cs typeface="Arial" pitchFamily="34" charset="0"/>
              </a:rPr>
              <a:t>6:9-15	The Coronation of the King Priest</a:t>
            </a:r>
          </a:p>
          <a:p>
            <a:pPr>
              <a:tabLst>
                <a:tab pos="1258888" algn="l"/>
              </a:tabLst>
            </a:pPr>
            <a:r>
              <a:rPr lang="en-NZ" b="0" dirty="0">
                <a:latin typeface="Arial" pitchFamily="34" charset="0"/>
                <a:cs typeface="Arial" pitchFamily="34" charset="0"/>
              </a:rPr>
              <a:t>Ch7	The Deputation from Bethel</a:t>
            </a:r>
          </a:p>
          <a:p>
            <a:pPr>
              <a:tabLst>
                <a:tab pos="1258888" algn="l"/>
              </a:tabLst>
            </a:pPr>
            <a:r>
              <a:rPr lang="en-NZ" b="0" dirty="0">
                <a:latin typeface="Arial" pitchFamily="34" charset="0"/>
                <a:cs typeface="Arial" pitchFamily="34" charset="0"/>
              </a:rPr>
              <a:t>Ch8	The Restoration of Jerusalem</a:t>
            </a:r>
          </a:p>
          <a:p>
            <a:pPr>
              <a:tabLst>
                <a:tab pos="1258888" algn="l"/>
              </a:tabLst>
            </a:pPr>
            <a:endParaRPr lang="en-NZ" b="0" dirty="0">
              <a:latin typeface="Arial" pitchFamily="34" charset="0"/>
              <a:cs typeface="Arial" pitchFamily="34" charset="0"/>
            </a:endParaRPr>
          </a:p>
          <a:p>
            <a:pPr>
              <a:tabLst>
                <a:tab pos="1258888" algn="l"/>
              </a:tabLst>
            </a:pPr>
            <a:r>
              <a:rPr lang="en-NZ" sz="2400" dirty="0">
                <a:latin typeface="Arial" pitchFamily="34" charset="0"/>
                <a:cs typeface="Arial" pitchFamily="34" charset="0"/>
              </a:rPr>
              <a:t>The Shepherd King</a:t>
            </a:r>
            <a:endParaRPr lang="en-NZ" sz="2400" b="0" dirty="0">
              <a:latin typeface="Arial" pitchFamily="34" charset="0"/>
              <a:cs typeface="Arial" pitchFamily="34" charset="0"/>
            </a:endParaRPr>
          </a:p>
          <a:p>
            <a:pPr>
              <a:tabLst>
                <a:tab pos="1258888" algn="l"/>
              </a:tabLst>
            </a:pPr>
            <a:r>
              <a:rPr lang="en-NZ" b="0" dirty="0">
                <a:latin typeface="Arial" pitchFamily="34" charset="0"/>
                <a:cs typeface="Arial" pitchFamily="34" charset="0"/>
              </a:rPr>
              <a:t>Ch9	The Human Conqueror</a:t>
            </a:r>
          </a:p>
          <a:p>
            <a:pPr>
              <a:tabLst>
                <a:tab pos="1258888" algn="l"/>
              </a:tabLst>
            </a:pPr>
            <a:r>
              <a:rPr lang="en-NZ" b="0" dirty="0">
                <a:latin typeface="Arial" pitchFamily="34" charset="0"/>
                <a:cs typeface="Arial" pitchFamily="34" charset="0"/>
              </a:rPr>
              <a:t>Ch10	The Good Shepherd</a:t>
            </a:r>
          </a:p>
          <a:p>
            <a:pPr>
              <a:tabLst>
                <a:tab pos="1258888" algn="l"/>
              </a:tabLst>
            </a:pPr>
            <a:r>
              <a:rPr lang="en-NZ" b="0" dirty="0">
                <a:latin typeface="Arial" pitchFamily="34" charset="0"/>
                <a:cs typeface="Arial" pitchFamily="34" charset="0"/>
              </a:rPr>
              <a:t>Ch11	The Scattering of the Flock</a:t>
            </a:r>
          </a:p>
          <a:p>
            <a:pPr>
              <a:tabLst>
                <a:tab pos="1258888" algn="l"/>
              </a:tabLst>
            </a:pPr>
            <a:endParaRPr lang="en-NZ" b="0" dirty="0">
              <a:latin typeface="Arial" pitchFamily="34" charset="0"/>
              <a:cs typeface="Arial" pitchFamily="34" charset="0"/>
            </a:endParaRPr>
          </a:p>
          <a:p>
            <a:pPr>
              <a:tabLst>
                <a:tab pos="1258888" algn="l"/>
              </a:tabLst>
            </a:pPr>
            <a:r>
              <a:rPr lang="en-NZ" sz="2400" dirty="0">
                <a:latin typeface="Arial" pitchFamily="34" charset="0"/>
                <a:cs typeface="Arial" pitchFamily="34" charset="0"/>
              </a:rPr>
              <a:t>The Day of Yahweh</a:t>
            </a:r>
            <a:endParaRPr lang="en-NZ" sz="2400" b="0" dirty="0">
              <a:latin typeface="Arial" pitchFamily="34" charset="0"/>
              <a:cs typeface="Arial" pitchFamily="34" charset="0"/>
            </a:endParaRPr>
          </a:p>
          <a:p>
            <a:pPr>
              <a:tabLst>
                <a:tab pos="1258888" algn="l"/>
              </a:tabLst>
            </a:pPr>
            <a:r>
              <a:rPr lang="en-NZ" b="0" dirty="0">
                <a:latin typeface="Arial" pitchFamily="34" charset="0"/>
                <a:cs typeface="Arial" pitchFamily="34" charset="0"/>
              </a:rPr>
              <a:t>Ch12	Israel to Seek the Good Shepherd</a:t>
            </a:r>
          </a:p>
          <a:p>
            <a:pPr>
              <a:tabLst>
                <a:tab pos="1258888" algn="l"/>
              </a:tabLst>
            </a:pPr>
            <a:r>
              <a:rPr lang="en-NZ" b="0" dirty="0">
                <a:latin typeface="Arial" pitchFamily="34" charset="0"/>
                <a:cs typeface="Arial" pitchFamily="34" charset="0"/>
              </a:rPr>
              <a:t>Ch13	Israel Cleansed and Restored</a:t>
            </a:r>
          </a:p>
          <a:p>
            <a:pPr>
              <a:tabLst>
                <a:tab pos="1258888" algn="l"/>
              </a:tabLst>
            </a:pPr>
            <a:r>
              <a:rPr lang="en-NZ" b="0" dirty="0">
                <a:latin typeface="Arial" pitchFamily="34" charset="0"/>
                <a:cs typeface="Arial" pitchFamily="34" charset="0"/>
              </a:rPr>
              <a:t>Ch14	The Day of Yahweh Cometh</a:t>
            </a:r>
            <a:endParaRPr lang="en-GB" b="0" dirty="0">
              <a:latin typeface="Arial" pitchFamily="34" charset="0"/>
              <a:cs typeface="Arial" pitchFamily="34" charset="0"/>
            </a:endParaRPr>
          </a:p>
        </p:txBody>
      </p:sp>
      <p:sp>
        <p:nvSpPr>
          <p:cNvPr id="7" name="Rectangle 6"/>
          <p:cNvSpPr/>
          <p:nvPr/>
        </p:nvSpPr>
        <p:spPr bwMode="auto">
          <a:xfrm rot="16200000">
            <a:off x="2828764" y="2168860"/>
            <a:ext cx="2448272" cy="360040"/>
          </a:xfrm>
          <a:prstGeom prst="rect">
            <a:avLst/>
          </a:prstGeom>
          <a:solidFill>
            <a:srgbClr val="FFFFCC">
              <a:alpha val="40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NZ" dirty="0">
                <a:solidFill>
                  <a:srgbClr val="FF0000"/>
                </a:solidFill>
                <a:latin typeface="Arial Narrow" pitchFamily="34" charset="0"/>
              </a:rPr>
              <a:t>Immediate Future</a:t>
            </a:r>
            <a:endParaRPr kumimoji="0" lang="en-NZ" i="0" u="none" strike="noStrike" cap="none" normalizeH="0" baseline="0" dirty="0">
              <a:ln>
                <a:noFill/>
              </a:ln>
              <a:solidFill>
                <a:srgbClr val="FF0000"/>
              </a:solidFill>
              <a:effectLst/>
              <a:latin typeface="Arial Narrow" pitchFamily="34" charset="0"/>
            </a:endParaRPr>
          </a:p>
        </p:txBody>
      </p:sp>
      <p:sp>
        <p:nvSpPr>
          <p:cNvPr id="8" name="Rectangle 7"/>
          <p:cNvSpPr/>
          <p:nvPr/>
        </p:nvSpPr>
        <p:spPr bwMode="auto">
          <a:xfrm rot="16200000">
            <a:off x="3332820" y="4185084"/>
            <a:ext cx="1440160" cy="360040"/>
          </a:xfrm>
          <a:prstGeom prst="rect">
            <a:avLst/>
          </a:prstGeom>
          <a:solidFill>
            <a:srgbClr val="FFFFCC">
              <a:alpha val="40000"/>
            </a:srgbClr>
          </a:solidFill>
          <a:ln w="9525" cap="flat" cmpd="sng" algn="ctr">
            <a:solidFill>
              <a:srgbClr val="000000"/>
            </a:solidFill>
            <a:prstDash val="solid"/>
            <a:round/>
            <a:headEnd type="none" w="med" len="med"/>
            <a:tailEnd type="none" w="med" len="med"/>
          </a:ln>
          <a:effectLst/>
        </p:spPr>
        <p:txBody>
          <a:bodyPr vert="horz" wrap="square" lIns="36000" tIns="45720" rIns="3600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NZ" dirty="0">
                <a:solidFill>
                  <a:srgbClr val="FF0000"/>
                </a:solidFill>
                <a:latin typeface="Arial Narrow" pitchFamily="34" charset="0"/>
              </a:rPr>
              <a:t>Near Future</a:t>
            </a:r>
            <a:endParaRPr kumimoji="0" lang="en-NZ" i="0" u="none" strike="noStrike" cap="none" normalizeH="0" baseline="0" dirty="0">
              <a:ln>
                <a:noFill/>
              </a:ln>
              <a:solidFill>
                <a:srgbClr val="FF0000"/>
              </a:solidFill>
              <a:effectLst/>
              <a:latin typeface="Arial Narrow" pitchFamily="34" charset="0"/>
            </a:endParaRPr>
          </a:p>
        </p:txBody>
      </p:sp>
      <p:sp>
        <p:nvSpPr>
          <p:cNvPr id="9" name="Rectangle 8"/>
          <p:cNvSpPr/>
          <p:nvPr/>
        </p:nvSpPr>
        <p:spPr bwMode="auto">
          <a:xfrm rot="16200000">
            <a:off x="3332820" y="5697252"/>
            <a:ext cx="1440160" cy="360040"/>
          </a:xfrm>
          <a:prstGeom prst="rect">
            <a:avLst/>
          </a:prstGeom>
          <a:solidFill>
            <a:srgbClr val="FFFFCC">
              <a:alpha val="40000"/>
            </a:srgbClr>
          </a:solidFill>
          <a:ln w="9525" cap="flat" cmpd="sng" algn="ctr">
            <a:solidFill>
              <a:srgbClr val="000000"/>
            </a:solidFill>
            <a:prstDash val="solid"/>
            <a:round/>
            <a:headEnd type="none" w="med" len="med"/>
            <a:tailEnd type="none" w="med" len="med"/>
          </a:ln>
          <a:effectLst/>
        </p:spPr>
        <p:txBody>
          <a:bodyPr vert="horz" wrap="square" lIns="36000" tIns="45720" rIns="3600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NZ" dirty="0">
                <a:solidFill>
                  <a:srgbClr val="FF0000"/>
                </a:solidFill>
                <a:latin typeface="Arial Narrow" pitchFamily="34" charset="0"/>
              </a:rPr>
              <a:t>Distant Future</a:t>
            </a:r>
            <a:endParaRPr kumimoji="0" lang="en-NZ" i="0" u="none" strike="noStrike" cap="none" normalizeH="0" baseline="0" dirty="0">
              <a:ln>
                <a:noFill/>
              </a:ln>
              <a:solidFill>
                <a:srgbClr val="FF0000"/>
              </a:solidFill>
              <a:effectLst/>
              <a:latin typeface="Arial Narrow" pitchFamily="34" charset="0"/>
            </a:endParaRPr>
          </a:p>
        </p:txBody>
      </p:sp>
    </p:spTree>
    <p:extLst>
      <p:ext uri="{BB962C8B-B14F-4D97-AF65-F5344CB8AC3E}">
        <p14:creationId xmlns:p14="http://schemas.microsoft.com/office/powerpoint/2010/main" val="395118022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0738" name="Picture 2" descr="800-Ezra%208%20Haggai_Zechariah"/>
          <p:cNvPicPr>
            <a:picLocks noChangeAspect="1" noChangeArrowheads="1"/>
          </p:cNvPicPr>
          <p:nvPr/>
        </p:nvPicPr>
        <p:blipFill>
          <a:blip r:embed="rId2" cstate="print"/>
          <a:srcRect l="-485" t="1679" r="50669" b="40374"/>
          <a:stretch>
            <a:fillRect/>
          </a:stretch>
        </p:blipFill>
        <p:spPr bwMode="auto">
          <a:xfrm>
            <a:off x="1064568" y="0"/>
            <a:ext cx="7678636" cy="6858000"/>
          </a:xfrm>
          <a:prstGeom prst="rect">
            <a:avLst/>
          </a:prstGeom>
          <a:noFill/>
        </p:spPr>
      </p:pic>
      <p:sp>
        <p:nvSpPr>
          <p:cNvPr id="15" name="Rectangle 3"/>
          <p:cNvSpPr>
            <a:spLocks noChangeArrowheads="1"/>
          </p:cNvSpPr>
          <p:nvPr/>
        </p:nvSpPr>
        <p:spPr bwMode="auto">
          <a:xfrm>
            <a:off x="7833320" y="0"/>
            <a:ext cx="936625" cy="6858000"/>
          </a:xfrm>
          <a:prstGeom prst="rect">
            <a:avLst/>
          </a:prstGeom>
          <a:gradFill rotWithShape="1">
            <a:gsLst>
              <a:gs pos="0">
                <a:srgbClr val="FFFFCC">
                  <a:alpha val="0"/>
                </a:srgbClr>
              </a:gs>
              <a:gs pos="100000">
                <a:srgbClr val="FFFFCC"/>
              </a:gs>
            </a:gsLst>
            <a:lin ang="0" scaled="1"/>
          </a:gradFill>
          <a:ln w="9525">
            <a:noFill/>
            <a:miter lim="800000"/>
            <a:headEnd/>
            <a:tailEnd/>
          </a:ln>
          <a:effectLst/>
        </p:spPr>
        <p:txBody>
          <a:bodyPr wrap="none" anchor="ctr"/>
          <a:lstStyle/>
          <a:p>
            <a:endParaRPr lang="en-NZ"/>
          </a:p>
        </p:txBody>
      </p:sp>
      <p:sp>
        <p:nvSpPr>
          <p:cNvPr id="16" name="Rectangle 3"/>
          <p:cNvSpPr>
            <a:spLocks noChangeArrowheads="1"/>
          </p:cNvSpPr>
          <p:nvPr/>
        </p:nvSpPr>
        <p:spPr bwMode="auto">
          <a:xfrm flipH="1">
            <a:off x="1065088" y="0"/>
            <a:ext cx="935583" cy="6858000"/>
          </a:xfrm>
          <a:prstGeom prst="rect">
            <a:avLst/>
          </a:prstGeom>
          <a:gradFill rotWithShape="1">
            <a:gsLst>
              <a:gs pos="0">
                <a:srgbClr val="FFFFCC">
                  <a:alpha val="0"/>
                </a:srgbClr>
              </a:gs>
              <a:gs pos="100000">
                <a:srgbClr val="FFFFCC"/>
              </a:gs>
            </a:gsLst>
            <a:lin ang="0" scaled="1"/>
          </a:gradFill>
          <a:ln w="9525">
            <a:noFill/>
            <a:miter lim="800000"/>
            <a:headEnd/>
            <a:tailEnd/>
          </a:ln>
          <a:effectLst/>
        </p:spPr>
        <p:txBody>
          <a:bodyPr wrap="none" anchor="ctr"/>
          <a:lstStyle/>
          <a:p>
            <a:endParaRPr lang="en-NZ"/>
          </a:p>
        </p:txBody>
      </p:sp>
      <p:sp>
        <p:nvSpPr>
          <p:cNvPr id="12" name="Rectangle 11"/>
          <p:cNvSpPr>
            <a:spLocks/>
          </p:cNvSpPr>
          <p:nvPr/>
        </p:nvSpPr>
        <p:spPr bwMode="auto">
          <a:xfrm>
            <a:off x="920552" y="4365104"/>
            <a:ext cx="7992888" cy="2376264"/>
          </a:xfrm>
          <a:prstGeom prst="rect">
            <a:avLst/>
          </a:prstGeom>
          <a:solidFill>
            <a:schemeClr val="tx1">
              <a:alpha val="50000"/>
            </a:schemeClr>
          </a:solidFill>
          <a:ln w="25400" cap="flat" cmpd="sng" algn="ctr">
            <a:solidFill>
              <a:schemeClr val="tx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NZ" sz="1800" b="1" i="0" u="none" strike="noStrike" cap="none" normalizeH="0" baseline="0">
              <a:ln>
                <a:noFill/>
              </a:ln>
              <a:solidFill>
                <a:srgbClr val="000000"/>
              </a:solidFill>
              <a:effectLst/>
              <a:latin typeface="Albertus Medium" pitchFamily="34" charset="0"/>
            </a:endParaRPr>
          </a:p>
        </p:txBody>
      </p:sp>
      <p:sp>
        <p:nvSpPr>
          <p:cNvPr id="500742" name="Text Box 6"/>
          <p:cNvSpPr txBox="1">
            <a:spLocks noChangeArrowheads="1"/>
          </p:cNvSpPr>
          <p:nvPr/>
        </p:nvSpPr>
        <p:spPr bwMode="auto">
          <a:xfrm>
            <a:off x="4160912" y="4509120"/>
            <a:ext cx="4536505" cy="2246769"/>
          </a:xfrm>
          <a:prstGeom prst="rect">
            <a:avLst/>
          </a:prstGeom>
          <a:noFill/>
          <a:ln w="9525" algn="ctr">
            <a:noFill/>
            <a:miter lim="800000"/>
            <a:headEnd/>
            <a:tailEnd/>
          </a:ln>
          <a:effectLst/>
        </p:spPr>
        <p:txBody>
          <a:bodyPr wrap="square">
            <a:spAutoFit/>
          </a:bodyPr>
          <a:lstStyle/>
          <a:p>
            <a:pPr algn="ctr"/>
            <a:r>
              <a:rPr lang="en-NZ" sz="2800" dirty="0">
                <a:solidFill>
                  <a:srgbClr val="002060"/>
                </a:solidFill>
                <a:latin typeface="Arial" pitchFamily="34" charset="0"/>
                <a:cs typeface="Arial" pitchFamily="34" charset="0"/>
              </a:rPr>
              <a:t>“Yah hath Remembered”</a:t>
            </a:r>
          </a:p>
          <a:p>
            <a:pPr algn="ctr"/>
            <a:r>
              <a:rPr lang="en-NZ" sz="2800" b="0" dirty="0">
                <a:latin typeface="Arial" pitchFamily="34" charset="0"/>
                <a:cs typeface="Arial" pitchFamily="34" charset="0"/>
              </a:rPr>
              <a:t>and</a:t>
            </a:r>
          </a:p>
          <a:p>
            <a:pPr algn="ctr"/>
            <a:r>
              <a:rPr lang="en-NZ" sz="2800" dirty="0">
                <a:solidFill>
                  <a:srgbClr val="002060"/>
                </a:solidFill>
                <a:latin typeface="Arial" pitchFamily="34" charset="0"/>
                <a:cs typeface="Arial" pitchFamily="34" charset="0"/>
              </a:rPr>
              <a:t>“Yah hath Blessed”</a:t>
            </a:r>
          </a:p>
          <a:p>
            <a:pPr algn="ctr"/>
            <a:r>
              <a:rPr lang="en-NZ" sz="2800" b="0" dirty="0">
                <a:latin typeface="Arial" pitchFamily="34" charset="0"/>
                <a:cs typeface="Arial" pitchFamily="34" charset="0"/>
              </a:rPr>
              <a:t>at</a:t>
            </a:r>
          </a:p>
          <a:p>
            <a:pPr algn="ctr"/>
            <a:r>
              <a:rPr lang="en-NZ" sz="2800" dirty="0">
                <a:solidFill>
                  <a:srgbClr val="002060"/>
                </a:solidFill>
                <a:latin typeface="Arial" pitchFamily="34" charset="0"/>
                <a:cs typeface="Arial" pitchFamily="34" charset="0"/>
              </a:rPr>
              <a:t>“The Appointed Time”</a:t>
            </a:r>
          </a:p>
        </p:txBody>
      </p:sp>
      <p:sp>
        <p:nvSpPr>
          <p:cNvPr id="10" name="Text Box 6"/>
          <p:cNvSpPr txBox="1">
            <a:spLocks noChangeArrowheads="1"/>
          </p:cNvSpPr>
          <p:nvPr/>
        </p:nvSpPr>
        <p:spPr bwMode="auto">
          <a:xfrm>
            <a:off x="1280593" y="4509120"/>
            <a:ext cx="2808312" cy="2246769"/>
          </a:xfrm>
          <a:prstGeom prst="rect">
            <a:avLst/>
          </a:prstGeom>
          <a:noFill/>
          <a:ln w="9525" algn="ctr">
            <a:noFill/>
            <a:miter lim="800000"/>
            <a:headEnd/>
            <a:tailEnd/>
          </a:ln>
          <a:effectLst/>
        </p:spPr>
        <p:txBody>
          <a:bodyPr wrap="square">
            <a:spAutoFit/>
          </a:bodyPr>
          <a:lstStyle/>
          <a:p>
            <a:pPr algn="ctr"/>
            <a:r>
              <a:rPr lang="en-NZ" sz="2800" dirty="0">
                <a:latin typeface="Arial" pitchFamily="34" charset="0"/>
                <a:cs typeface="Arial" pitchFamily="34" charset="0"/>
              </a:rPr>
              <a:t>ZECHARIAH</a:t>
            </a:r>
          </a:p>
          <a:p>
            <a:pPr algn="ctr"/>
            <a:r>
              <a:rPr lang="en-NZ" sz="2800" dirty="0">
                <a:latin typeface="Arial" pitchFamily="34" charset="0"/>
                <a:cs typeface="Arial" pitchFamily="34" charset="0"/>
              </a:rPr>
              <a:t> </a:t>
            </a:r>
          </a:p>
          <a:p>
            <a:pPr algn="ctr"/>
            <a:r>
              <a:rPr lang="en-NZ" sz="2800" dirty="0">
                <a:latin typeface="Arial" pitchFamily="34" charset="0"/>
                <a:cs typeface="Arial" pitchFamily="34" charset="0"/>
              </a:rPr>
              <a:t>BERECHIAH</a:t>
            </a:r>
          </a:p>
          <a:p>
            <a:pPr algn="ctr"/>
            <a:r>
              <a:rPr lang="en-NZ" sz="2800" dirty="0">
                <a:latin typeface="Arial" pitchFamily="34" charset="0"/>
                <a:cs typeface="Arial" pitchFamily="34" charset="0"/>
              </a:rPr>
              <a:t> </a:t>
            </a:r>
          </a:p>
          <a:p>
            <a:pPr algn="ctr"/>
            <a:r>
              <a:rPr lang="en-NZ" sz="2800" dirty="0">
                <a:latin typeface="Arial" pitchFamily="34" charset="0"/>
                <a:cs typeface="Arial" pitchFamily="34" charset="0"/>
              </a:rPr>
              <a:t>IDDO</a:t>
            </a:r>
          </a:p>
        </p:txBody>
      </p:sp>
    </p:spTree>
    <p:extLst>
      <p:ext uri="{BB962C8B-B14F-4D97-AF65-F5344CB8AC3E}">
        <p14:creationId xmlns:p14="http://schemas.microsoft.com/office/powerpoint/2010/main" val="396954764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ChangeArrowheads="1"/>
          </p:cNvSpPr>
          <p:nvPr/>
        </p:nvSpPr>
        <p:spPr bwMode="auto">
          <a:xfrm>
            <a:off x="0" y="0"/>
            <a:ext cx="9906000" cy="6858000"/>
          </a:xfrm>
          <a:prstGeom prst="rect">
            <a:avLst/>
          </a:prstGeom>
          <a:solidFill>
            <a:srgbClr val="000000"/>
          </a:solidFill>
          <a:ln w="9525" algn="ctr">
            <a:solidFill>
              <a:srgbClr val="000000"/>
            </a:solidFill>
            <a:miter lim="800000"/>
            <a:headEnd/>
            <a:tailEnd/>
          </a:ln>
          <a:effectLst/>
        </p:spPr>
        <p:txBody>
          <a:bodyPr anchor="ctr">
            <a:spAutoFit/>
          </a:bodyPr>
          <a:lstStyle/>
          <a:p>
            <a:endParaRPr lang="en-NZ"/>
          </a:p>
        </p:txBody>
      </p:sp>
    </p:spTree>
    <p:extLst>
      <p:ext uri="{BB962C8B-B14F-4D97-AF65-F5344CB8AC3E}">
        <p14:creationId xmlns:p14="http://schemas.microsoft.com/office/powerpoint/2010/main" val="271061168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ChangeArrowheads="1"/>
          </p:cNvSpPr>
          <p:nvPr/>
        </p:nvSpPr>
        <p:spPr bwMode="auto">
          <a:xfrm>
            <a:off x="0" y="0"/>
            <a:ext cx="9906000" cy="6858000"/>
          </a:xfrm>
          <a:prstGeom prst="rect">
            <a:avLst/>
          </a:prstGeom>
          <a:gradFill rotWithShape="1">
            <a:gsLst>
              <a:gs pos="0">
                <a:srgbClr val="FF9900">
                  <a:alpha val="60001"/>
                </a:srgbClr>
              </a:gs>
              <a:gs pos="50000">
                <a:srgbClr val="FFFFCC"/>
              </a:gs>
              <a:gs pos="100000">
                <a:srgbClr val="FF9900">
                  <a:alpha val="60001"/>
                </a:srgbClr>
              </a:gs>
            </a:gsLst>
            <a:lin ang="5400000" scaled="1"/>
          </a:gradFill>
          <a:ln w="9525" algn="ctr">
            <a:noFill/>
            <a:miter lim="800000"/>
            <a:headEnd/>
            <a:tailEnd/>
          </a:ln>
          <a:effectLst/>
        </p:spPr>
        <p:txBody>
          <a:bodyPr anchor="ctr">
            <a:spAutoFit/>
          </a:bodyPr>
          <a:lstStyle/>
          <a:p>
            <a:endParaRPr lang="en-NZ"/>
          </a:p>
        </p:txBody>
      </p:sp>
      <p:sp>
        <p:nvSpPr>
          <p:cNvPr id="515075" name="WordArt 3"/>
          <p:cNvSpPr>
            <a:spLocks noChangeArrowheads="1" noChangeShapeType="1" noTextEdit="1"/>
          </p:cNvSpPr>
          <p:nvPr/>
        </p:nvSpPr>
        <p:spPr bwMode="auto">
          <a:xfrm>
            <a:off x="273050" y="5805488"/>
            <a:ext cx="9288463" cy="765175"/>
          </a:xfrm>
          <a:prstGeom prst="rect">
            <a:avLst/>
          </a:prstGeom>
        </p:spPr>
        <p:txBody>
          <a:bodyPr wrap="none" fromWordArt="1">
            <a:prstTxWarp prst="textPlain">
              <a:avLst>
                <a:gd name="adj" fmla="val 50000"/>
              </a:avLst>
            </a:prstTxWarp>
          </a:bodyPr>
          <a:lstStyle/>
          <a:p>
            <a:pPr algn="ctr"/>
            <a:r>
              <a:rPr lang="en-NZ" sz="6000" kern="10" spc="-300" dirty="0">
                <a:ln w="12700">
                  <a:solidFill>
                    <a:srgbClr val="FFFF00"/>
                  </a:solidFill>
                  <a:round/>
                  <a:headEnd/>
                  <a:tailEnd/>
                </a:ln>
                <a:gradFill rotWithShape="1">
                  <a:gsLst>
                    <a:gs pos="0">
                      <a:srgbClr val="1E233A"/>
                    </a:gs>
                    <a:gs pos="100000">
                      <a:srgbClr val="1E233A">
                        <a:gamma/>
                        <a:shade val="0"/>
                        <a:invGamma/>
                      </a:srgbClr>
                    </a:gs>
                  </a:gsLst>
                  <a:lin ang="5400000" scaled="1"/>
                </a:gradFill>
                <a:effectLst>
                  <a:outerShdw dist="35921" dir="2700000" algn="ctr" rotWithShape="0">
                    <a:srgbClr val="800000"/>
                  </a:outerShdw>
                </a:effectLst>
                <a:latin typeface="Albertus Medium"/>
              </a:rPr>
              <a:t>Prophecies for the Last Days</a:t>
            </a:r>
          </a:p>
        </p:txBody>
      </p:sp>
      <p:sp>
        <p:nvSpPr>
          <p:cNvPr id="515076" name="WordArt 4"/>
          <p:cNvSpPr>
            <a:spLocks noChangeArrowheads="1" noChangeShapeType="1" noTextEdit="1"/>
          </p:cNvSpPr>
          <p:nvPr/>
        </p:nvSpPr>
        <p:spPr bwMode="auto">
          <a:xfrm>
            <a:off x="488950" y="260350"/>
            <a:ext cx="8713788" cy="1154113"/>
          </a:xfrm>
          <a:prstGeom prst="rect">
            <a:avLst/>
          </a:prstGeom>
        </p:spPr>
        <p:txBody>
          <a:bodyPr wrap="none" fromWordArt="1">
            <a:prstTxWarp prst="textPlain">
              <a:avLst>
                <a:gd name="adj" fmla="val 50000"/>
              </a:avLst>
            </a:prstTxWarp>
          </a:bodyPr>
          <a:lstStyle/>
          <a:p>
            <a:pPr algn="ctr"/>
            <a:r>
              <a:rPr lang="en-NZ" sz="6000" kern="10">
                <a:ln w="19050">
                  <a:solidFill>
                    <a:srgbClr val="FFCC00"/>
                  </a:solidFill>
                  <a:round/>
                  <a:headEnd/>
                  <a:tailEnd/>
                </a:ln>
                <a:gradFill rotWithShape="1">
                  <a:gsLst>
                    <a:gs pos="0">
                      <a:srgbClr val="1E233A"/>
                    </a:gs>
                    <a:gs pos="100000">
                      <a:srgbClr val="1E233A">
                        <a:gamma/>
                        <a:shade val="0"/>
                        <a:invGamma/>
                      </a:srgbClr>
                    </a:gs>
                  </a:gsLst>
                  <a:lin ang="5400000" scaled="1"/>
                </a:gradFill>
                <a:effectLst>
                  <a:outerShdw dist="53882" dir="2700000" algn="ctr" rotWithShape="0">
                    <a:srgbClr val="640000"/>
                  </a:outerShdw>
                </a:effectLst>
                <a:latin typeface="Imprint MT Shadow"/>
              </a:rPr>
              <a:t>ZECHARIAH</a:t>
            </a:r>
          </a:p>
        </p:txBody>
      </p:sp>
      <p:pic>
        <p:nvPicPr>
          <p:cNvPr id="515077" name="Picture 5" descr="horses"/>
          <p:cNvPicPr>
            <a:picLocks noChangeAspect="1" noChangeArrowheads="1"/>
          </p:cNvPicPr>
          <p:nvPr/>
        </p:nvPicPr>
        <p:blipFill>
          <a:blip r:embed="rId3" cstate="print"/>
          <a:srcRect/>
          <a:stretch>
            <a:fillRect/>
          </a:stretch>
        </p:blipFill>
        <p:spPr bwMode="auto">
          <a:xfrm>
            <a:off x="2073275" y="1700213"/>
            <a:ext cx="5705475" cy="3810000"/>
          </a:xfrm>
          <a:prstGeom prst="rect">
            <a:avLst/>
          </a:prstGeom>
          <a:noFill/>
          <a:ln w="9525">
            <a:solidFill>
              <a:srgbClr val="000000"/>
            </a:solidFill>
            <a:miter lim="800000"/>
            <a:headEnd/>
            <a:tailEnd/>
          </a:ln>
        </p:spPr>
      </p:pic>
    </p:spTree>
    <p:extLst>
      <p:ext uri="{BB962C8B-B14F-4D97-AF65-F5344CB8AC3E}">
        <p14:creationId xmlns:p14="http://schemas.microsoft.com/office/powerpoint/2010/main" val="240947154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20" name="Picture 16" descr="800-Ezra%208%20Haggai_Zechariah"/>
          <p:cNvPicPr>
            <a:picLocks noChangeAspect="1" noChangeArrowheads="1"/>
          </p:cNvPicPr>
          <p:nvPr/>
        </p:nvPicPr>
        <p:blipFill>
          <a:blip r:embed="rId2" cstate="print"/>
          <a:srcRect l="9448" r="56693" b="18898"/>
          <a:stretch>
            <a:fillRect/>
          </a:stretch>
        </p:blipFill>
        <p:spPr bwMode="auto">
          <a:xfrm>
            <a:off x="0" y="0"/>
            <a:ext cx="3729038" cy="6858000"/>
          </a:xfrm>
          <a:prstGeom prst="rect">
            <a:avLst/>
          </a:prstGeom>
          <a:noFill/>
        </p:spPr>
      </p:pic>
      <p:sp>
        <p:nvSpPr>
          <p:cNvPr id="175107" name="Rectangle 3"/>
          <p:cNvSpPr>
            <a:spLocks noChangeArrowheads="1"/>
          </p:cNvSpPr>
          <p:nvPr/>
        </p:nvSpPr>
        <p:spPr bwMode="auto">
          <a:xfrm>
            <a:off x="2846388" y="0"/>
            <a:ext cx="936625" cy="6858000"/>
          </a:xfrm>
          <a:prstGeom prst="rect">
            <a:avLst/>
          </a:prstGeom>
          <a:gradFill rotWithShape="1">
            <a:gsLst>
              <a:gs pos="0">
                <a:srgbClr val="FFFFCC">
                  <a:alpha val="0"/>
                </a:srgbClr>
              </a:gs>
              <a:gs pos="100000">
                <a:srgbClr val="FFFFCC"/>
              </a:gs>
            </a:gsLst>
            <a:lin ang="0" scaled="1"/>
          </a:gradFill>
          <a:ln w="9525">
            <a:noFill/>
            <a:miter lim="800000"/>
            <a:headEnd/>
            <a:tailEnd/>
          </a:ln>
          <a:effectLst/>
        </p:spPr>
        <p:txBody>
          <a:bodyPr wrap="none" anchor="ctr"/>
          <a:lstStyle/>
          <a:p>
            <a:endParaRPr lang="en-NZ"/>
          </a:p>
        </p:txBody>
      </p:sp>
      <p:sp>
        <p:nvSpPr>
          <p:cNvPr id="175108" name="Text Box 4"/>
          <p:cNvSpPr txBox="1">
            <a:spLocks noChangeArrowheads="1"/>
          </p:cNvSpPr>
          <p:nvPr/>
        </p:nvSpPr>
        <p:spPr bwMode="auto">
          <a:xfrm>
            <a:off x="0" y="4941888"/>
            <a:ext cx="3152775" cy="1446550"/>
          </a:xfrm>
          <a:prstGeom prst="rect">
            <a:avLst/>
          </a:prstGeom>
          <a:noFill/>
          <a:ln w="9525">
            <a:noFill/>
            <a:miter lim="800000"/>
            <a:headEnd/>
            <a:tailEnd/>
          </a:ln>
          <a:effectLst>
            <a:glow rad="254000">
              <a:srgbClr val="000000"/>
            </a:glow>
            <a:outerShdw dist="35921" dir="2700000" algn="ctr" rotWithShape="0">
              <a:schemeClr val="bg2"/>
            </a:outerShdw>
          </a:effectLst>
        </p:spPr>
        <p:txBody>
          <a:bodyPr lIns="54000" rIns="54000">
            <a:spAutoFit/>
          </a:bodyPr>
          <a:lstStyle/>
          <a:p>
            <a:pPr algn="ctr"/>
            <a:r>
              <a:rPr lang="en-NZ" sz="4400" dirty="0">
                <a:solidFill>
                  <a:srgbClr val="FF0000"/>
                </a:solidFill>
                <a:effectLst>
                  <a:glow rad="254000">
                    <a:srgbClr val="000000">
                      <a:alpha val="60000"/>
                    </a:srgbClr>
                  </a:glow>
                </a:effectLst>
                <a:latin typeface="Papyrus" panose="03070502060502030205" pitchFamily="66" charset="0"/>
              </a:rPr>
              <a:t>Outline of the Book</a:t>
            </a:r>
            <a:endParaRPr lang="en-GB" sz="4400" dirty="0">
              <a:solidFill>
                <a:srgbClr val="FF0000"/>
              </a:solidFill>
              <a:effectLst>
                <a:glow rad="254000">
                  <a:srgbClr val="000000">
                    <a:alpha val="60000"/>
                  </a:srgbClr>
                </a:glow>
              </a:effectLst>
              <a:latin typeface="Papyrus" panose="03070502060502030205" pitchFamily="66" charset="0"/>
            </a:endParaRPr>
          </a:p>
        </p:txBody>
      </p:sp>
      <p:sp>
        <p:nvSpPr>
          <p:cNvPr id="175111" name="Text Box 7"/>
          <p:cNvSpPr txBox="1">
            <a:spLocks noChangeArrowheads="1"/>
          </p:cNvSpPr>
          <p:nvPr/>
        </p:nvSpPr>
        <p:spPr bwMode="auto">
          <a:xfrm>
            <a:off x="3944938" y="333375"/>
            <a:ext cx="5761037" cy="641350"/>
          </a:xfrm>
          <a:prstGeom prst="rect">
            <a:avLst/>
          </a:prstGeom>
          <a:noFill/>
          <a:ln w="9525" algn="ctr">
            <a:noFill/>
            <a:miter lim="800000"/>
            <a:headEnd/>
            <a:tailEnd/>
          </a:ln>
          <a:effectLst/>
        </p:spPr>
        <p:txBody>
          <a:bodyPr>
            <a:spAutoFit/>
          </a:bodyPr>
          <a:lstStyle/>
          <a:p>
            <a:pPr algn="ctr">
              <a:spcBef>
                <a:spcPct val="50000"/>
              </a:spcBef>
            </a:pPr>
            <a:r>
              <a:rPr lang="en-NZ" sz="3600" dirty="0">
                <a:latin typeface="Arial Black" pitchFamily="34" charset="0"/>
              </a:rPr>
              <a:t>Zechariah</a:t>
            </a:r>
            <a:endParaRPr lang="en-GB" sz="3600" dirty="0">
              <a:latin typeface="Arial Black" pitchFamily="34" charset="0"/>
            </a:endParaRPr>
          </a:p>
        </p:txBody>
      </p:sp>
      <p:sp>
        <p:nvSpPr>
          <p:cNvPr id="175121" name="Text Box 17"/>
          <p:cNvSpPr txBox="1">
            <a:spLocks noChangeArrowheads="1"/>
          </p:cNvSpPr>
          <p:nvPr/>
        </p:nvSpPr>
        <p:spPr bwMode="auto">
          <a:xfrm>
            <a:off x="4304928" y="1052513"/>
            <a:ext cx="5256585" cy="5397500"/>
          </a:xfrm>
          <a:prstGeom prst="rect">
            <a:avLst/>
          </a:prstGeom>
          <a:noFill/>
          <a:ln w="9525" algn="ctr">
            <a:noFill/>
            <a:miter lim="800000"/>
            <a:headEnd/>
            <a:tailEnd/>
          </a:ln>
          <a:effectLst/>
        </p:spPr>
        <p:txBody>
          <a:bodyPr wrap="square">
            <a:spAutoFit/>
          </a:bodyPr>
          <a:lstStyle/>
          <a:p>
            <a:pPr>
              <a:tabLst>
                <a:tab pos="1258888" algn="l"/>
              </a:tabLst>
            </a:pPr>
            <a:r>
              <a:rPr lang="en-NZ" sz="2400" dirty="0">
                <a:latin typeface="Arial" pitchFamily="34" charset="0"/>
                <a:cs typeface="Arial" pitchFamily="34" charset="0"/>
              </a:rPr>
              <a:t>The Seven Night Visions</a:t>
            </a:r>
          </a:p>
          <a:p>
            <a:pPr>
              <a:tabLst>
                <a:tab pos="1258888" algn="l"/>
              </a:tabLst>
            </a:pPr>
            <a:r>
              <a:rPr lang="en-NZ" b="0" dirty="0">
                <a:latin typeface="Arial" pitchFamily="34" charset="0"/>
                <a:cs typeface="Arial" pitchFamily="34" charset="0"/>
              </a:rPr>
              <a:t>1:1-6:8	Introduction and encouragement to 	those building the house of God</a:t>
            </a:r>
          </a:p>
          <a:p>
            <a:pPr>
              <a:tabLst>
                <a:tab pos="1258888" algn="l"/>
              </a:tabLst>
            </a:pPr>
            <a:endParaRPr lang="en-NZ" dirty="0">
              <a:latin typeface="Arial" pitchFamily="34" charset="0"/>
              <a:cs typeface="Arial" pitchFamily="34" charset="0"/>
            </a:endParaRPr>
          </a:p>
          <a:p>
            <a:pPr>
              <a:tabLst>
                <a:tab pos="1258888" algn="l"/>
              </a:tabLst>
            </a:pPr>
            <a:r>
              <a:rPr lang="en-NZ" sz="2400" dirty="0">
                <a:latin typeface="Arial" pitchFamily="34" charset="0"/>
                <a:cs typeface="Arial" pitchFamily="34" charset="0"/>
              </a:rPr>
              <a:t>The Enacted Parables</a:t>
            </a:r>
          </a:p>
          <a:p>
            <a:pPr>
              <a:tabLst>
                <a:tab pos="1258888" algn="l"/>
              </a:tabLst>
            </a:pPr>
            <a:r>
              <a:rPr lang="en-NZ" b="0" dirty="0">
                <a:latin typeface="Arial" pitchFamily="34" charset="0"/>
                <a:cs typeface="Arial" pitchFamily="34" charset="0"/>
              </a:rPr>
              <a:t>6:9-15	The Coronation of the King Priest</a:t>
            </a:r>
          </a:p>
          <a:p>
            <a:pPr>
              <a:tabLst>
                <a:tab pos="1258888" algn="l"/>
              </a:tabLst>
            </a:pPr>
            <a:r>
              <a:rPr lang="en-NZ" b="0" dirty="0">
                <a:latin typeface="Arial" pitchFamily="34" charset="0"/>
                <a:cs typeface="Arial" pitchFamily="34" charset="0"/>
              </a:rPr>
              <a:t>Ch7	The Deputation from Bethel</a:t>
            </a:r>
          </a:p>
          <a:p>
            <a:pPr>
              <a:tabLst>
                <a:tab pos="1258888" algn="l"/>
              </a:tabLst>
            </a:pPr>
            <a:r>
              <a:rPr lang="en-NZ" b="0" dirty="0">
                <a:latin typeface="Arial" pitchFamily="34" charset="0"/>
                <a:cs typeface="Arial" pitchFamily="34" charset="0"/>
              </a:rPr>
              <a:t>Ch8	The Restoration of Jerusalem</a:t>
            </a:r>
          </a:p>
          <a:p>
            <a:pPr>
              <a:tabLst>
                <a:tab pos="1258888" algn="l"/>
              </a:tabLst>
            </a:pPr>
            <a:endParaRPr lang="en-NZ" b="0" dirty="0">
              <a:latin typeface="Arial" pitchFamily="34" charset="0"/>
              <a:cs typeface="Arial" pitchFamily="34" charset="0"/>
            </a:endParaRPr>
          </a:p>
          <a:p>
            <a:pPr>
              <a:tabLst>
                <a:tab pos="1258888" algn="l"/>
              </a:tabLst>
            </a:pPr>
            <a:r>
              <a:rPr lang="en-NZ" sz="2400" dirty="0">
                <a:latin typeface="Arial" pitchFamily="34" charset="0"/>
                <a:cs typeface="Arial" pitchFamily="34" charset="0"/>
              </a:rPr>
              <a:t>The Shepherd King</a:t>
            </a:r>
            <a:endParaRPr lang="en-NZ" sz="2400" b="0" dirty="0">
              <a:latin typeface="Arial" pitchFamily="34" charset="0"/>
              <a:cs typeface="Arial" pitchFamily="34" charset="0"/>
            </a:endParaRPr>
          </a:p>
          <a:p>
            <a:pPr>
              <a:tabLst>
                <a:tab pos="1258888" algn="l"/>
              </a:tabLst>
            </a:pPr>
            <a:r>
              <a:rPr lang="en-NZ" b="0" dirty="0">
                <a:latin typeface="Arial" pitchFamily="34" charset="0"/>
                <a:cs typeface="Arial" pitchFamily="34" charset="0"/>
              </a:rPr>
              <a:t>Ch9	The Human Conqueror</a:t>
            </a:r>
          </a:p>
          <a:p>
            <a:pPr>
              <a:tabLst>
                <a:tab pos="1258888" algn="l"/>
              </a:tabLst>
            </a:pPr>
            <a:r>
              <a:rPr lang="en-NZ" b="0" dirty="0">
                <a:latin typeface="Arial" pitchFamily="34" charset="0"/>
                <a:cs typeface="Arial" pitchFamily="34" charset="0"/>
              </a:rPr>
              <a:t>Ch10	The Good Shepherd</a:t>
            </a:r>
          </a:p>
          <a:p>
            <a:pPr>
              <a:tabLst>
                <a:tab pos="1258888" algn="l"/>
              </a:tabLst>
            </a:pPr>
            <a:r>
              <a:rPr lang="en-NZ" b="0" dirty="0">
                <a:latin typeface="Arial" pitchFamily="34" charset="0"/>
                <a:cs typeface="Arial" pitchFamily="34" charset="0"/>
              </a:rPr>
              <a:t>Ch11	The Scattering of the Flock</a:t>
            </a:r>
          </a:p>
          <a:p>
            <a:pPr>
              <a:tabLst>
                <a:tab pos="1258888" algn="l"/>
              </a:tabLst>
            </a:pPr>
            <a:endParaRPr lang="en-NZ" b="0" dirty="0">
              <a:latin typeface="Arial" pitchFamily="34" charset="0"/>
              <a:cs typeface="Arial" pitchFamily="34" charset="0"/>
            </a:endParaRPr>
          </a:p>
          <a:p>
            <a:pPr>
              <a:tabLst>
                <a:tab pos="1258888" algn="l"/>
              </a:tabLst>
            </a:pPr>
            <a:r>
              <a:rPr lang="en-NZ" sz="2400" dirty="0">
                <a:latin typeface="Arial" pitchFamily="34" charset="0"/>
                <a:cs typeface="Arial" pitchFamily="34" charset="0"/>
              </a:rPr>
              <a:t>The Day of Yahweh</a:t>
            </a:r>
            <a:endParaRPr lang="en-NZ" sz="2400" b="0" dirty="0">
              <a:latin typeface="Arial" pitchFamily="34" charset="0"/>
              <a:cs typeface="Arial" pitchFamily="34" charset="0"/>
            </a:endParaRPr>
          </a:p>
          <a:p>
            <a:pPr>
              <a:tabLst>
                <a:tab pos="1258888" algn="l"/>
              </a:tabLst>
            </a:pPr>
            <a:r>
              <a:rPr lang="en-NZ" b="0" dirty="0">
                <a:latin typeface="Arial" pitchFamily="34" charset="0"/>
                <a:cs typeface="Arial" pitchFamily="34" charset="0"/>
              </a:rPr>
              <a:t>Ch12	Israel to Seek the Good Shepherd</a:t>
            </a:r>
          </a:p>
          <a:p>
            <a:pPr>
              <a:tabLst>
                <a:tab pos="1258888" algn="l"/>
              </a:tabLst>
            </a:pPr>
            <a:r>
              <a:rPr lang="en-NZ" b="0" dirty="0">
                <a:latin typeface="Arial" pitchFamily="34" charset="0"/>
                <a:cs typeface="Arial" pitchFamily="34" charset="0"/>
              </a:rPr>
              <a:t>Ch13	Israel Cleansed and Restored</a:t>
            </a:r>
          </a:p>
          <a:p>
            <a:pPr>
              <a:tabLst>
                <a:tab pos="1258888" algn="l"/>
              </a:tabLst>
            </a:pPr>
            <a:r>
              <a:rPr lang="en-NZ" b="0" dirty="0">
                <a:latin typeface="Arial" pitchFamily="34" charset="0"/>
                <a:cs typeface="Arial" pitchFamily="34" charset="0"/>
              </a:rPr>
              <a:t>Ch14	The Day of Yahweh Cometh</a:t>
            </a:r>
            <a:endParaRPr lang="en-GB" b="0" dirty="0">
              <a:latin typeface="Arial" pitchFamily="34" charset="0"/>
              <a:cs typeface="Arial" pitchFamily="34" charset="0"/>
            </a:endParaRPr>
          </a:p>
        </p:txBody>
      </p:sp>
      <p:sp>
        <p:nvSpPr>
          <p:cNvPr id="7" name="Rectangle 6"/>
          <p:cNvSpPr/>
          <p:nvPr/>
        </p:nvSpPr>
        <p:spPr bwMode="auto">
          <a:xfrm rot="16200000">
            <a:off x="2828764" y="2168860"/>
            <a:ext cx="2448272" cy="360040"/>
          </a:xfrm>
          <a:prstGeom prst="rect">
            <a:avLst/>
          </a:prstGeom>
          <a:solidFill>
            <a:srgbClr val="FFFFCC">
              <a:alpha val="40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NZ" dirty="0">
                <a:solidFill>
                  <a:srgbClr val="FF0000"/>
                </a:solidFill>
                <a:latin typeface="Arial Narrow" pitchFamily="34" charset="0"/>
              </a:rPr>
              <a:t>Immediate Future</a:t>
            </a:r>
            <a:endParaRPr kumimoji="0" lang="en-NZ" i="0" u="none" strike="noStrike" cap="none" normalizeH="0" baseline="0" dirty="0">
              <a:ln>
                <a:noFill/>
              </a:ln>
              <a:solidFill>
                <a:srgbClr val="FF0000"/>
              </a:solidFill>
              <a:effectLst/>
              <a:latin typeface="Arial Narrow" pitchFamily="34" charset="0"/>
            </a:endParaRPr>
          </a:p>
        </p:txBody>
      </p:sp>
      <p:sp>
        <p:nvSpPr>
          <p:cNvPr id="8" name="Rectangle 7"/>
          <p:cNvSpPr/>
          <p:nvPr/>
        </p:nvSpPr>
        <p:spPr bwMode="auto">
          <a:xfrm rot="16200000">
            <a:off x="3332820" y="4185084"/>
            <a:ext cx="1440160" cy="360040"/>
          </a:xfrm>
          <a:prstGeom prst="rect">
            <a:avLst/>
          </a:prstGeom>
          <a:solidFill>
            <a:srgbClr val="FFFFCC">
              <a:alpha val="40000"/>
            </a:srgbClr>
          </a:solidFill>
          <a:ln w="9525" cap="flat" cmpd="sng" algn="ctr">
            <a:solidFill>
              <a:srgbClr val="000000"/>
            </a:solidFill>
            <a:prstDash val="solid"/>
            <a:round/>
            <a:headEnd type="none" w="med" len="med"/>
            <a:tailEnd type="none" w="med" len="med"/>
          </a:ln>
          <a:effectLst/>
        </p:spPr>
        <p:txBody>
          <a:bodyPr vert="horz" wrap="square" lIns="36000" tIns="45720" rIns="3600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NZ" dirty="0">
                <a:solidFill>
                  <a:srgbClr val="FF0000"/>
                </a:solidFill>
                <a:latin typeface="Arial Narrow" pitchFamily="34" charset="0"/>
              </a:rPr>
              <a:t>Near Future</a:t>
            </a:r>
            <a:endParaRPr kumimoji="0" lang="en-NZ" i="0" u="none" strike="noStrike" cap="none" normalizeH="0" baseline="0" dirty="0">
              <a:ln>
                <a:noFill/>
              </a:ln>
              <a:solidFill>
                <a:srgbClr val="FF0000"/>
              </a:solidFill>
              <a:effectLst/>
              <a:latin typeface="Arial Narrow" pitchFamily="34" charset="0"/>
            </a:endParaRPr>
          </a:p>
        </p:txBody>
      </p:sp>
      <p:sp>
        <p:nvSpPr>
          <p:cNvPr id="9" name="Rectangle 8"/>
          <p:cNvSpPr/>
          <p:nvPr/>
        </p:nvSpPr>
        <p:spPr bwMode="auto">
          <a:xfrm rot="16200000">
            <a:off x="3332820" y="5697252"/>
            <a:ext cx="1440160" cy="360040"/>
          </a:xfrm>
          <a:prstGeom prst="rect">
            <a:avLst/>
          </a:prstGeom>
          <a:solidFill>
            <a:srgbClr val="FFFFCC">
              <a:alpha val="40000"/>
            </a:srgbClr>
          </a:solidFill>
          <a:ln w="9525" cap="flat" cmpd="sng" algn="ctr">
            <a:solidFill>
              <a:srgbClr val="000000"/>
            </a:solidFill>
            <a:prstDash val="solid"/>
            <a:round/>
            <a:headEnd type="none" w="med" len="med"/>
            <a:tailEnd type="none" w="med" len="med"/>
          </a:ln>
          <a:effectLst/>
        </p:spPr>
        <p:txBody>
          <a:bodyPr vert="horz" wrap="square" lIns="36000" tIns="45720" rIns="3600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NZ" dirty="0">
                <a:solidFill>
                  <a:srgbClr val="FF0000"/>
                </a:solidFill>
                <a:latin typeface="Arial Narrow" pitchFamily="34" charset="0"/>
              </a:rPr>
              <a:t>Distant Future</a:t>
            </a:r>
            <a:endParaRPr kumimoji="0" lang="en-NZ" i="0" u="none" strike="noStrike" cap="none" normalizeH="0" baseline="0" dirty="0">
              <a:ln>
                <a:noFill/>
              </a:ln>
              <a:solidFill>
                <a:srgbClr val="FF0000"/>
              </a:solidFill>
              <a:effectLst/>
              <a:latin typeface="Arial Narrow" pitchFamily="34" charset="0"/>
            </a:endParaRPr>
          </a:p>
        </p:txBody>
      </p:sp>
    </p:spTree>
    <p:extLst>
      <p:ext uri="{BB962C8B-B14F-4D97-AF65-F5344CB8AC3E}">
        <p14:creationId xmlns:p14="http://schemas.microsoft.com/office/powerpoint/2010/main" val="8533392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2786" name="Picture 2" descr="800-Ezra%208%20Haggai_Zechariah"/>
          <p:cNvPicPr>
            <a:picLocks noChangeAspect="1" noChangeArrowheads="1"/>
          </p:cNvPicPr>
          <p:nvPr/>
        </p:nvPicPr>
        <p:blipFill>
          <a:blip r:embed="rId2" cstate="print"/>
          <a:srcRect l="9448" r="56693" b="18898"/>
          <a:stretch>
            <a:fillRect/>
          </a:stretch>
        </p:blipFill>
        <p:spPr bwMode="auto">
          <a:xfrm>
            <a:off x="0" y="0"/>
            <a:ext cx="3729038" cy="6858000"/>
          </a:xfrm>
          <a:prstGeom prst="rect">
            <a:avLst/>
          </a:prstGeom>
          <a:noFill/>
        </p:spPr>
      </p:pic>
      <p:sp>
        <p:nvSpPr>
          <p:cNvPr id="502787" name="Rectangle 3"/>
          <p:cNvSpPr>
            <a:spLocks noChangeArrowheads="1"/>
          </p:cNvSpPr>
          <p:nvPr/>
        </p:nvSpPr>
        <p:spPr bwMode="auto">
          <a:xfrm>
            <a:off x="2846388" y="0"/>
            <a:ext cx="936625" cy="6858000"/>
          </a:xfrm>
          <a:prstGeom prst="rect">
            <a:avLst/>
          </a:prstGeom>
          <a:gradFill rotWithShape="1">
            <a:gsLst>
              <a:gs pos="0">
                <a:srgbClr val="FFFFCC">
                  <a:alpha val="0"/>
                </a:srgbClr>
              </a:gs>
              <a:gs pos="100000">
                <a:srgbClr val="FFFFCC"/>
              </a:gs>
            </a:gsLst>
            <a:lin ang="0" scaled="1"/>
          </a:gradFill>
          <a:ln w="9525">
            <a:noFill/>
            <a:miter lim="800000"/>
            <a:headEnd/>
            <a:tailEnd/>
          </a:ln>
          <a:effectLst/>
        </p:spPr>
        <p:txBody>
          <a:bodyPr wrap="none" anchor="ctr"/>
          <a:lstStyle/>
          <a:p>
            <a:endParaRPr lang="en-NZ"/>
          </a:p>
        </p:txBody>
      </p:sp>
      <p:sp>
        <p:nvSpPr>
          <p:cNvPr id="502788" name="Text Box 4"/>
          <p:cNvSpPr txBox="1">
            <a:spLocks noChangeArrowheads="1"/>
          </p:cNvSpPr>
          <p:nvPr/>
        </p:nvSpPr>
        <p:spPr bwMode="auto">
          <a:xfrm>
            <a:off x="0" y="4941888"/>
            <a:ext cx="3152775" cy="1446550"/>
          </a:xfrm>
          <a:prstGeom prst="rect">
            <a:avLst/>
          </a:prstGeom>
          <a:noFill/>
          <a:ln w="9525">
            <a:noFill/>
            <a:miter lim="800000"/>
            <a:headEnd/>
            <a:tailEnd/>
          </a:ln>
          <a:effectLst>
            <a:outerShdw dist="35921" dir="2700000" algn="ctr" rotWithShape="0">
              <a:schemeClr val="bg2"/>
            </a:outerShdw>
          </a:effectLst>
        </p:spPr>
        <p:txBody>
          <a:bodyPr lIns="54000" rIns="54000">
            <a:spAutoFit/>
          </a:bodyPr>
          <a:lstStyle/>
          <a:p>
            <a:pPr algn="ctr"/>
            <a:r>
              <a:rPr lang="en-NZ" sz="4400" dirty="0">
                <a:solidFill>
                  <a:srgbClr val="FF0000"/>
                </a:solidFill>
                <a:effectLst>
                  <a:glow rad="254000">
                    <a:srgbClr val="000000">
                      <a:alpha val="60000"/>
                    </a:srgbClr>
                  </a:glow>
                </a:effectLst>
                <a:latin typeface="Papyrus" panose="03070502060502030205" pitchFamily="66" charset="0"/>
              </a:rPr>
              <a:t>Chronology with Haggai</a:t>
            </a:r>
            <a:endParaRPr lang="en-GB" sz="4400" dirty="0">
              <a:solidFill>
                <a:srgbClr val="FF0000"/>
              </a:solidFill>
              <a:effectLst>
                <a:glow rad="254000">
                  <a:srgbClr val="000000">
                    <a:alpha val="60000"/>
                  </a:srgbClr>
                </a:glow>
              </a:effectLst>
              <a:latin typeface="Papyrus" panose="03070502060502030205" pitchFamily="66" charset="0"/>
            </a:endParaRPr>
          </a:p>
        </p:txBody>
      </p:sp>
      <p:sp>
        <p:nvSpPr>
          <p:cNvPr id="502789" name="Text Box 5"/>
          <p:cNvSpPr txBox="1">
            <a:spLocks noChangeArrowheads="1"/>
          </p:cNvSpPr>
          <p:nvPr/>
        </p:nvSpPr>
        <p:spPr bwMode="auto">
          <a:xfrm>
            <a:off x="3944938" y="333375"/>
            <a:ext cx="5545137" cy="641350"/>
          </a:xfrm>
          <a:prstGeom prst="rect">
            <a:avLst/>
          </a:prstGeom>
          <a:noFill/>
          <a:ln w="9525" algn="ctr">
            <a:noFill/>
            <a:miter lim="800000"/>
            <a:headEnd/>
            <a:tailEnd/>
          </a:ln>
          <a:effectLst/>
        </p:spPr>
        <p:txBody>
          <a:bodyPr>
            <a:spAutoFit/>
          </a:bodyPr>
          <a:lstStyle/>
          <a:p>
            <a:pPr algn="ctr">
              <a:spcBef>
                <a:spcPct val="50000"/>
              </a:spcBef>
            </a:pPr>
            <a:r>
              <a:rPr lang="en-NZ" sz="3600" dirty="0">
                <a:latin typeface="Arial Black" pitchFamily="34" charset="0"/>
              </a:rPr>
              <a:t>Zechariah &amp; Haggai</a:t>
            </a:r>
            <a:endParaRPr lang="en-GB" sz="3600" dirty="0">
              <a:latin typeface="Arial Black" pitchFamily="34" charset="0"/>
            </a:endParaRPr>
          </a:p>
        </p:txBody>
      </p:sp>
      <p:sp>
        <p:nvSpPr>
          <p:cNvPr id="502790" name="Text Box 6"/>
          <p:cNvSpPr txBox="1">
            <a:spLocks noChangeArrowheads="1"/>
          </p:cNvSpPr>
          <p:nvPr/>
        </p:nvSpPr>
        <p:spPr bwMode="auto">
          <a:xfrm>
            <a:off x="4089400" y="1557338"/>
            <a:ext cx="5472113" cy="4208462"/>
          </a:xfrm>
          <a:prstGeom prst="rect">
            <a:avLst/>
          </a:prstGeom>
          <a:noFill/>
          <a:ln w="9525" algn="ctr">
            <a:noFill/>
            <a:miter lim="800000"/>
            <a:headEnd/>
            <a:tailEnd/>
          </a:ln>
          <a:effectLst/>
        </p:spPr>
        <p:txBody>
          <a:bodyPr>
            <a:spAutoFit/>
          </a:bodyPr>
          <a:lstStyle/>
          <a:p>
            <a:pPr>
              <a:tabLst>
                <a:tab pos="712788" algn="l"/>
                <a:tab pos="2505075" algn="l"/>
              </a:tabLst>
            </a:pPr>
            <a:r>
              <a:rPr lang="en-NZ" sz="2400" dirty="0">
                <a:latin typeface="Arial" pitchFamily="34" charset="0"/>
                <a:cs typeface="Arial" pitchFamily="34" charset="0"/>
              </a:rPr>
              <a:t>Second Year of Darius (520 BC)</a:t>
            </a:r>
          </a:p>
          <a:p>
            <a:pPr>
              <a:tabLst>
                <a:tab pos="712788" algn="l"/>
                <a:tab pos="2505075" algn="l"/>
              </a:tabLst>
            </a:pPr>
            <a:r>
              <a:rPr lang="en-NZ" b="0" dirty="0">
                <a:latin typeface="Arial" pitchFamily="34" charset="0"/>
                <a:cs typeface="Arial" pitchFamily="34" charset="0"/>
              </a:rPr>
              <a:t>1/6	Hag 1:1-11	The Call to Work</a:t>
            </a:r>
          </a:p>
          <a:p>
            <a:pPr>
              <a:tabLst>
                <a:tab pos="712788" algn="l"/>
                <a:tab pos="2505075" algn="l"/>
              </a:tabLst>
            </a:pPr>
            <a:r>
              <a:rPr lang="en-NZ" b="0" dirty="0">
                <a:latin typeface="Arial" pitchFamily="34" charset="0"/>
                <a:cs typeface="Arial" pitchFamily="34" charset="0"/>
              </a:rPr>
              <a:t>24/6	Hag 1:12-15	The People Respond</a:t>
            </a:r>
          </a:p>
          <a:p>
            <a:pPr>
              <a:tabLst>
                <a:tab pos="712788" algn="l"/>
                <a:tab pos="2505075" algn="l"/>
              </a:tabLst>
            </a:pPr>
            <a:r>
              <a:rPr lang="en-NZ" b="0" dirty="0">
                <a:latin typeface="Arial" pitchFamily="34" charset="0"/>
                <a:cs typeface="Arial" pitchFamily="34" charset="0"/>
              </a:rPr>
              <a:t>21/7	Hag 2:1-9	Future Glory of the Temple</a:t>
            </a:r>
          </a:p>
          <a:p>
            <a:pPr>
              <a:tabLst>
                <a:tab pos="712788" algn="l"/>
                <a:tab pos="2505075" algn="l"/>
              </a:tabLst>
            </a:pPr>
            <a:r>
              <a:rPr lang="en-NZ" dirty="0">
                <a:solidFill>
                  <a:srgbClr val="000066"/>
                </a:solidFill>
                <a:latin typeface="Arial" pitchFamily="34" charset="0"/>
                <a:cs typeface="Arial" pitchFamily="34" charset="0"/>
              </a:rPr>
              <a:t> --/8	Zech 1:1-6	Appeal to Turn to God</a:t>
            </a:r>
          </a:p>
          <a:p>
            <a:pPr>
              <a:tabLst>
                <a:tab pos="712788" algn="l"/>
                <a:tab pos="2505075" algn="l"/>
              </a:tabLst>
            </a:pPr>
            <a:r>
              <a:rPr lang="en-NZ" b="0" dirty="0">
                <a:latin typeface="Arial" pitchFamily="34" charset="0"/>
                <a:cs typeface="Arial" pitchFamily="34" charset="0"/>
              </a:rPr>
              <a:t>24/9	Hag 2:10-19	Immediate Blessings</a:t>
            </a:r>
          </a:p>
          <a:p>
            <a:pPr>
              <a:tabLst>
                <a:tab pos="712788" algn="l"/>
                <a:tab pos="2505075" algn="l"/>
              </a:tabLst>
            </a:pPr>
            <a:r>
              <a:rPr lang="en-NZ" b="0" dirty="0">
                <a:latin typeface="Arial" pitchFamily="34" charset="0"/>
                <a:cs typeface="Arial" pitchFamily="34" charset="0"/>
              </a:rPr>
              <a:t>24/9	Hag 2:20-23	Future Blessings</a:t>
            </a:r>
          </a:p>
          <a:p>
            <a:pPr>
              <a:tabLst>
                <a:tab pos="712788" algn="l"/>
                <a:tab pos="2505075" algn="l"/>
              </a:tabLst>
            </a:pPr>
            <a:r>
              <a:rPr lang="en-NZ" dirty="0">
                <a:solidFill>
                  <a:srgbClr val="000066"/>
                </a:solidFill>
                <a:latin typeface="Arial" pitchFamily="34" charset="0"/>
                <a:cs typeface="Arial" pitchFamily="34" charset="0"/>
              </a:rPr>
              <a:t>24/11	Zech 1:7-6:15	The Seven Night Visions</a:t>
            </a:r>
          </a:p>
          <a:p>
            <a:pPr>
              <a:tabLst>
                <a:tab pos="712788" algn="l"/>
                <a:tab pos="2505075" algn="l"/>
              </a:tabLst>
            </a:pPr>
            <a:endParaRPr lang="en-NZ" dirty="0">
              <a:solidFill>
                <a:srgbClr val="000066"/>
              </a:solidFill>
              <a:latin typeface="Arial" pitchFamily="34" charset="0"/>
              <a:cs typeface="Arial" pitchFamily="34" charset="0"/>
            </a:endParaRPr>
          </a:p>
          <a:p>
            <a:pPr>
              <a:tabLst>
                <a:tab pos="712788" algn="l"/>
                <a:tab pos="2505075" algn="l"/>
              </a:tabLst>
            </a:pPr>
            <a:r>
              <a:rPr lang="en-NZ" sz="2400" dirty="0">
                <a:latin typeface="Arial" pitchFamily="34" charset="0"/>
                <a:cs typeface="Arial" pitchFamily="34" charset="0"/>
              </a:rPr>
              <a:t>Fourth year of Darius (518 BC)</a:t>
            </a:r>
          </a:p>
          <a:p>
            <a:pPr>
              <a:tabLst>
                <a:tab pos="712788" algn="l"/>
                <a:tab pos="2505075" algn="l"/>
              </a:tabLst>
            </a:pPr>
            <a:r>
              <a:rPr lang="en-NZ" dirty="0">
                <a:solidFill>
                  <a:srgbClr val="000066"/>
                </a:solidFill>
                <a:latin typeface="Arial" pitchFamily="34" charset="0"/>
                <a:cs typeface="Arial" pitchFamily="34" charset="0"/>
              </a:rPr>
              <a:t>4/9	Zech 7-8	Delegation from Bethel</a:t>
            </a:r>
          </a:p>
          <a:p>
            <a:pPr>
              <a:tabLst>
                <a:tab pos="712788" algn="l"/>
                <a:tab pos="2505075" algn="l"/>
              </a:tabLst>
            </a:pPr>
            <a:endParaRPr lang="en-NZ" dirty="0">
              <a:latin typeface="Arial" pitchFamily="34" charset="0"/>
              <a:cs typeface="Arial" pitchFamily="34" charset="0"/>
            </a:endParaRPr>
          </a:p>
          <a:p>
            <a:pPr>
              <a:tabLst>
                <a:tab pos="712788" algn="l"/>
                <a:tab pos="2505075" algn="l"/>
              </a:tabLst>
            </a:pPr>
            <a:r>
              <a:rPr lang="en-NZ" sz="2400" dirty="0">
                <a:latin typeface="Arial" pitchFamily="34" charset="0"/>
                <a:cs typeface="Arial" pitchFamily="34" charset="0"/>
              </a:rPr>
              <a:t>Sixth Year of Darius (516 BC)</a:t>
            </a:r>
            <a:endParaRPr lang="en-NZ" sz="2400" b="0" dirty="0">
              <a:latin typeface="Arial" pitchFamily="34" charset="0"/>
              <a:cs typeface="Arial" pitchFamily="34" charset="0"/>
            </a:endParaRPr>
          </a:p>
          <a:p>
            <a:pPr>
              <a:tabLst>
                <a:tab pos="712788" algn="l"/>
                <a:tab pos="2505075" algn="l"/>
              </a:tabLst>
            </a:pPr>
            <a:r>
              <a:rPr lang="en-NZ" b="0" dirty="0">
                <a:latin typeface="Arial" pitchFamily="34" charset="0"/>
                <a:cs typeface="Arial" pitchFamily="34" charset="0"/>
              </a:rPr>
              <a:t>3/12	Ezra 6:14-15	The Temple Completed</a:t>
            </a:r>
          </a:p>
        </p:txBody>
      </p:sp>
    </p:spTree>
    <p:extLst>
      <p:ext uri="{BB962C8B-B14F-4D97-AF65-F5344CB8AC3E}">
        <p14:creationId xmlns:p14="http://schemas.microsoft.com/office/powerpoint/2010/main" val="92910685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3810" name="Picture 2" descr="800-Ezra%208%20Haggai_Zechariah"/>
          <p:cNvPicPr>
            <a:picLocks noChangeAspect="1" noChangeArrowheads="1"/>
          </p:cNvPicPr>
          <p:nvPr/>
        </p:nvPicPr>
        <p:blipFill>
          <a:blip r:embed="rId2" cstate="print"/>
          <a:srcRect l="9448" r="56693" b="18898"/>
          <a:stretch>
            <a:fillRect/>
          </a:stretch>
        </p:blipFill>
        <p:spPr bwMode="auto">
          <a:xfrm>
            <a:off x="0" y="0"/>
            <a:ext cx="3729038" cy="6858000"/>
          </a:xfrm>
          <a:prstGeom prst="rect">
            <a:avLst/>
          </a:prstGeom>
          <a:noFill/>
        </p:spPr>
      </p:pic>
      <p:sp>
        <p:nvSpPr>
          <p:cNvPr id="503811" name="Rectangle 3"/>
          <p:cNvSpPr>
            <a:spLocks noChangeArrowheads="1"/>
          </p:cNvSpPr>
          <p:nvPr/>
        </p:nvSpPr>
        <p:spPr bwMode="auto">
          <a:xfrm>
            <a:off x="2846388" y="0"/>
            <a:ext cx="936625" cy="6858000"/>
          </a:xfrm>
          <a:prstGeom prst="rect">
            <a:avLst/>
          </a:prstGeom>
          <a:gradFill rotWithShape="1">
            <a:gsLst>
              <a:gs pos="0">
                <a:srgbClr val="FFFFCC">
                  <a:alpha val="0"/>
                </a:srgbClr>
              </a:gs>
              <a:gs pos="100000">
                <a:srgbClr val="FFFFCC"/>
              </a:gs>
            </a:gsLst>
            <a:lin ang="0" scaled="1"/>
          </a:gradFill>
          <a:ln w="9525">
            <a:noFill/>
            <a:miter lim="800000"/>
            <a:headEnd/>
            <a:tailEnd/>
          </a:ln>
          <a:effectLst/>
        </p:spPr>
        <p:txBody>
          <a:bodyPr wrap="none" anchor="ctr"/>
          <a:lstStyle/>
          <a:p>
            <a:endParaRPr lang="en-NZ"/>
          </a:p>
        </p:txBody>
      </p:sp>
      <p:sp>
        <p:nvSpPr>
          <p:cNvPr id="503812" name="Text Box 4"/>
          <p:cNvSpPr txBox="1">
            <a:spLocks noChangeArrowheads="1"/>
          </p:cNvSpPr>
          <p:nvPr/>
        </p:nvSpPr>
        <p:spPr bwMode="auto">
          <a:xfrm>
            <a:off x="0" y="4941888"/>
            <a:ext cx="3152775" cy="1446550"/>
          </a:xfrm>
          <a:prstGeom prst="rect">
            <a:avLst/>
          </a:prstGeom>
          <a:noFill/>
          <a:ln w="9525">
            <a:noFill/>
            <a:miter lim="800000"/>
            <a:headEnd/>
            <a:tailEnd/>
          </a:ln>
          <a:effectLst>
            <a:outerShdw dist="35921" dir="2700000" algn="ctr" rotWithShape="0">
              <a:schemeClr val="bg2"/>
            </a:outerShdw>
          </a:effectLst>
        </p:spPr>
        <p:txBody>
          <a:bodyPr lIns="54000" rIns="54000">
            <a:spAutoFit/>
          </a:bodyPr>
          <a:lstStyle/>
          <a:p>
            <a:pPr algn="ctr"/>
            <a:r>
              <a:rPr lang="en-NZ" sz="4400" dirty="0">
                <a:solidFill>
                  <a:srgbClr val="FF0000"/>
                </a:solidFill>
                <a:effectLst>
                  <a:glow rad="254000">
                    <a:srgbClr val="000000">
                      <a:alpha val="60000"/>
                    </a:srgbClr>
                  </a:glow>
                </a:effectLst>
                <a:latin typeface="Papyrus" panose="03070502060502030205" pitchFamily="66" charset="0"/>
              </a:rPr>
              <a:t>The Deputation</a:t>
            </a:r>
            <a:endParaRPr lang="en-GB" sz="4400" dirty="0">
              <a:solidFill>
                <a:srgbClr val="FF0000"/>
              </a:solidFill>
              <a:effectLst>
                <a:glow rad="254000">
                  <a:srgbClr val="000000">
                    <a:alpha val="60000"/>
                  </a:srgbClr>
                </a:glow>
              </a:effectLst>
              <a:latin typeface="Papyrus" panose="03070502060502030205" pitchFamily="66" charset="0"/>
            </a:endParaRPr>
          </a:p>
        </p:txBody>
      </p:sp>
      <p:sp>
        <p:nvSpPr>
          <p:cNvPr id="503813" name="Text Box 5"/>
          <p:cNvSpPr txBox="1">
            <a:spLocks noChangeArrowheads="1"/>
          </p:cNvSpPr>
          <p:nvPr/>
        </p:nvSpPr>
        <p:spPr bwMode="auto">
          <a:xfrm>
            <a:off x="3944938" y="333375"/>
            <a:ext cx="5761037" cy="641350"/>
          </a:xfrm>
          <a:prstGeom prst="rect">
            <a:avLst/>
          </a:prstGeom>
          <a:noFill/>
          <a:ln w="9525" algn="ctr">
            <a:noFill/>
            <a:miter lim="800000"/>
            <a:headEnd/>
            <a:tailEnd/>
          </a:ln>
          <a:effectLst/>
        </p:spPr>
        <p:txBody>
          <a:bodyPr>
            <a:spAutoFit/>
          </a:bodyPr>
          <a:lstStyle/>
          <a:p>
            <a:pPr algn="ctr">
              <a:spcBef>
                <a:spcPct val="50000"/>
              </a:spcBef>
            </a:pPr>
            <a:r>
              <a:rPr lang="en-NZ" sz="3600" dirty="0">
                <a:latin typeface="Arial Black" pitchFamily="34" charset="0"/>
              </a:rPr>
              <a:t>Outline</a:t>
            </a:r>
            <a:endParaRPr lang="en-GB" sz="3600" dirty="0">
              <a:latin typeface="Arial Black" pitchFamily="34" charset="0"/>
            </a:endParaRPr>
          </a:p>
        </p:txBody>
      </p:sp>
      <p:sp>
        <p:nvSpPr>
          <p:cNvPr id="503814" name="Text Box 6"/>
          <p:cNvSpPr txBox="1">
            <a:spLocks noChangeArrowheads="1"/>
          </p:cNvSpPr>
          <p:nvPr/>
        </p:nvSpPr>
        <p:spPr bwMode="auto">
          <a:xfrm>
            <a:off x="4521200" y="1844675"/>
            <a:ext cx="5184775" cy="4278094"/>
          </a:xfrm>
          <a:prstGeom prst="rect">
            <a:avLst/>
          </a:prstGeom>
          <a:noFill/>
          <a:ln w="9525" algn="ctr">
            <a:noFill/>
            <a:miter lim="800000"/>
            <a:headEnd/>
            <a:tailEnd/>
          </a:ln>
          <a:effectLst/>
        </p:spPr>
        <p:txBody>
          <a:bodyPr wrap="square">
            <a:spAutoFit/>
          </a:bodyPr>
          <a:lstStyle/>
          <a:p>
            <a:pPr>
              <a:tabLst>
                <a:tab pos="1258888" algn="l"/>
              </a:tabLst>
            </a:pPr>
            <a:r>
              <a:rPr lang="en-NZ" sz="2600" dirty="0">
                <a:latin typeface="Arial" pitchFamily="34" charset="0"/>
                <a:cs typeface="Arial" pitchFamily="34" charset="0"/>
              </a:rPr>
              <a:t>Humiliation for the Past</a:t>
            </a:r>
          </a:p>
          <a:p>
            <a:pPr>
              <a:tabLst>
                <a:tab pos="1258888" algn="l"/>
              </a:tabLst>
            </a:pPr>
            <a:r>
              <a:rPr lang="en-NZ" sz="2000" dirty="0">
                <a:latin typeface="Arial" pitchFamily="34" charset="0"/>
                <a:cs typeface="Arial" pitchFamily="34" charset="0"/>
              </a:rPr>
              <a:t>7:1-3</a:t>
            </a:r>
            <a:r>
              <a:rPr lang="en-NZ" sz="2000" b="0" dirty="0">
                <a:latin typeface="Arial" pitchFamily="34" charset="0"/>
                <a:cs typeface="Arial" pitchFamily="34" charset="0"/>
              </a:rPr>
              <a:t>	A Deputation to Jerusalem</a:t>
            </a:r>
          </a:p>
          <a:p>
            <a:pPr>
              <a:tabLst>
                <a:tab pos="1258888" algn="l"/>
              </a:tabLst>
            </a:pPr>
            <a:r>
              <a:rPr lang="en-NZ" sz="2000" dirty="0">
                <a:latin typeface="Arial" pitchFamily="34" charset="0"/>
                <a:cs typeface="Arial" pitchFamily="34" charset="0"/>
              </a:rPr>
              <a:t>7:4-7</a:t>
            </a:r>
            <a:r>
              <a:rPr lang="en-NZ" sz="2000" b="0" dirty="0">
                <a:latin typeface="Arial" pitchFamily="34" charset="0"/>
                <a:cs typeface="Arial" pitchFamily="34" charset="0"/>
              </a:rPr>
              <a:t>	The Selfish Fast</a:t>
            </a:r>
          </a:p>
          <a:p>
            <a:pPr>
              <a:tabLst>
                <a:tab pos="1258888" algn="l"/>
              </a:tabLst>
            </a:pPr>
            <a:r>
              <a:rPr lang="en-NZ" sz="2000" dirty="0">
                <a:latin typeface="Arial" pitchFamily="34" charset="0"/>
                <a:cs typeface="Arial" pitchFamily="34" charset="0"/>
              </a:rPr>
              <a:t>7:8-10</a:t>
            </a:r>
            <a:r>
              <a:rPr lang="en-NZ" sz="2000" b="0" dirty="0">
                <a:latin typeface="Arial" pitchFamily="34" charset="0"/>
                <a:cs typeface="Arial" pitchFamily="34" charset="0"/>
              </a:rPr>
              <a:t>	The True Fast</a:t>
            </a:r>
          </a:p>
          <a:p>
            <a:pPr>
              <a:tabLst>
                <a:tab pos="1258888" algn="l"/>
              </a:tabLst>
            </a:pPr>
            <a:r>
              <a:rPr lang="en-NZ" sz="2000" dirty="0">
                <a:latin typeface="Arial" pitchFamily="34" charset="0"/>
                <a:cs typeface="Arial" pitchFamily="34" charset="0"/>
              </a:rPr>
              <a:t>7:11-14</a:t>
            </a:r>
            <a:r>
              <a:rPr lang="en-NZ" sz="2000" b="0" dirty="0">
                <a:latin typeface="Arial" pitchFamily="34" charset="0"/>
                <a:cs typeface="Arial" pitchFamily="34" charset="0"/>
              </a:rPr>
              <a:t>	The Cause of their Condition</a:t>
            </a:r>
          </a:p>
          <a:p>
            <a:pPr>
              <a:tabLst>
                <a:tab pos="1258888" algn="l"/>
              </a:tabLst>
            </a:pPr>
            <a:endParaRPr lang="en-NZ" sz="2000" dirty="0">
              <a:latin typeface="Arial" pitchFamily="34" charset="0"/>
              <a:cs typeface="Arial" pitchFamily="34" charset="0"/>
            </a:endParaRPr>
          </a:p>
          <a:p>
            <a:pPr>
              <a:tabLst>
                <a:tab pos="1258888" algn="l"/>
              </a:tabLst>
            </a:pPr>
            <a:r>
              <a:rPr lang="en-NZ" sz="2600" dirty="0">
                <a:latin typeface="Arial" pitchFamily="34" charset="0"/>
                <a:cs typeface="Arial" pitchFamily="34" charset="0"/>
              </a:rPr>
              <a:t>Encouragement for the Future</a:t>
            </a:r>
          </a:p>
          <a:p>
            <a:pPr>
              <a:tabLst>
                <a:tab pos="1258888" algn="l"/>
              </a:tabLst>
            </a:pPr>
            <a:r>
              <a:rPr lang="en-NZ" sz="2000" dirty="0">
                <a:latin typeface="Arial" pitchFamily="34" charset="0"/>
                <a:cs typeface="Arial" pitchFamily="34" charset="0"/>
              </a:rPr>
              <a:t>8:1-8</a:t>
            </a:r>
            <a:r>
              <a:rPr lang="en-NZ" sz="2000" b="0" dirty="0">
                <a:latin typeface="Arial" pitchFamily="34" charset="0"/>
                <a:cs typeface="Arial" pitchFamily="34" charset="0"/>
              </a:rPr>
              <a:t>	Jerusalem Restored</a:t>
            </a:r>
          </a:p>
          <a:p>
            <a:pPr>
              <a:tabLst>
                <a:tab pos="1258888" algn="l"/>
              </a:tabLst>
            </a:pPr>
            <a:r>
              <a:rPr lang="en-NZ" sz="2000" dirty="0">
                <a:latin typeface="Arial" pitchFamily="34" charset="0"/>
                <a:cs typeface="Arial" pitchFamily="34" charset="0"/>
              </a:rPr>
              <a:t>8:9-15</a:t>
            </a:r>
            <a:r>
              <a:rPr lang="en-NZ" sz="2000" b="0" dirty="0">
                <a:latin typeface="Arial" pitchFamily="34" charset="0"/>
                <a:cs typeface="Arial" pitchFamily="34" charset="0"/>
              </a:rPr>
              <a:t>	Immediate Blessings</a:t>
            </a:r>
          </a:p>
          <a:p>
            <a:pPr>
              <a:tabLst>
                <a:tab pos="1258888" algn="l"/>
              </a:tabLst>
            </a:pPr>
            <a:r>
              <a:rPr lang="en-NZ" sz="2000" dirty="0">
                <a:latin typeface="Arial" pitchFamily="34" charset="0"/>
                <a:cs typeface="Arial" pitchFamily="34" charset="0"/>
              </a:rPr>
              <a:t>8:16-17</a:t>
            </a:r>
            <a:r>
              <a:rPr lang="en-NZ" sz="2000" b="0" dirty="0">
                <a:latin typeface="Arial" pitchFamily="34" charset="0"/>
                <a:cs typeface="Arial" pitchFamily="34" charset="0"/>
              </a:rPr>
              <a:t>	The True Fast</a:t>
            </a:r>
          </a:p>
          <a:p>
            <a:pPr>
              <a:tabLst>
                <a:tab pos="1258888" algn="l"/>
              </a:tabLst>
            </a:pPr>
            <a:r>
              <a:rPr lang="en-NZ" sz="2000" dirty="0">
                <a:latin typeface="Arial" pitchFamily="34" charset="0"/>
                <a:cs typeface="Arial" pitchFamily="34" charset="0"/>
              </a:rPr>
              <a:t>8:18-19</a:t>
            </a:r>
            <a:r>
              <a:rPr lang="en-NZ" sz="2000" b="0" dirty="0">
                <a:latin typeface="Arial" pitchFamily="34" charset="0"/>
                <a:cs typeface="Arial" pitchFamily="34" charset="0"/>
              </a:rPr>
              <a:t>	Fasts Become Feasts</a:t>
            </a:r>
          </a:p>
          <a:p>
            <a:pPr>
              <a:tabLst>
                <a:tab pos="1258888" algn="l"/>
              </a:tabLst>
            </a:pPr>
            <a:r>
              <a:rPr lang="en-NZ" sz="2000" b="0" dirty="0">
                <a:latin typeface="Arial" pitchFamily="34" charset="0"/>
                <a:cs typeface="Arial" pitchFamily="34" charset="0"/>
              </a:rPr>
              <a:t>	</a:t>
            </a:r>
            <a:r>
              <a:rPr lang="en-NZ" b="0" dirty="0">
                <a:latin typeface="Arial" pitchFamily="34" charset="0"/>
                <a:cs typeface="Arial" pitchFamily="34" charset="0"/>
              </a:rPr>
              <a:t>(An answer to the question of 7:3)</a:t>
            </a:r>
          </a:p>
          <a:p>
            <a:pPr>
              <a:tabLst>
                <a:tab pos="1258888" algn="l"/>
              </a:tabLst>
            </a:pPr>
            <a:r>
              <a:rPr lang="en-NZ" sz="2000" dirty="0">
                <a:latin typeface="Arial" pitchFamily="34" charset="0"/>
                <a:cs typeface="Arial" pitchFamily="34" charset="0"/>
              </a:rPr>
              <a:t>8:20-23</a:t>
            </a:r>
            <a:r>
              <a:rPr lang="en-NZ" sz="2000" b="0" dirty="0">
                <a:latin typeface="Arial" pitchFamily="34" charset="0"/>
                <a:cs typeface="Arial" pitchFamily="34" charset="0"/>
              </a:rPr>
              <a:t>	A Deputation to Jerusalem</a:t>
            </a:r>
          </a:p>
        </p:txBody>
      </p:sp>
    </p:spTree>
    <p:extLst>
      <p:ext uri="{BB962C8B-B14F-4D97-AF65-F5344CB8AC3E}">
        <p14:creationId xmlns:p14="http://schemas.microsoft.com/office/powerpoint/2010/main" val="140975492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7" name="Rectangle 3"/>
          <p:cNvSpPr>
            <a:spLocks noChangeArrowheads="1"/>
          </p:cNvSpPr>
          <p:nvPr/>
        </p:nvSpPr>
        <p:spPr bwMode="auto">
          <a:xfrm>
            <a:off x="2846388" y="0"/>
            <a:ext cx="936625" cy="6858000"/>
          </a:xfrm>
          <a:prstGeom prst="rect">
            <a:avLst/>
          </a:prstGeom>
          <a:gradFill rotWithShape="1">
            <a:gsLst>
              <a:gs pos="0">
                <a:srgbClr val="FFFFCC">
                  <a:alpha val="0"/>
                </a:srgbClr>
              </a:gs>
              <a:gs pos="100000">
                <a:srgbClr val="FFFFCC"/>
              </a:gs>
            </a:gsLst>
            <a:lin ang="0" scaled="1"/>
          </a:gradFill>
          <a:ln w="9525">
            <a:noFill/>
            <a:miter lim="800000"/>
            <a:headEnd/>
            <a:tailEnd/>
          </a:ln>
          <a:effectLst/>
        </p:spPr>
        <p:txBody>
          <a:bodyPr wrap="none" anchor="ctr"/>
          <a:lstStyle/>
          <a:p>
            <a:endParaRPr lang="en-NZ"/>
          </a:p>
        </p:txBody>
      </p:sp>
      <p:pic>
        <p:nvPicPr>
          <p:cNvPr id="2" name="Picture 1"/>
          <p:cNvPicPr>
            <a:picLocks noChangeAspect="1"/>
          </p:cNvPicPr>
          <p:nvPr/>
        </p:nvPicPr>
        <p:blipFill>
          <a:blip r:embed="rId2"/>
          <a:stretch>
            <a:fillRect/>
          </a:stretch>
        </p:blipFill>
        <p:spPr>
          <a:xfrm>
            <a:off x="0" y="0"/>
            <a:ext cx="9906000" cy="6858000"/>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7906" name="Picture 2" descr="800-Ezra%208%20Haggai_Zechariah"/>
          <p:cNvPicPr>
            <a:picLocks noChangeAspect="1" noChangeArrowheads="1"/>
          </p:cNvPicPr>
          <p:nvPr/>
        </p:nvPicPr>
        <p:blipFill>
          <a:blip r:embed="rId2" cstate="print"/>
          <a:srcRect l="9448" r="56693" b="18898"/>
          <a:stretch>
            <a:fillRect/>
          </a:stretch>
        </p:blipFill>
        <p:spPr bwMode="auto">
          <a:xfrm>
            <a:off x="0" y="0"/>
            <a:ext cx="3729038" cy="6858000"/>
          </a:xfrm>
          <a:prstGeom prst="rect">
            <a:avLst/>
          </a:prstGeom>
          <a:noFill/>
        </p:spPr>
      </p:pic>
      <p:sp>
        <p:nvSpPr>
          <p:cNvPr id="507907" name="Rectangle 3"/>
          <p:cNvSpPr>
            <a:spLocks noChangeArrowheads="1"/>
          </p:cNvSpPr>
          <p:nvPr/>
        </p:nvSpPr>
        <p:spPr bwMode="auto">
          <a:xfrm>
            <a:off x="2846388" y="0"/>
            <a:ext cx="936625" cy="6858000"/>
          </a:xfrm>
          <a:prstGeom prst="rect">
            <a:avLst/>
          </a:prstGeom>
          <a:gradFill rotWithShape="1">
            <a:gsLst>
              <a:gs pos="0">
                <a:srgbClr val="FFFFCC">
                  <a:alpha val="0"/>
                </a:srgbClr>
              </a:gs>
              <a:gs pos="100000">
                <a:srgbClr val="FFFFCC"/>
              </a:gs>
            </a:gsLst>
            <a:lin ang="0" scaled="1"/>
          </a:gradFill>
          <a:ln w="9525">
            <a:noFill/>
            <a:miter lim="800000"/>
            <a:headEnd/>
            <a:tailEnd/>
          </a:ln>
          <a:effectLst/>
        </p:spPr>
        <p:txBody>
          <a:bodyPr wrap="none" anchor="ctr"/>
          <a:lstStyle/>
          <a:p>
            <a:endParaRPr lang="en-NZ"/>
          </a:p>
        </p:txBody>
      </p:sp>
      <p:sp>
        <p:nvSpPr>
          <p:cNvPr id="507908" name="Text Box 4"/>
          <p:cNvSpPr txBox="1">
            <a:spLocks noChangeArrowheads="1"/>
          </p:cNvSpPr>
          <p:nvPr/>
        </p:nvSpPr>
        <p:spPr bwMode="auto">
          <a:xfrm>
            <a:off x="0" y="4941888"/>
            <a:ext cx="3152775" cy="1446550"/>
          </a:xfrm>
          <a:prstGeom prst="rect">
            <a:avLst/>
          </a:prstGeom>
          <a:noFill/>
          <a:ln w="9525">
            <a:noFill/>
            <a:miter lim="800000"/>
            <a:headEnd/>
            <a:tailEnd/>
          </a:ln>
          <a:effectLst>
            <a:outerShdw dist="35921" dir="2700000" algn="ctr" rotWithShape="0">
              <a:schemeClr val="bg2"/>
            </a:outerShdw>
          </a:effectLst>
        </p:spPr>
        <p:txBody>
          <a:bodyPr lIns="54000" rIns="54000">
            <a:spAutoFit/>
          </a:bodyPr>
          <a:lstStyle/>
          <a:p>
            <a:pPr algn="ctr"/>
            <a:r>
              <a:rPr lang="en-NZ" sz="4400" dirty="0">
                <a:solidFill>
                  <a:srgbClr val="FF0000"/>
                </a:solidFill>
                <a:effectLst>
                  <a:glow rad="254000">
                    <a:srgbClr val="000000">
                      <a:alpha val="60000"/>
                    </a:srgbClr>
                  </a:glow>
                </a:effectLst>
                <a:latin typeface="Papyrus" panose="03070502060502030205" pitchFamily="66" charset="0"/>
              </a:rPr>
              <a:t>The Men of Bethel</a:t>
            </a:r>
          </a:p>
        </p:txBody>
      </p:sp>
      <p:sp>
        <p:nvSpPr>
          <p:cNvPr id="507909" name="Text Box 5"/>
          <p:cNvSpPr txBox="1">
            <a:spLocks noChangeArrowheads="1"/>
          </p:cNvSpPr>
          <p:nvPr/>
        </p:nvSpPr>
        <p:spPr bwMode="auto">
          <a:xfrm>
            <a:off x="3944938" y="333375"/>
            <a:ext cx="5761037" cy="1569660"/>
          </a:xfrm>
          <a:prstGeom prst="rect">
            <a:avLst/>
          </a:prstGeom>
          <a:noFill/>
          <a:ln w="9525" algn="ctr">
            <a:noFill/>
            <a:miter lim="800000"/>
            <a:headEnd/>
            <a:tailEnd/>
          </a:ln>
          <a:effectLst/>
        </p:spPr>
        <p:txBody>
          <a:bodyPr>
            <a:spAutoFit/>
          </a:bodyPr>
          <a:lstStyle/>
          <a:p>
            <a:pPr algn="ctr"/>
            <a:r>
              <a:rPr lang="en-NZ" sz="3600" dirty="0">
                <a:latin typeface="Arial Black" pitchFamily="34" charset="0"/>
              </a:rPr>
              <a:t>The Return from Captivity</a:t>
            </a:r>
          </a:p>
          <a:p>
            <a:pPr algn="ctr"/>
            <a:endParaRPr lang="en-GB" sz="2400" dirty="0">
              <a:latin typeface="Arial Black" pitchFamily="34" charset="0"/>
            </a:endParaRPr>
          </a:p>
        </p:txBody>
      </p:sp>
      <p:sp>
        <p:nvSpPr>
          <p:cNvPr id="507911" name="Text Box 7"/>
          <p:cNvSpPr txBox="1">
            <a:spLocks noChangeArrowheads="1"/>
          </p:cNvSpPr>
          <p:nvPr/>
        </p:nvSpPr>
        <p:spPr bwMode="auto">
          <a:xfrm>
            <a:off x="4305300" y="1844675"/>
            <a:ext cx="5256212" cy="4154984"/>
          </a:xfrm>
          <a:prstGeom prst="rect">
            <a:avLst/>
          </a:prstGeom>
          <a:noFill/>
          <a:ln w="9525" algn="ctr">
            <a:noFill/>
            <a:miter lim="800000"/>
            <a:headEnd/>
            <a:tailEnd/>
          </a:ln>
          <a:effectLst/>
        </p:spPr>
        <p:txBody>
          <a:bodyPr wrap="square">
            <a:spAutoFit/>
          </a:bodyPr>
          <a:lstStyle/>
          <a:p>
            <a:pPr>
              <a:buFont typeface="Wingdings" pitchFamily="2" charset="2"/>
              <a:buNone/>
              <a:tabLst>
                <a:tab pos="2957513" algn="l"/>
              </a:tabLst>
            </a:pPr>
            <a:endParaRPr lang="en-NZ" sz="2200" b="0" dirty="0">
              <a:latin typeface="Arial" charset="0"/>
            </a:endParaRPr>
          </a:p>
          <a:p>
            <a:pPr>
              <a:buFont typeface="Wingdings" pitchFamily="2" charset="2"/>
              <a:buNone/>
              <a:tabLst>
                <a:tab pos="2957513" algn="l"/>
              </a:tabLst>
            </a:pPr>
            <a:r>
              <a:rPr lang="en-NZ" sz="2200" b="0" dirty="0">
                <a:latin typeface="Arial" charset="0"/>
              </a:rPr>
              <a:t>Now these are the children of the province that went up out of the captivity, of those which had been carried away, whom Nebuchadnezzar the king of Babylon had carried away unto Babylon, and came again unto Jerusalem and Judah, every one to his city …</a:t>
            </a:r>
          </a:p>
          <a:p>
            <a:pPr>
              <a:buFont typeface="Wingdings" pitchFamily="2" charset="2"/>
              <a:buNone/>
              <a:tabLst>
                <a:tab pos="2957513" algn="l"/>
              </a:tabLst>
            </a:pPr>
            <a:r>
              <a:rPr lang="en-NZ" sz="2200" b="0" dirty="0">
                <a:solidFill>
                  <a:srgbClr val="0000FF"/>
                </a:solidFill>
                <a:latin typeface="Arial" charset="0"/>
              </a:rPr>
              <a:t>The men of Bethel and Ai, two hundred twenty and three.</a:t>
            </a:r>
          </a:p>
          <a:p>
            <a:pPr>
              <a:buFont typeface="Wingdings" pitchFamily="2" charset="2"/>
              <a:buNone/>
              <a:tabLst>
                <a:tab pos="2957513" algn="l"/>
              </a:tabLst>
            </a:pPr>
            <a:endParaRPr lang="en-NZ" sz="2200" b="0" dirty="0">
              <a:latin typeface="Arial" charset="0"/>
            </a:endParaRPr>
          </a:p>
          <a:p>
            <a:pPr>
              <a:buFont typeface="Wingdings" pitchFamily="2" charset="2"/>
              <a:buNone/>
              <a:tabLst>
                <a:tab pos="2957513" algn="l"/>
              </a:tabLst>
            </a:pPr>
            <a:r>
              <a:rPr lang="en-NZ" sz="2200" dirty="0">
                <a:latin typeface="Arial" charset="0"/>
              </a:rPr>
              <a:t>	Ezra 2:1, 28</a:t>
            </a:r>
            <a:endParaRPr lang="en-NZ" sz="2600" dirty="0">
              <a:solidFill>
                <a:srgbClr val="000066"/>
              </a:solidFill>
              <a:latin typeface="Arial" charset="0"/>
            </a:endParaRPr>
          </a:p>
        </p:txBody>
      </p:sp>
    </p:spTree>
    <p:extLst>
      <p:ext uri="{BB962C8B-B14F-4D97-AF65-F5344CB8AC3E}">
        <p14:creationId xmlns:p14="http://schemas.microsoft.com/office/powerpoint/2010/main" val="326853719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7906" name="Picture 2" descr="800-Ezra%208%20Haggai_Zechariah"/>
          <p:cNvPicPr>
            <a:picLocks noChangeAspect="1" noChangeArrowheads="1"/>
          </p:cNvPicPr>
          <p:nvPr/>
        </p:nvPicPr>
        <p:blipFill>
          <a:blip r:embed="rId2" cstate="print"/>
          <a:srcRect l="9448" r="56693" b="18898"/>
          <a:stretch>
            <a:fillRect/>
          </a:stretch>
        </p:blipFill>
        <p:spPr bwMode="auto">
          <a:xfrm>
            <a:off x="0" y="0"/>
            <a:ext cx="3729038" cy="6858000"/>
          </a:xfrm>
          <a:prstGeom prst="rect">
            <a:avLst/>
          </a:prstGeom>
          <a:noFill/>
        </p:spPr>
      </p:pic>
      <p:sp>
        <p:nvSpPr>
          <p:cNvPr id="507907" name="Rectangle 3"/>
          <p:cNvSpPr>
            <a:spLocks noChangeArrowheads="1"/>
          </p:cNvSpPr>
          <p:nvPr/>
        </p:nvSpPr>
        <p:spPr bwMode="auto">
          <a:xfrm>
            <a:off x="2846388" y="0"/>
            <a:ext cx="936625" cy="6858000"/>
          </a:xfrm>
          <a:prstGeom prst="rect">
            <a:avLst/>
          </a:prstGeom>
          <a:gradFill rotWithShape="1">
            <a:gsLst>
              <a:gs pos="0">
                <a:srgbClr val="FFFFCC">
                  <a:alpha val="0"/>
                </a:srgbClr>
              </a:gs>
              <a:gs pos="100000">
                <a:srgbClr val="FFFFCC"/>
              </a:gs>
            </a:gsLst>
            <a:lin ang="0" scaled="1"/>
          </a:gradFill>
          <a:ln w="9525">
            <a:noFill/>
            <a:miter lim="800000"/>
            <a:headEnd/>
            <a:tailEnd/>
          </a:ln>
          <a:effectLst/>
        </p:spPr>
        <p:txBody>
          <a:bodyPr wrap="none" anchor="ctr"/>
          <a:lstStyle/>
          <a:p>
            <a:endParaRPr lang="en-NZ"/>
          </a:p>
        </p:txBody>
      </p:sp>
      <p:sp>
        <p:nvSpPr>
          <p:cNvPr id="507908" name="Text Box 4"/>
          <p:cNvSpPr txBox="1">
            <a:spLocks noChangeArrowheads="1"/>
          </p:cNvSpPr>
          <p:nvPr/>
        </p:nvSpPr>
        <p:spPr bwMode="auto">
          <a:xfrm>
            <a:off x="0" y="4941888"/>
            <a:ext cx="3152775" cy="1446550"/>
          </a:xfrm>
          <a:prstGeom prst="rect">
            <a:avLst/>
          </a:prstGeom>
          <a:noFill/>
          <a:ln w="9525">
            <a:noFill/>
            <a:miter lim="800000"/>
            <a:headEnd/>
            <a:tailEnd/>
          </a:ln>
          <a:effectLst>
            <a:outerShdw dist="35921" dir="2700000" algn="ctr" rotWithShape="0">
              <a:schemeClr val="bg2"/>
            </a:outerShdw>
          </a:effectLst>
        </p:spPr>
        <p:txBody>
          <a:bodyPr lIns="54000" rIns="54000">
            <a:spAutoFit/>
          </a:bodyPr>
          <a:lstStyle/>
          <a:p>
            <a:pPr algn="ctr"/>
            <a:r>
              <a:rPr lang="en-NZ" sz="4400" dirty="0">
                <a:solidFill>
                  <a:srgbClr val="FF0000"/>
                </a:solidFill>
                <a:effectLst>
                  <a:glow rad="254000">
                    <a:srgbClr val="000000">
                      <a:alpha val="60000"/>
                    </a:srgbClr>
                  </a:glow>
                </a:effectLst>
                <a:latin typeface="Papyrus" panose="03070502060502030205" pitchFamily="66" charset="0"/>
              </a:rPr>
              <a:t>The Men of Bethel</a:t>
            </a:r>
          </a:p>
        </p:txBody>
      </p:sp>
      <p:sp>
        <p:nvSpPr>
          <p:cNvPr id="507909" name="Text Box 5"/>
          <p:cNvSpPr txBox="1">
            <a:spLocks noChangeArrowheads="1"/>
          </p:cNvSpPr>
          <p:nvPr/>
        </p:nvSpPr>
        <p:spPr bwMode="auto">
          <a:xfrm>
            <a:off x="3944938" y="333375"/>
            <a:ext cx="5761037" cy="1569660"/>
          </a:xfrm>
          <a:prstGeom prst="rect">
            <a:avLst/>
          </a:prstGeom>
          <a:noFill/>
          <a:ln w="9525" algn="ctr">
            <a:noFill/>
            <a:miter lim="800000"/>
            <a:headEnd/>
            <a:tailEnd/>
          </a:ln>
          <a:effectLst/>
        </p:spPr>
        <p:txBody>
          <a:bodyPr>
            <a:spAutoFit/>
          </a:bodyPr>
          <a:lstStyle/>
          <a:p>
            <a:pPr algn="ctr"/>
            <a:r>
              <a:rPr lang="en-NZ" sz="3600" dirty="0">
                <a:latin typeface="Arial Black" pitchFamily="34" charset="0"/>
              </a:rPr>
              <a:t>The Sons of Sennacherib</a:t>
            </a:r>
          </a:p>
          <a:p>
            <a:pPr algn="ctr"/>
            <a:endParaRPr lang="en-GB" sz="2400" dirty="0">
              <a:latin typeface="Arial Black" pitchFamily="34" charset="0"/>
            </a:endParaRPr>
          </a:p>
        </p:txBody>
      </p:sp>
      <p:sp>
        <p:nvSpPr>
          <p:cNvPr id="507911" name="Text Box 7"/>
          <p:cNvSpPr txBox="1">
            <a:spLocks noChangeArrowheads="1"/>
          </p:cNvSpPr>
          <p:nvPr/>
        </p:nvSpPr>
        <p:spPr bwMode="auto">
          <a:xfrm>
            <a:off x="4088904" y="1844675"/>
            <a:ext cx="5472608" cy="4154984"/>
          </a:xfrm>
          <a:prstGeom prst="rect">
            <a:avLst/>
          </a:prstGeom>
          <a:noFill/>
          <a:ln w="9525" algn="ctr">
            <a:noFill/>
            <a:miter lim="800000"/>
            <a:headEnd/>
            <a:tailEnd/>
          </a:ln>
          <a:effectLst/>
        </p:spPr>
        <p:txBody>
          <a:bodyPr wrap="square">
            <a:spAutoFit/>
          </a:bodyPr>
          <a:lstStyle/>
          <a:p>
            <a:pPr>
              <a:buFont typeface="Wingdings" pitchFamily="2" charset="2"/>
              <a:buNone/>
              <a:tabLst>
                <a:tab pos="2957513" algn="l"/>
              </a:tabLst>
            </a:pPr>
            <a:endParaRPr lang="en-NZ" sz="2200" b="0" dirty="0">
              <a:latin typeface="Arial" charset="0"/>
            </a:endParaRPr>
          </a:p>
          <a:p>
            <a:pPr>
              <a:buFont typeface="Wingdings" pitchFamily="2" charset="2"/>
              <a:buNone/>
              <a:tabLst>
                <a:tab pos="2957513" algn="l"/>
              </a:tabLst>
            </a:pPr>
            <a:r>
              <a:rPr lang="en-NZ" sz="2200" b="0" dirty="0">
                <a:latin typeface="Arial" charset="0"/>
              </a:rPr>
              <a:t>So, Sennacherib king of Assyria departed, and went and returned, and dwelt at Nineveh.</a:t>
            </a:r>
          </a:p>
          <a:p>
            <a:pPr>
              <a:buFont typeface="Wingdings" pitchFamily="2" charset="2"/>
              <a:buNone/>
              <a:tabLst>
                <a:tab pos="2957513" algn="l"/>
              </a:tabLst>
            </a:pPr>
            <a:r>
              <a:rPr lang="en-NZ" sz="2200" b="0" dirty="0">
                <a:latin typeface="Arial" charset="0"/>
              </a:rPr>
              <a:t>And it came to pass, as he was worshipping in the house of </a:t>
            </a:r>
            <a:r>
              <a:rPr lang="en-NZ" sz="2200" b="0" dirty="0" err="1">
                <a:latin typeface="Arial" charset="0"/>
              </a:rPr>
              <a:t>Nisroch</a:t>
            </a:r>
            <a:r>
              <a:rPr lang="en-NZ" sz="2200" b="0" dirty="0">
                <a:latin typeface="Arial" charset="0"/>
              </a:rPr>
              <a:t> his god, that </a:t>
            </a:r>
            <a:r>
              <a:rPr lang="en-NZ" sz="2200" u="sng" dirty="0" err="1">
                <a:solidFill>
                  <a:srgbClr val="0000FF"/>
                </a:solidFill>
                <a:latin typeface="Arial" charset="0"/>
              </a:rPr>
              <a:t>Adrammelech</a:t>
            </a:r>
            <a:r>
              <a:rPr lang="en-NZ" sz="2200" u="sng" dirty="0">
                <a:solidFill>
                  <a:srgbClr val="0000FF"/>
                </a:solidFill>
                <a:latin typeface="Arial" charset="0"/>
              </a:rPr>
              <a:t> and </a:t>
            </a:r>
            <a:r>
              <a:rPr lang="en-NZ" sz="2200" u="sng" dirty="0" err="1">
                <a:solidFill>
                  <a:srgbClr val="0000FF"/>
                </a:solidFill>
                <a:latin typeface="Arial" charset="0"/>
              </a:rPr>
              <a:t>Sharezer</a:t>
            </a:r>
            <a:r>
              <a:rPr lang="en-NZ" sz="2200" u="sng" dirty="0">
                <a:solidFill>
                  <a:srgbClr val="0000FF"/>
                </a:solidFill>
                <a:latin typeface="Arial" charset="0"/>
              </a:rPr>
              <a:t> </a:t>
            </a:r>
            <a:r>
              <a:rPr lang="en-NZ" sz="2200" b="0" dirty="0">
                <a:latin typeface="Arial" charset="0"/>
              </a:rPr>
              <a:t>his sons smote him with the sword: and they escaped into the land of Armenia.  And Esarhaddon his son reigned in his stead.</a:t>
            </a:r>
          </a:p>
          <a:p>
            <a:pPr>
              <a:buFont typeface="Wingdings" pitchFamily="2" charset="2"/>
              <a:buNone/>
              <a:tabLst>
                <a:tab pos="2957513" algn="l"/>
              </a:tabLst>
            </a:pPr>
            <a:endParaRPr lang="en-NZ" sz="2200" b="0" dirty="0">
              <a:latin typeface="Arial" charset="0"/>
            </a:endParaRPr>
          </a:p>
          <a:p>
            <a:pPr>
              <a:buFont typeface="Wingdings" pitchFamily="2" charset="2"/>
              <a:buNone/>
              <a:tabLst>
                <a:tab pos="2957513" algn="l"/>
              </a:tabLst>
            </a:pPr>
            <a:r>
              <a:rPr lang="en-NZ" sz="2200" dirty="0">
                <a:latin typeface="Arial" charset="0"/>
              </a:rPr>
              <a:t>	2Ki 19:36-37</a:t>
            </a:r>
            <a:endParaRPr lang="en-NZ" sz="2600" dirty="0">
              <a:solidFill>
                <a:srgbClr val="000066"/>
              </a:solidFill>
              <a:latin typeface="Arial" charset="0"/>
            </a:endParaRPr>
          </a:p>
        </p:txBody>
      </p:sp>
    </p:spTree>
    <p:extLst>
      <p:ext uri="{BB962C8B-B14F-4D97-AF65-F5344CB8AC3E}">
        <p14:creationId xmlns:p14="http://schemas.microsoft.com/office/powerpoint/2010/main" val="355872181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4834" name="Picture 2" descr="800-Ezra%208%20Haggai_Zechariah"/>
          <p:cNvPicPr>
            <a:picLocks noChangeAspect="1" noChangeArrowheads="1"/>
          </p:cNvPicPr>
          <p:nvPr/>
        </p:nvPicPr>
        <p:blipFill>
          <a:blip r:embed="rId2" cstate="print"/>
          <a:srcRect l="9448" r="56693" b="18898"/>
          <a:stretch>
            <a:fillRect/>
          </a:stretch>
        </p:blipFill>
        <p:spPr bwMode="auto">
          <a:xfrm>
            <a:off x="0" y="0"/>
            <a:ext cx="3729038" cy="6858000"/>
          </a:xfrm>
          <a:prstGeom prst="rect">
            <a:avLst/>
          </a:prstGeom>
          <a:noFill/>
        </p:spPr>
      </p:pic>
      <p:sp>
        <p:nvSpPr>
          <p:cNvPr id="504835" name="Rectangle 3"/>
          <p:cNvSpPr>
            <a:spLocks noChangeArrowheads="1"/>
          </p:cNvSpPr>
          <p:nvPr/>
        </p:nvSpPr>
        <p:spPr bwMode="auto">
          <a:xfrm>
            <a:off x="2846388" y="0"/>
            <a:ext cx="936625" cy="6858000"/>
          </a:xfrm>
          <a:prstGeom prst="rect">
            <a:avLst/>
          </a:prstGeom>
          <a:gradFill rotWithShape="1">
            <a:gsLst>
              <a:gs pos="0">
                <a:srgbClr val="FFFFCC">
                  <a:alpha val="0"/>
                </a:srgbClr>
              </a:gs>
              <a:gs pos="100000">
                <a:srgbClr val="FFFFCC"/>
              </a:gs>
            </a:gsLst>
            <a:lin ang="0" scaled="1"/>
          </a:gradFill>
          <a:ln w="9525">
            <a:noFill/>
            <a:miter lim="800000"/>
            <a:headEnd/>
            <a:tailEnd/>
          </a:ln>
          <a:effectLst/>
        </p:spPr>
        <p:txBody>
          <a:bodyPr wrap="none" anchor="ctr"/>
          <a:lstStyle/>
          <a:p>
            <a:endParaRPr lang="en-NZ"/>
          </a:p>
        </p:txBody>
      </p:sp>
      <p:sp>
        <p:nvSpPr>
          <p:cNvPr id="504836" name="Text Box 4"/>
          <p:cNvSpPr txBox="1">
            <a:spLocks noChangeArrowheads="1"/>
          </p:cNvSpPr>
          <p:nvPr/>
        </p:nvSpPr>
        <p:spPr bwMode="auto">
          <a:xfrm>
            <a:off x="0" y="4941888"/>
            <a:ext cx="3152775" cy="1446550"/>
          </a:xfrm>
          <a:prstGeom prst="rect">
            <a:avLst/>
          </a:prstGeom>
          <a:noFill/>
          <a:ln w="9525">
            <a:noFill/>
            <a:miter lim="800000"/>
            <a:headEnd/>
            <a:tailEnd/>
          </a:ln>
          <a:effectLst>
            <a:outerShdw dist="35921" dir="2700000" algn="ctr" rotWithShape="0">
              <a:schemeClr val="bg2"/>
            </a:outerShdw>
          </a:effectLst>
        </p:spPr>
        <p:txBody>
          <a:bodyPr lIns="54000" rIns="54000">
            <a:spAutoFit/>
          </a:bodyPr>
          <a:lstStyle/>
          <a:p>
            <a:pPr algn="ctr"/>
            <a:r>
              <a:rPr lang="en-NZ" sz="4400" dirty="0">
                <a:solidFill>
                  <a:srgbClr val="FF0000"/>
                </a:solidFill>
                <a:effectLst>
                  <a:glow rad="254000">
                    <a:srgbClr val="000000">
                      <a:alpha val="60000"/>
                    </a:srgbClr>
                  </a:glow>
                </a:effectLst>
                <a:latin typeface="Papyrus" panose="03070502060502030205" pitchFamily="66" charset="0"/>
              </a:rPr>
              <a:t>The</a:t>
            </a:r>
          </a:p>
          <a:p>
            <a:pPr algn="ctr"/>
            <a:r>
              <a:rPr lang="en-NZ" sz="4400" dirty="0">
                <a:solidFill>
                  <a:srgbClr val="FF0000"/>
                </a:solidFill>
                <a:effectLst>
                  <a:glow rad="254000">
                    <a:srgbClr val="000000">
                      <a:alpha val="60000"/>
                    </a:srgbClr>
                  </a:glow>
                </a:effectLst>
                <a:latin typeface="Papyrus" panose="03070502060502030205" pitchFamily="66" charset="0"/>
              </a:rPr>
              <a:t>Fasts</a:t>
            </a:r>
            <a:endParaRPr lang="en-GB" sz="4400" dirty="0">
              <a:solidFill>
                <a:srgbClr val="FF0000"/>
              </a:solidFill>
              <a:effectLst>
                <a:glow rad="254000">
                  <a:srgbClr val="000000">
                    <a:alpha val="60000"/>
                  </a:srgbClr>
                </a:glow>
              </a:effectLst>
              <a:latin typeface="Papyrus" panose="03070502060502030205" pitchFamily="66" charset="0"/>
            </a:endParaRPr>
          </a:p>
        </p:txBody>
      </p:sp>
      <p:sp>
        <p:nvSpPr>
          <p:cNvPr id="504837" name="Text Box 5"/>
          <p:cNvSpPr txBox="1">
            <a:spLocks noChangeArrowheads="1"/>
          </p:cNvSpPr>
          <p:nvPr/>
        </p:nvSpPr>
        <p:spPr bwMode="auto">
          <a:xfrm>
            <a:off x="3944938" y="333375"/>
            <a:ext cx="5761037" cy="1006475"/>
          </a:xfrm>
          <a:prstGeom prst="rect">
            <a:avLst/>
          </a:prstGeom>
          <a:noFill/>
          <a:ln w="9525" algn="ctr">
            <a:noFill/>
            <a:miter lim="800000"/>
            <a:headEnd/>
            <a:tailEnd/>
          </a:ln>
          <a:effectLst/>
        </p:spPr>
        <p:txBody>
          <a:bodyPr>
            <a:spAutoFit/>
          </a:bodyPr>
          <a:lstStyle/>
          <a:p>
            <a:pPr algn="ctr"/>
            <a:r>
              <a:rPr lang="en-NZ" sz="3600" dirty="0">
                <a:latin typeface="Arial Black" pitchFamily="34" charset="0"/>
              </a:rPr>
              <a:t>The Fasts</a:t>
            </a:r>
          </a:p>
          <a:p>
            <a:pPr algn="ctr"/>
            <a:r>
              <a:rPr lang="en-NZ" sz="2400" dirty="0">
                <a:latin typeface="Arial Black" pitchFamily="34" charset="0"/>
              </a:rPr>
              <a:t>Zechariah 8:19</a:t>
            </a:r>
            <a:endParaRPr lang="en-GB" sz="2400" dirty="0">
              <a:latin typeface="Arial Black" pitchFamily="34" charset="0"/>
            </a:endParaRPr>
          </a:p>
        </p:txBody>
      </p:sp>
      <p:sp>
        <p:nvSpPr>
          <p:cNvPr id="504838" name="Text Box 6"/>
          <p:cNvSpPr txBox="1">
            <a:spLocks noChangeArrowheads="1"/>
          </p:cNvSpPr>
          <p:nvPr/>
        </p:nvSpPr>
        <p:spPr bwMode="auto">
          <a:xfrm>
            <a:off x="4376738" y="1628775"/>
            <a:ext cx="5184775" cy="4848225"/>
          </a:xfrm>
          <a:prstGeom prst="rect">
            <a:avLst/>
          </a:prstGeom>
          <a:noFill/>
          <a:ln w="9525" algn="ctr">
            <a:noFill/>
            <a:miter lim="800000"/>
            <a:headEnd/>
            <a:tailEnd/>
          </a:ln>
          <a:effectLst/>
        </p:spPr>
        <p:txBody>
          <a:bodyPr>
            <a:spAutoFit/>
          </a:bodyPr>
          <a:lstStyle/>
          <a:p>
            <a:pPr>
              <a:tabLst>
                <a:tab pos="273050" algn="l"/>
              </a:tabLst>
            </a:pPr>
            <a:r>
              <a:rPr lang="en-NZ" sz="2400" dirty="0">
                <a:latin typeface="+mn-lt"/>
              </a:rPr>
              <a:t>10</a:t>
            </a:r>
            <a:r>
              <a:rPr lang="en-NZ" sz="2400" baseline="30000" dirty="0">
                <a:latin typeface="+mn-lt"/>
              </a:rPr>
              <a:t>th</a:t>
            </a:r>
            <a:r>
              <a:rPr lang="en-NZ" sz="2400" dirty="0">
                <a:latin typeface="+mn-lt"/>
              </a:rPr>
              <a:t> Month (9</a:t>
            </a:r>
            <a:r>
              <a:rPr lang="en-NZ" sz="2400" baseline="30000" dirty="0">
                <a:latin typeface="+mn-lt"/>
              </a:rPr>
              <a:t>th</a:t>
            </a:r>
            <a:r>
              <a:rPr lang="en-NZ" sz="2400" dirty="0">
                <a:latin typeface="+mn-lt"/>
              </a:rPr>
              <a:t> year of Zedekiah)</a:t>
            </a:r>
          </a:p>
          <a:p>
            <a:pPr>
              <a:tabLst>
                <a:tab pos="273050" algn="l"/>
              </a:tabLst>
            </a:pPr>
            <a:r>
              <a:rPr lang="en-NZ" b="0" dirty="0">
                <a:latin typeface="+mn-lt"/>
              </a:rPr>
              <a:t>	Beginning of the Siege of Jerusalem</a:t>
            </a:r>
          </a:p>
          <a:p>
            <a:pPr>
              <a:tabLst>
                <a:tab pos="273050" algn="l"/>
              </a:tabLst>
            </a:pPr>
            <a:r>
              <a:rPr lang="en-NZ" dirty="0">
                <a:solidFill>
                  <a:srgbClr val="000066"/>
                </a:solidFill>
                <a:latin typeface="+mn-lt"/>
              </a:rPr>
              <a:t>	2Kings 25:1, </a:t>
            </a:r>
            <a:r>
              <a:rPr lang="en-NZ" dirty="0" err="1">
                <a:solidFill>
                  <a:srgbClr val="000066"/>
                </a:solidFill>
                <a:latin typeface="+mn-lt"/>
              </a:rPr>
              <a:t>Jer</a:t>
            </a:r>
            <a:r>
              <a:rPr lang="en-NZ" dirty="0">
                <a:solidFill>
                  <a:srgbClr val="000066"/>
                </a:solidFill>
                <a:latin typeface="+mn-lt"/>
              </a:rPr>
              <a:t> 39:1</a:t>
            </a:r>
          </a:p>
          <a:p>
            <a:pPr>
              <a:tabLst>
                <a:tab pos="273050" algn="l"/>
              </a:tabLst>
            </a:pPr>
            <a:endParaRPr lang="en-NZ" dirty="0">
              <a:solidFill>
                <a:srgbClr val="000066"/>
              </a:solidFill>
              <a:latin typeface="+mn-lt"/>
            </a:endParaRPr>
          </a:p>
          <a:p>
            <a:pPr>
              <a:tabLst>
                <a:tab pos="273050" algn="l"/>
              </a:tabLst>
            </a:pPr>
            <a:r>
              <a:rPr lang="en-NZ" sz="2400" dirty="0">
                <a:latin typeface="+mn-lt"/>
              </a:rPr>
              <a:t>4th Month (11th year of Zedekiah)</a:t>
            </a:r>
            <a:endParaRPr lang="en-NZ" sz="2400" dirty="0">
              <a:solidFill>
                <a:srgbClr val="000066"/>
              </a:solidFill>
              <a:latin typeface="+mn-lt"/>
            </a:endParaRPr>
          </a:p>
          <a:p>
            <a:pPr>
              <a:tabLst>
                <a:tab pos="273050" algn="l"/>
              </a:tabLst>
            </a:pPr>
            <a:r>
              <a:rPr lang="en-NZ" b="0" dirty="0">
                <a:latin typeface="+mn-lt"/>
              </a:rPr>
              <a:t>	Walls of Jerusalem Breached</a:t>
            </a:r>
          </a:p>
          <a:p>
            <a:pPr>
              <a:tabLst>
                <a:tab pos="273050" algn="l"/>
              </a:tabLst>
            </a:pPr>
            <a:r>
              <a:rPr lang="en-NZ" dirty="0">
                <a:solidFill>
                  <a:srgbClr val="000066"/>
                </a:solidFill>
                <a:latin typeface="+mn-lt"/>
              </a:rPr>
              <a:t>	2Kings 25:3-4, </a:t>
            </a:r>
            <a:r>
              <a:rPr lang="en-NZ" dirty="0" err="1">
                <a:solidFill>
                  <a:srgbClr val="000066"/>
                </a:solidFill>
                <a:latin typeface="+mn-lt"/>
              </a:rPr>
              <a:t>Jer</a:t>
            </a:r>
            <a:r>
              <a:rPr lang="en-NZ" dirty="0">
                <a:solidFill>
                  <a:srgbClr val="000066"/>
                </a:solidFill>
                <a:latin typeface="+mn-lt"/>
              </a:rPr>
              <a:t> 39:2-3, 53:6-7</a:t>
            </a:r>
          </a:p>
          <a:p>
            <a:pPr>
              <a:tabLst>
                <a:tab pos="273050" algn="l"/>
              </a:tabLst>
            </a:pPr>
            <a:endParaRPr lang="en-NZ" dirty="0">
              <a:solidFill>
                <a:srgbClr val="000066"/>
              </a:solidFill>
              <a:latin typeface="+mn-lt"/>
            </a:endParaRPr>
          </a:p>
          <a:p>
            <a:pPr>
              <a:tabLst>
                <a:tab pos="273050" algn="l"/>
              </a:tabLst>
            </a:pPr>
            <a:r>
              <a:rPr lang="en-NZ" sz="2400" dirty="0">
                <a:latin typeface="+mn-lt"/>
              </a:rPr>
              <a:t>5th Month (11th year of Zedekiah)</a:t>
            </a:r>
            <a:endParaRPr lang="en-NZ" sz="2400" b="0" dirty="0">
              <a:latin typeface="+mn-lt"/>
            </a:endParaRPr>
          </a:p>
          <a:p>
            <a:pPr>
              <a:tabLst>
                <a:tab pos="273050" algn="l"/>
              </a:tabLst>
            </a:pPr>
            <a:r>
              <a:rPr lang="en-NZ" b="0" dirty="0">
                <a:latin typeface="+mn-lt"/>
              </a:rPr>
              <a:t>	City of Jerusalem Destroyed</a:t>
            </a:r>
          </a:p>
          <a:p>
            <a:pPr>
              <a:tabLst>
                <a:tab pos="273050" algn="l"/>
              </a:tabLst>
            </a:pPr>
            <a:r>
              <a:rPr lang="en-NZ" dirty="0">
                <a:solidFill>
                  <a:srgbClr val="000066"/>
                </a:solidFill>
                <a:latin typeface="+mn-lt"/>
              </a:rPr>
              <a:t>	</a:t>
            </a:r>
            <a:r>
              <a:rPr lang="en-NZ" dirty="0" err="1">
                <a:solidFill>
                  <a:srgbClr val="000066"/>
                </a:solidFill>
                <a:latin typeface="+mn-lt"/>
              </a:rPr>
              <a:t>Jer</a:t>
            </a:r>
            <a:r>
              <a:rPr lang="en-NZ" dirty="0">
                <a:solidFill>
                  <a:srgbClr val="000066"/>
                </a:solidFill>
                <a:latin typeface="+mn-lt"/>
              </a:rPr>
              <a:t> 52:12-13</a:t>
            </a:r>
          </a:p>
          <a:p>
            <a:pPr>
              <a:tabLst>
                <a:tab pos="273050" algn="l"/>
              </a:tabLst>
            </a:pPr>
            <a:endParaRPr lang="en-NZ" b="0" dirty="0">
              <a:latin typeface="+mn-lt"/>
            </a:endParaRPr>
          </a:p>
          <a:p>
            <a:pPr>
              <a:tabLst>
                <a:tab pos="273050" algn="l"/>
              </a:tabLst>
            </a:pPr>
            <a:r>
              <a:rPr lang="en-NZ" sz="2400" dirty="0">
                <a:latin typeface="+mn-lt"/>
              </a:rPr>
              <a:t>7th Month (11th year of Zedekiah)</a:t>
            </a:r>
            <a:endParaRPr lang="en-NZ" sz="2400" b="0" dirty="0">
              <a:latin typeface="+mn-lt"/>
            </a:endParaRPr>
          </a:p>
          <a:p>
            <a:pPr>
              <a:tabLst>
                <a:tab pos="273050" algn="l"/>
              </a:tabLst>
            </a:pPr>
            <a:r>
              <a:rPr lang="en-NZ" b="0" dirty="0">
                <a:latin typeface="+mn-lt"/>
              </a:rPr>
              <a:t>	Murder of </a:t>
            </a:r>
            <a:r>
              <a:rPr lang="en-NZ" b="0" dirty="0" err="1">
                <a:latin typeface="+mn-lt"/>
              </a:rPr>
              <a:t>Gedaliah</a:t>
            </a:r>
            <a:r>
              <a:rPr lang="en-NZ" b="0" dirty="0">
                <a:latin typeface="+mn-lt"/>
              </a:rPr>
              <a:t> by Ishmael</a:t>
            </a:r>
          </a:p>
          <a:p>
            <a:pPr>
              <a:tabLst>
                <a:tab pos="273050" algn="l"/>
              </a:tabLst>
            </a:pPr>
            <a:r>
              <a:rPr lang="en-NZ" dirty="0">
                <a:solidFill>
                  <a:srgbClr val="000066"/>
                </a:solidFill>
                <a:latin typeface="+mn-lt"/>
              </a:rPr>
              <a:t>	2Kings 25:25, </a:t>
            </a:r>
            <a:r>
              <a:rPr lang="en-NZ" dirty="0" err="1">
                <a:solidFill>
                  <a:srgbClr val="000066"/>
                </a:solidFill>
                <a:latin typeface="+mn-lt"/>
              </a:rPr>
              <a:t>Jer</a:t>
            </a:r>
            <a:r>
              <a:rPr lang="en-NZ" dirty="0">
                <a:solidFill>
                  <a:srgbClr val="000066"/>
                </a:solidFill>
                <a:latin typeface="+mn-lt"/>
              </a:rPr>
              <a:t> 41:1-2</a:t>
            </a:r>
          </a:p>
          <a:p>
            <a:pPr>
              <a:tabLst>
                <a:tab pos="273050" algn="l"/>
              </a:tabLst>
            </a:pPr>
            <a:endParaRPr lang="en-NZ" dirty="0">
              <a:solidFill>
                <a:srgbClr val="000066"/>
              </a:solidFill>
              <a:latin typeface="+mn-lt"/>
            </a:endParaRPr>
          </a:p>
        </p:txBody>
      </p:sp>
    </p:spTree>
    <p:extLst>
      <p:ext uri="{BB962C8B-B14F-4D97-AF65-F5344CB8AC3E}">
        <p14:creationId xmlns:p14="http://schemas.microsoft.com/office/powerpoint/2010/main" val="198519298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6882" name="Picture 2" descr="800-Ezra%208%20Haggai_Zechariah"/>
          <p:cNvPicPr>
            <a:picLocks noChangeAspect="1" noChangeArrowheads="1"/>
          </p:cNvPicPr>
          <p:nvPr/>
        </p:nvPicPr>
        <p:blipFill>
          <a:blip r:embed="rId2" cstate="print"/>
          <a:srcRect l="9448" r="56693" b="18898"/>
          <a:stretch>
            <a:fillRect/>
          </a:stretch>
        </p:blipFill>
        <p:spPr bwMode="auto">
          <a:xfrm>
            <a:off x="0" y="0"/>
            <a:ext cx="3729038" cy="6858000"/>
          </a:xfrm>
          <a:prstGeom prst="rect">
            <a:avLst/>
          </a:prstGeom>
          <a:noFill/>
        </p:spPr>
      </p:pic>
      <p:sp>
        <p:nvSpPr>
          <p:cNvPr id="506883" name="Rectangle 3"/>
          <p:cNvSpPr>
            <a:spLocks noChangeArrowheads="1"/>
          </p:cNvSpPr>
          <p:nvPr/>
        </p:nvSpPr>
        <p:spPr bwMode="auto">
          <a:xfrm>
            <a:off x="2846388" y="0"/>
            <a:ext cx="936625" cy="6858000"/>
          </a:xfrm>
          <a:prstGeom prst="rect">
            <a:avLst/>
          </a:prstGeom>
          <a:gradFill rotWithShape="1">
            <a:gsLst>
              <a:gs pos="0">
                <a:srgbClr val="FFFFCC">
                  <a:alpha val="0"/>
                </a:srgbClr>
              </a:gs>
              <a:gs pos="100000">
                <a:srgbClr val="FFFFCC"/>
              </a:gs>
            </a:gsLst>
            <a:lin ang="0" scaled="1"/>
          </a:gradFill>
          <a:ln w="9525">
            <a:noFill/>
            <a:miter lim="800000"/>
            <a:headEnd/>
            <a:tailEnd/>
          </a:ln>
          <a:effectLst/>
        </p:spPr>
        <p:txBody>
          <a:bodyPr wrap="none" anchor="ctr"/>
          <a:lstStyle/>
          <a:p>
            <a:endParaRPr lang="en-NZ"/>
          </a:p>
        </p:txBody>
      </p:sp>
      <p:sp>
        <p:nvSpPr>
          <p:cNvPr id="506884" name="Text Box 4"/>
          <p:cNvSpPr txBox="1">
            <a:spLocks noChangeArrowheads="1"/>
          </p:cNvSpPr>
          <p:nvPr/>
        </p:nvSpPr>
        <p:spPr bwMode="auto">
          <a:xfrm>
            <a:off x="0" y="4941888"/>
            <a:ext cx="3152775" cy="1446550"/>
          </a:xfrm>
          <a:prstGeom prst="rect">
            <a:avLst/>
          </a:prstGeom>
          <a:noFill/>
          <a:ln w="9525">
            <a:noFill/>
            <a:miter lim="800000"/>
            <a:headEnd/>
            <a:tailEnd/>
          </a:ln>
          <a:effectLst>
            <a:outerShdw dist="35921" dir="2700000" algn="ctr" rotWithShape="0">
              <a:schemeClr val="bg2"/>
            </a:outerShdw>
          </a:effectLst>
        </p:spPr>
        <p:txBody>
          <a:bodyPr lIns="54000" rIns="54000">
            <a:spAutoFit/>
          </a:bodyPr>
          <a:lstStyle/>
          <a:p>
            <a:pPr algn="ctr"/>
            <a:r>
              <a:rPr lang="en-NZ" sz="4400" dirty="0">
                <a:solidFill>
                  <a:srgbClr val="FF0000"/>
                </a:solidFill>
                <a:effectLst>
                  <a:glow rad="254000">
                    <a:srgbClr val="000000">
                      <a:alpha val="60000"/>
                    </a:srgbClr>
                  </a:glow>
                </a:effectLst>
                <a:latin typeface="Papyrus" panose="03070502060502030205" pitchFamily="66" charset="0"/>
              </a:rPr>
              <a:t>The</a:t>
            </a:r>
          </a:p>
          <a:p>
            <a:pPr algn="ctr"/>
            <a:r>
              <a:rPr lang="en-NZ" sz="4400" dirty="0">
                <a:solidFill>
                  <a:srgbClr val="FF0000"/>
                </a:solidFill>
                <a:effectLst>
                  <a:glow rad="254000">
                    <a:srgbClr val="000000">
                      <a:alpha val="60000"/>
                    </a:srgbClr>
                  </a:glow>
                </a:effectLst>
                <a:latin typeface="Papyrus" panose="03070502060502030205" pitchFamily="66" charset="0"/>
              </a:rPr>
              <a:t>Deputation</a:t>
            </a:r>
            <a:endParaRPr lang="en-GB" sz="4400" dirty="0">
              <a:solidFill>
                <a:srgbClr val="FF0000"/>
              </a:solidFill>
              <a:effectLst>
                <a:glow rad="254000">
                  <a:srgbClr val="000000">
                    <a:alpha val="60000"/>
                  </a:srgbClr>
                </a:glow>
              </a:effectLst>
              <a:latin typeface="Papyrus" panose="03070502060502030205" pitchFamily="66" charset="0"/>
            </a:endParaRPr>
          </a:p>
        </p:txBody>
      </p:sp>
      <p:sp>
        <p:nvSpPr>
          <p:cNvPr id="506885" name="Text Box 5"/>
          <p:cNvSpPr txBox="1">
            <a:spLocks noChangeArrowheads="1"/>
          </p:cNvSpPr>
          <p:nvPr/>
        </p:nvSpPr>
        <p:spPr bwMode="auto">
          <a:xfrm>
            <a:off x="3944938" y="333375"/>
            <a:ext cx="5761037" cy="1006475"/>
          </a:xfrm>
          <a:prstGeom prst="rect">
            <a:avLst/>
          </a:prstGeom>
          <a:noFill/>
          <a:ln w="9525" algn="ctr">
            <a:noFill/>
            <a:miter lim="800000"/>
            <a:headEnd/>
            <a:tailEnd/>
          </a:ln>
          <a:effectLst/>
        </p:spPr>
        <p:txBody>
          <a:bodyPr>
            <a:spAutoFit/>
          </a:bodyPr>
          <a:lstStyle/>
          <a:p>
            <a:pPr algn="ctr"/>
            <a:r>
              <a:rPr lang="en-NZ" sz="3600" dirty="0">
                <a:latin typeface="Arial Black" pitchFamily="34" charset="0"/>
              </a:rPr>
              <a:t>Babylon &amp; Bethel</a:t>
            </a:r>
          </a:p>
          <a:p>
            <a:pPr algn="ctr"/>
            <a:endParaRPr lang="en-GB" sz="2400" dirty="0">
              <a:latin typeface="Arial Black" pitchFamily="34" charset="0"/>
            </a:endParaRPr>
          </a:p>
        </p:txBody>
      </p:sp>
      <p:sp>
        <p:nvSpPr>
          <p:cNvPr id="506886" name="Text Box 6"/>
          <p:cNvSpPr txBox="1">
            <a:spLocks noChangeArrowheads="1"/>
          </p:cNvSpPr>
          <p:nvPr/>
        </p:nvSpPr>
        <p:spPr bwMode="auto">
          <a:xfrm>
            <a:off x="4016375" y="1341438"/>
            <a:ext cx="2719388" cy="5786199"/>
          </a:xfrm>
          <a:prstGeom prst="rect">
            <a:avLst/>
          </a:prstGeom>
          <a:noFill/>
          <a:ln w="9525" algn="ctr">
            <a:noFill/>
            <a:miter lim="800000"/>
            <a:headEnd/>
            <a:tailEnd/>
          </a:ln>
          <a:effectLst/>
        </p:spPr>
        <p:txBody>
          <a:bodyPr wrap="square">
            <a:spAutoFit/>
          </a:bodyPr>
          <a:lstStyle/>
          <a:p>
            <a:pPr marL="273050" indent="-273050" algn="ctr"/>
            <a:r>
              <a:rPr lang="en-NZ" sz="2800" dirty="0">
                <a:solidFill>
                  <a:srgbClr val="000066"/>
                </a:solidFill>
                <a:latin typeface="Arial" pitchFamily="34" charset="0"/>
                <a:cs typeface="Arial" pitchFamily="34" charset="0"/>
              </a:rPr>
              <a:t>Men from</a:t>
            </a:r>
          </a:p>
          <a:p>
            <a:pPr marL="273050" indent="-273050" algn="ctr"/>
            <a:r>
              <a:rPr lang="en-NZ" sz="2800" dirty="0">
                <a:solidFill>
                  <a:srgbClr val="000066"/>
                </a:solidFill>
                <a:latin typeface="Arial" pitchFamily="34" charset="0"/>
                <a:cs typeface="Arial" pitchFamily="34" charset="0"/>
              </a:rPr>
              <a:t>Babylon</a:t>
            </a:r>
          </a:p>
          <a:p>
            <a:pPr marL="273050" indent="-273050" algn="ctr"/>
            <a:r>
              <a:rPr lang="en-NZ" sz="2800" dirty="0">
                <a:solidFill>
                  <a:srgbClr val="000066"/>
                </a:solidFill>
                <a:latin typeface="Arial" pitchFamily="34" charset="0"/>
                <a:cs typeface="Arial" pitchFamily="34" charset="0"/>
              </a:rPr>
              <a:t>6:9-15</a:t>
            </a:r>
          </a:p>
          <a:p>
            <a:pPr marL="273050" indent="-273050" algn="ctr"/>
            <a:endParaRPr lang="en-NZ" dirty="0">
              <a:solidFill>
                <a:srgbClr val="000066"/>
              </a:solidFill>
              <a:latin typeface="Arial" pitchFamily="34" charset="0"/>
              <a:cs typeface="Arial" pitchFamily="34" charset="0"/>
            </a:endParaRPr>
          </a:p>
          <a:p>
            <a:pPr marL="273050" indent="-273050">
              <a:buFont typeface="Wingdings" pitchFamily="2" charset="2"/>
              <a:buChar char="§"/>
            </a:pPr>
            <a:r>
              <a:rPr lang="en-NZ" sz="2200" b="0" dirty="0">
                <a:latin typeface="Arial" pitchFamily="34" charset="0"/>
                <a:cs typeface="Arial" pitchFamily="34" charset="0"/>
              </a:rPr>
              <a:t>Hebrew names</a:t>
            </a:r>
          </a:p>
          <a:p>
            <a:pPr marL="273050" indent="-273050">
              <a:buFont typeface="Wingdings" pitchFamily="2" charset="2"/>
              <a:buChar char="§"/>
            </a:pPr>
            <a:r>
              <a:rPr lang="en-NZ" sz="2200" b="0" dirty="0">
                <a:latin typeface="Arial" pitchFamily="34" charset="0"/>
                <a:cs typeface="Arial" pitchFamily="34" charset="0"/>
              </a:rPr>
              <a:t>Brought gifts of</a:t>
            </a:r>
          </a:p>
          <a:p>
            <a:pPr marL="273050" indent="-273050">
              <a:buFont typeface="Wingdings" pitchFamily="2" charset="2"/>
              <a:buNone/>
            </a:pPr>
            <a:r>
              <a:rPr lang="en-NZ" sz="2200" b="0" dirty="0">
                <a:latin typeface="Arial" pitchFamily="34" charset="0"/>
                <a:cs typeface="Arial" pitchFamily="34" charset="0"/>
              </a:rPr>
              <a:t>	 silver and gold</a:t>
            </a:r>
          </a:p>
          <a:p>
            <a:pPr marL="273050" indent="-273050">
              <a:buFont typeface="Wingdings" pitchFamily="2" charset="2"/>
              <a:buChar char="§"/>
            </a:pPr>
            <a:r>
              <a:rPr lang="en-NZ" sz="2200" b="0" dirty="0">
                <a:latin typeface="Arial" pitchFamily="34" charset="0"/>
                <a:cs typeface="Arial" pitchFamily="34" charset="0"/>
              </a:rPr>
              <a:t>Came to glorify</a:t>
            </a:r>
          </a:p>
          <a:p>
            <a:pPr marL="273050" indent="-273050">
              <a:buFont typeface="Wingdings" pitchFamily="2" charset="2"/>
              <a:buNone/>
            </a:pPr>
            <a:r>
              <a:rPr lang="en-NZ" sz="2200" b="0" dirty="0">
                <a:latin typeface="Arial" pitchFamily="34" charset="0"/>
                <a:cs typeface="Arial" pitchFamily="34" charset="0"/>
              </a:rPr>
              <a:t>	 the Temple</a:t>
            </a:r>
            <a:endParaRPr lang="en-NZ" sz="2200" dirty="0">
              <a:latin typeface="Arial" pitchFamily="34" charset="0"/>
              <a:cs typeface="Arial" pitchFamily="34" charset="0"/>
            </a:endParaRPr>
          </a:p>
          <a:p>
            <a:pPr marL="273050" indent="-273050">
              <a:buFont typeface="Wingdings" pitchFamily="2" charset="2"/>
              <a:buChar char="§"/>
            </a:pPr>
            <a:r>
              <a:rPr lang="en-NZ" sz="2200" b="0" dirty="0">
                <a:latin typeface="Arial" pitchFamily="34" charset="0"/>
                <a:cs typeface="Arial" pitchFamily="34" charset="0"/>
              </a:rPr>
              <a:t>Came because</a:t>
            </a:r>
          </a:p>
          <a:p>
            <a:pPr marL="273050" indent="-273050">
              <a:buFont typeface="Wingdings" pitchFamily="2" charset="2"/>
              <a:buNone/>
            </a:pPr>
            <a:r>
              <a:rPr lang="en-NZ" sz="2200" b="0" dirty="0">
                <a:latin typeface="Arial" pitchFamily="34" charset="0"/>
                <a:cs typeface="Arial" pitchFamily="34" charset="0"/>
              </a:rPr>
              <a:t>	 of Faith</a:t>
            </a:r>
          </a:p>
          <a:p>
            <a:pPr marL="273050" indent="-273050">
              <a:buFont typeface="Wingdings" pitchFamily="2" charset="2"/>
              <a:buChar char="§"/>
            </a:pPr>
            <a:r>
              <a:rPr lang="en-NZ" sz="2200" b="0" dirty="0">
                <a:latin typeface="Arial" pitchFamily="34" charset="0"/>
                <a:cs typeface="Arial" pitchFamily="34" charset="0"/>
              </a:rPr>
              <a:t>“afar off” </a:t>
            </a:r>
            <a:r>
              <a:rPr lang="en-NZ" sz="2200" dirty="0">
                <a:latin typeface="Arial" pitchFamily="34" charset="0"/>
                <a:cs typeface="Arial" pitchFamily="34" charset="0"/>
              </a:rPr>
              <a:t>6:15</a:t>
            </a:r>
          </a:p>
          <a:p>
            <a:pPr marL="273050" indent="-273050">
              <a:buFont typeface="Wingdings" pitchFamily="2" charset="2"/>
              <a:buChar char="§"/>
            </a:pPr>
            <a:r>
              <a:rPr lang="en-NZ" sz="2200" b="0" dirty="0">
                <a:solidFill>
                  <a:srgbClr val="0000FF"/>
                </a:solidFill>
                <a:latin typeface="Arial" pitchFamily="34" charset="0"/>
                <a:cs typeface="Arial" pitchFamily="34" charset="0"/>
              </a:rPr>
              <a:t>Represent the</a:t>
            </a:r>
          </a:p>
          <a:p>
            <a:pPr marL="273050" indent="-273050" algn="ctr"/>
            <a:r>
              <a:rPr lang="en-NZ" sz="2600" dirty="0">
                <a:solidFill>
                  <a:srgbClr val="0000FF"/>
                </a:solidFill>
                <a:latin typeface="Arial" pitchFamily="34" charset="0"/>
                <a:cs typeface="Arial" pitchFamily="34" charset="0"/>
              </a:rPr>
              <a:t>Gentiles</a:t>
            </a:r>
          </a:p>
          <a:p>
            <a:pPr marL="273050" indent="-273050" algn="ctr"/>
            <a:endParaRPr lang="en-NZ" sz="2200" dirty="0">
              <a:latin typeface="Arial" pitchFamily="34" charset="0"/>
              <a:cs typeface="Arial" pitchFamily="34" charset="0"/>
            </a:endParaRPr>
          </a:p>
          <a:p>
            <a:pPr marL="273050" indent="-273050"/>
            <a:endParaRPr lang="en-NZ" sz="2200" b="0" dirty="0">
              <a:solidFill>
                <a:srgbClr val="000066"/>
              </a:solidFill>
              <a:latin typeface="Arial" pitchFamily="34" charset="0"/>
              <a:cs typeface="Arial" pitchFamily="34" charset="0"/>
            </a:endParaRPr>
          </a:p>
        </p:txBody>
      </p:sp>
      <p:sp>
        <p:nvSpPr>
          <p:cNvPr id="506887" name="Text Box 7"/>
          <p:cNvSpPr txBox="1">
            <a:spLocks noChangeArrowheads="1"/>
          </p:cNvSpPr>
          <p:nvPr/>
        </p:nvSpPr>
        <p:spPr bwMode="auto">
          <a:xfrm>
            <a:off x="6897688" y="1341438"/>
            <a:ext cx="2808287" cy="5509200"/>
          </a:xfrm>
          <a:prstGeom prst="rect">
            <a:avLst/>
          </a:prstGeom>
          <a:noFill/>
          <a:ln w="9525" algn="ctr">
            <a:noFill/>
            <a:miter lim="800000"/>
            <a:headEnd/>
            <a:tailEnd/>
          </a:ln>
          <a:effectLst/>
        </p:spPr>
        <p:txBody>
          <a:bodyPr>
            <a:spAutoFit/>
          </a:bodyPr>
          <a:lstStyle/>
          <a:p>
            <a:pPr marL="273050" indent="-273050" algn="ctr"/>
            <a:r>
              <a:rPr lang="en-NZ" sz="2800" dirty="0">
                <a:solidFill>
                  <a:srgbClr val="000066"/>
                </a:solidFill>
                <a:latin typeface="Arial" pitchFamily="34" charset="0"/>
                <a:cs typeface="Arial" pitchFamily="34" charset="0"/>
              </a:rPr>
              <a:t>Men from</a:t>
            </a:r>
          </a:p>
          <a:p>
            <a:pPr marL="273050" indent="-273050" algn="ctr"/>
            <a:r>
              <a:rPr lang="en-NZ" sz="2800" dirty="0">
                <a:solidFill>
                  <a:srgbClr val="000066"/>
                </a:solidFill>
                <a:latin typeface="Arial" pitchFamily="34" charset="0"/>
                <a:cs typeface="Arial" pitchFamily="34" charset="0"/>
              </a:rPr>
              <a:t>Bethel</a:t>
            </a:r>
          </a:p>
          <a:p>
            <a:pPr marL="273050" indent="-273050" algn="ctr"/>
            <a:r>
              <a:rPr lang="en-NZ" sz="2800" dirty="0">
                <a:solidFill>
                  <a:srgbClr val="000066"/>
                </a:solidFill>
                <a:latin typeface="Arial" pitchFamily="34" charset="0"/>
                <a:cs typeface="Arial" pitchFamily="34" charset="0"/>
              </a:rPr>
              <a:t>7:1-3</a:t>
            </a:r>
          </a:p>
          <a:p>
            <a:pPr marL="273050" indent="-273050" algn="ctr"/>
            <a:endParaRPr lang="en-NZ" dirty="0">
              <a:solidFill>
                <a:srgbClr val="000066"/>
              </a:solidFill>
              <a:latin typeface="Arial" pitchFamily="34" charset="0"/>
              <a:cs typeface="Arial" pitchFamily="34" charset="0"/>
            </a:endParaRPr>
          </a:p>
          <a:p>
            <a:pPr marL="273050" indent="-273050">
              <a:buFont typeface="Wingdings" pitchFamily="2" charset="2"/>
              <a:buChar char="§"/>
            </a:pPr>
            <a:r>
              <a:rPr lang="en-NZ" sz="2200" b="0" dirty="0">
                <a:latin typeface="Arial" pitchFamily="34" charset="0"/>
                <a:cs typeface="Arial" pitchFamily="34" charset="0"/>
              </a:rPr>
              <a:t>Gentile names</a:t>
            </a:r>
          </a:p>
          <a:p>
            <a:pPr marL="273050" indent="-273050">
              <a:buFont typeface="Wingdings" pitchFamily="2" charset="2"/>
              <a:buChar char="§"/>
            </a:pPr>
            <a:r>
              <a:rPr lang="en-NZ" sz="2200" b="0" dirty="0">
                <a:latin typeface="Arial" pitchFamily="34" charset="0"/>
                <a:cs typeface="Arial" pitchFamily="34" charset="0"/>
              </a:rPr>
              <a:t>Brought nothing</a:t>
            </a:r>
          </a:p>
          <a:p>
            <a:pPr marL="273050" indent="-273050">
              <a:buFont typeface="Wingdings" pitchFamily="2" charset="2"/>
              <a:buNone/>
            </a:pPr>
            <a:r>
              <a:rPr lang="en-NZ" sz="2200" b="0" dirty="0">
                <a:latin typeface="Arial" pitchFamily="34" charset="0"/>
                <a:cs typeface="Arial" pitchFamily="34" charset="0"/>
              </a:rPr>
              <a:t>	 but said much</a:t>
            </a:r>
          </a:p>
          <a:p>
            <a:pPr marL="273050" indent="-273050">
              <a:buFont typeface="Wingdings" pitchFamily="2" charset="2"/>
              <a:buChar char="§"/>
            </a:pPr>
            <a:r>
              <a:rPr lang="en-NZ" sz="2200" b="0" dirty="0">
                <a:latin typeface="Arial" pitchFamily="34" charset="0"/>
                <a:cs typeface="Arial" pitchFamily="34" charset="0"/>
              </a:rPr>
              <a:t>Came to glorify</a:t>
            </a:r>
          </a:p>
          <a:p>
            <a:pPr marL="273050" indent="-273050">
              <a:buFont typeface="Wingdings" pitchFamily="2" charset="2"/>
              <a:buNone/>
            </a:pPr>
            <a:r>
              <a:rPr lang="en-NZ" sz="2200" b="0" dirty="0">
                <a:latin typeface="Arial" pitchFamily="34" charset="0"/>
                <a:cs typeface="Arial" pitchFamily="34" charset="0"/>
              </a:rPr>
              <a:t>	 themselves</a:t>
            </a:r>
          </a:p>
          <a:p>
            <a:pPr marL="273050" indent="-273050">
              <a:buFont typeface="Wingdings" pitchFamily="2" charset="2"/>
              <a:buChar char="§"/>
            </a:pPr>
            <a:r>
              <a:rPr lang="en-NZ" sz="2200" b="0" dirty="0">
                <a:latin typeface="Arial" pitchFamily="34" charset="0"/>
                <a:cs typeface="Arial" pitchFamily="34" charset="0"/>
              </a:rPr>
              <a:t>Came because </a:t>
            </a:r>
          </a:p>
          <a:p>
            <a:pPr marL="273050" indent="-273050">
              <a:buFont typeface="Wingdings" pitchFamily="2" charset="2"/>
              <a:buNone/>
            </a:pPr>
            <a:r>
              <a:rPr lang="en-NZ" sz="2200" b="0" dirty="0">
                <a:latin typeface="Arial" pitchFamily="34" charset="0"/>
                <a:cs typeface="Arial" pitchFamily="34" charset="0"/>
              </a:rPr>
              <a:t>	 of Works</a:t>
            </a:r>
          </a:p>
          <a:p>
            <a:pPr marL="273050" indent="-273050">
              <a:buFont typeface="Wingdings" pitchFamily="2" charset="2"/>
              <a:buChar char="§"/>
            </a:pPr>
            <a:r>
              <a:rPr lang="en-NZ" sz="2200" b="0" dirty="0">
                <a:latin typeface="Arial" pitchFamily="34" charset="0"/>
                <a:cs typeface="Arial" pitchFamily="34" charset="0"/>
              </a:rPr>
              <a:t>“of the land” </a:t>
            </a:r>
            <a:r>
              <a:rPr lang="en-NZ" sz="2200" dirty="0">
                <a:latin typeface="Arial" pitchFamily="34" charset="0"/>
                <a:cs typeface="Arial" pitchFamily="34" charset="0"/>
              </a:rPr>
              <a:t>7:5</a:t>
            </a:r>
          </a:p>
          <a:p>
            <a:pPr marL="273050" indent="-273050">
              <a:buFont typeface="Wingdings" pitchFamily="2" charset="2"/>
              <a:buChar char="§"/>
            </a:pPr>
            <a:r>
              <a:rPr lang="en-NZ" sz="2200" b="0" dirty="0">
                <a:solidFill>
                  <a:srgbClr val="0000FF"/>
                </a:solidFill>
                <a:latin typeface="Arial" pitchFamily="34" charset="0"/>
                <a:cs typeface="Arial" pitchFamily="34" charset="0"/>
              </a:rPr>
              <a:t>Represent the</a:t>
            </a:r>
          </a:p>
          <a:p>
            <a:pPr marL="273050" indent="-273050" algn="ctr"/>
            <a:r>
              <a:rPr lang="en-NZ" sz="2600" dirty="0">
                <a:solidFill>
                  <a:srgbClr val="0000FF"/>
                </a:solidFill>
                <a:latin typeface="Arial" pitchFamily="34" charset="0"/>
                <a:cs typeface="Arial" pitchFamily="34" charset="0"/>
              </a:rPr>
              <a:t>Jews</a:t>
            </a:r>
          </a:p>
          <a:p>
            <a:pPr marL="273050" indent="-273050"/>
            <a:endParaRPr lang="en-NZ" sz="2600" dirty="0">
              <a:solidFill>
                <a:srgbClr val="000066"/>
              </a:solidFill>
              <a:latin typeface="Arial" pitchFamily="34" charset="0"/>
              <a:cs typeface="Arial" pitchFamily="34" charset="0"/>
            </a:endParaRPr>
          </a:p>
        </p:txBody>
      </p:sp>
    </p:spTree>
    <p:extLst>
      <p:ext uri="{BB962C8B-B14F-4D97-AF65-F5344CB8AC3E}">
        <p14:creationId xmlns:p14="http://schemas.microsoft.com/office/powerpoint/2010/main" val="307456431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ChangeArrowheads="1"/>
          </p:cNvSpPr>
          <p:nvPr/>
        </p:nvSpPr>
        <p:spPr bwMode="auto">
          <a:xfrm>
            <a:off x="0" y="0"/>
            <a:ext cx="9906000" cy="6858000"/>
          </a:xfrm>
          <a:prstGeom prst="rect">
            <a:avLst/>
          </a:prstGeom>
          <a:solidFill>
            <a:srgbClr val="000000"/>
          </a:solidFill>
          <a:ln w="9525" algn="ctr">
            <a:solidFill>
              <a:srgbClr val="000000"/>
            </a:solidFill>
            <a:miter lim="800000"/>
            <a:headEnd/>
            <a:tailEnd/>
          </a:ln>
          <a:effectLst/>
        </p:spPr>
        <p:txBody>
          <a:bodyPr anchor="ctr">
            <a:spAutoFit/>
          </a:bodyPr>
          <a:lstStyle/>
          <a:p>
            <a:endParaRPr lang="en-NZ"/>
          </a:p>
        </p:txBody>
      </p:sp>
    </p:spTree>
    <p:extLst>
      <p:ext uri="{BB962C8B-B14F-4D97-AF65-F5344CB8AC3E}">
        <p14:creationId xmlns:p14="http://schemas.microsoft.com/office/powerpoint/2010/main" val="398813145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ChangeArrowheads="1"/>
          </p:cNvSpPr>
          <p:nvPr/>
        </p:nvSpPr>
        <p:spPr bwMode="auto">
          <a:xfrm>
            <a:off x="0" y="0"/>
            <a:ext cx="9906000" cy="6858000"/>
          </a:xfrm>
          <a:prstGeom prst="rect">
            <a:avLst/>
          </a:prstGeom>
          <a:solidFill>
            <a:srgbClr val="000000"/>
          </a:solidFill>
          <a:ln w="9525" algn="ctr">
            <a:solidFill>
              <a:srgbClr val="000000"/>
            </a:solidFill>
            <a:miter lim="800000"/>
            <a:headEnd/>
            <a:tailEnd/>
          </a:ln>
          <a:effectLst/>
        </p:spPr>
        <p:txBody>
          <a:bodyPr anchor="ctr">
            <a:spAutoFit/>
          </a:bodyPr>
          <a:lstStyle/>
          <a:p>
            <a:endParaRPr lang="en-NZ"/>
          </a:p>
        </p:txBody>
      </p:sp>
      <p:sp>
        <p:nvSpPr>
          <p:cNvPr id="520195" name="Text Box 3"/>
          <p:cNvSpPr txBox="1">
            <a:spLocks noChangeArrowheads="1"/>
          </p:cNvSpPr>
          <p:nvPr/>
        </p:nvSpPr>
        <p:spPr bwMode="auto">
          <a:xfrm>
            <a:off x="2000250" y="1628775"/>
            <a:ext cx="6192838" cy="4108450"/>
          </a:xfrm>
          <a:prstGeom prst="rect">
            <a:avLst/>
          </a:prstGeom>
          <a:noFill/>
          <a:ln w="9525" algn="ctr">
            <a:noFill/>
            <a:miter lim="800000"/>
            <a:headEnd/>
            <a:tailEnd/>
          </a:ln>
          <a:effectLst/>
        </p:spPr>
        <p:txBody>
          <a:bodyPr>
            <a:spAutoFit/>
          </a:bodyPr>
          <a:lstStyle/>
          <a:p>
            <a:pPr>
              <a:buFont typeface="Wingdings" pitchFamily="2" charset="2"/>
              <a:buNone/>
              <a:tabLst>
                <a:tab pos="1081088" algn="l"/>
              </a:tabLst>
            </a:pPr>
            <a:r>
              <a:rPr lang="en-NZ" sz="2400" b="0">
                <a:solidFill>
                  <a:schemeClr val="tx1"/>
                </a:solidFill>
                <a:latin typeface="Arial" charset="0"/>
              </a:rPr>
              <a:t>When Alexander’s sarcophagus was brought from its shrine, Augustus gazed at the body, then laid a crown of gold on its glass case and scattered some flowers to pay his respects.</a:t>
            </a:r>
          </a:p>
          <a:p>
            <a:pPr>
              <a:buFont typeface="Wingdings" pitchFamily="2" charset="2"/>
              <a:buNone/>
              <a:tabLst>
                <a:tab pos="1081088" algn="l"/>
              </a:tabLst>
            </a:pPr>
            <a:r>
              <a:rPr lang="en-NZ" sz="2400" b="0">
                <a:solidFill>
                  <a:schemeClr val="tx1"/>
                </a:solidFill>
                <a:latin typeface="Arial" charset="0"/>
              </a:rPr>
              <a:t>When they asked if he would like to see Ptolemy too, “I wished to see a king,” he replied, “I did not wish to see corpses”</a:t>
            </a:r>
          </a:p>
          <a:p>
            <a:pPr>
              <a:buFont typeface="Wingdings" pitchFamily="2" charset="2"/>
              <a:buNone/>
              <a:tabLst>
                <a:tab pos="1081088" algn="l"/>
              </a:tabLst>
            </a:pPr>
            <a:endParaRPr lang="en-NZ" sz="2400" b="0">
              <a:solidFill>
                <a:schemeClr val="tx1"/>
              </a:solidFill>
              <a:latin typeface="Arial" charset="0"/>
            </a:endParaRPr>
          </a:p>
          <a:p>
            <a:pPr>
              <a:buFont typeface="Wingdings" pitchFamily="2" charset="2"/>
              <a:buNone/>
              <a:tabLst>
                <a:tab pos="1081088" algn="l"/>
              </a:tabLst>
            </a:pPr>
            <a:endParaRPr lang="en-NZ" sz="2400" b="0">
              <a:solidFill>
                <a:schemeClr val="tx1"/>
              </a:solidFill>
              <a:latin typeface="Arial" charset="0"/>
            </a:endParaRPr>
          </a:p>
          <a:p>
            <a:pPr>
              <a:buFont typeface="Wingdings" pitchFamily="2" charset="2"/>
              <a:buNone/>
              <a:tabLst>
                <a:tab pos="1081088" algn="l"/>
              </a:tabLst>
            </a:pPr>
            <a:r>
              <a:rPr lang="en-NZ" sz="2400">
                <a:solidFill>
                  <a:schemeClr val="tx1"/>
                </a:solidFill>
                <a:latin typeface="Arial" charset="0"/>
              </a:rPr>
              <a:t>	Seutonius, Life of Augustus, 18.1</a:t>
            </a:r>
          </a:p>
        </p:txBody>
      </p:sp>
    </p:spTree>
    <p:extLst>
      <p:ext uri="{BB962C8B-B14F-4D97-AF65-F5344CB8AC3E}">
        <p14:creationId xmlns:p14="http://schemas.microsoft.com/office/powerpoint/2010/main" val="230355453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ChangeArrowheads="1"/>
          </p:cNvSpPr>
          <p:nvPr/>
        </p:nvSpPr>
        <p:spPr bwMode="auto">
          <a:xfrm>
            <a:off x="0" y="0"/>
            <a:ext cx="9906000" cy="6858000"/>
          </a:xfrm>
          <a:prstGeom prst="rect">
            <a:avLst/>
          </a:prstGeom>
          <a:gradFill rotWithShape="1">
            <a:gsLst>
              <a:gs pos="0">
                <a:srgbClr val="FF9900">
                  <a:alpha val="60001"/>
                </a:srgbClr>
              </a:gs>
              <a:gs pos="50000">
                <a:srgbClr val="FFFFCC"/>
              </a:gs>
              <a:gs pos="100000">
                <a:srgbClr val="FF9900">
                  <a:alpha val="60001"/>
                </a:srgbClr>
              </a:gs>
            </a:gsLst>
            <a:lin ang="5400000" scaled="1"/>
          </a:gradFill>
          <a:ln w="9525" algn="ctr">
            <a:noFill/>
            <a:miter lim="800000"/>
            <a:headEnd/>
            <a:tailEnd/>
          </a:ln>
          <a:effectLst/>
        </p:spPr>
        <p:txBody>
          <a:bodyPr anchor="ctr">
            <a:spAutoFit/>
          </a:bodyPr>
          <a:lstStyle/>
          <a:p>
            <a:endParaRPr lang="en-NZ"/>
          </a:p>
        </p:txBody>
      </p:sp>
      <p:sp>
        <p:nvSpPr>
          <p:cNvPr id="518147" name="WordArt 3"/>
          <p:cNvSpPr>
            <a:spLocks noChangeArrowheads="1" noChangeShapeType="1" noTextEdit="1"/>
          </p:cNvSpPr>
          <p:nvPr/>
        </p:nvSpPr>
        <p:spPr bwMode="auto">
          <a:xfrm>
            <a:off x="273050" y="5805488"/>
            <a:ext cx="9288463" cy="765175"/>
          </a:xfrm>
          <a:prstGeom prst="rect">
            <a:avLst/>
          </a:prstGeom>
        </p:spPr>
        <p:txBody>
          <a:bodyPr wrap="none" fromWordArt="1">
            <a:prstTxWarp prst="textPlain">
              <a:avLst>
                <a:gd name="adj" fmla="val 50000"/>
              </a:avLst>
            </a:prstTxWarp>
          </a:bodyPr>
          <a:lstStyle/>
          <a:p>
            <a:pPr algn="ctr"/>
            <a:r>
              <a:rPr lang="en-NZ" sz="6000" kern="10" spc="-300" dirty="0">
                <a:ln w="12700">
                  <a:solidFill>
                    <a:srgbClr val="FFFF00"/>
                  </a:solidFill>
                  <a:round/>
                  <a:headEnd/>
                  <a:tailEnd/>
                </a:ln>
                <a:gradFill rotWithShape="1">
                  <a:gsLst>
                    <a:gs pos="0">
                      <a:srgbClr val="1E233A"/>
                    </a:gs>
                    <a:gs pos="100000">
                      <a:srgbClr val="1E233A">
                        <a:gamma/>
                        <a:shade val="0"/>
                        <a:invGamma/>
                      </a:srgbClr>
                    </a:gs>
                  </a:gsLst>
                  <a:lin ang="5400000" scaled="1"/>
                </a:gradFill>
                <a:effectLst>
                  <a:outerShdw dist="35921" dir="2700000" algn="ctr" rotWithShape="0">
                    <a:srgbClr val="800000"/>
                  </a:outerShdw>
                </a:effectLst>
                <a:latin typeface="Albertus Medium"/>
              </a:rPr>
              <a:t>Prophecies for the Last Days</a:t>
            </a:r>
          </a:p>
        </p:txBody>
      </p:sp>
      <p:sp>
        <p:nvSpPr>
          <p:cNvPr id="518148" name="WordArt 4"/>
          <p:cNvSpPr>
            <a:spLocks noChangeArrowheads="1" noChangeShapeType="1" noTextEdit="1"/>
          </p:cNvSpPr>
          <p:nvPr/>
        </p:nvSpPr>
        <p:spPr bwMode="auto">
          <a:xfrm>
            <a:off x="488950" y="260350"/>
            <a:ext cx="8713788" cy="1154113"/>
          </a:xfrm>
          <a:prstGeom prst="rect">
            <a:avLst/>
          </a:prstGeom>
        </p:spPr>
        <p:txBody>
          <a:bodyPr wrap="none" fromWordArt="1">
            <a:prstTxWarp prst="textPlain">
              <a:avLst>
                <a:gd name="adj" fmla="val 50000"/>
              </a:avLst>
            </a:prstTxWarp>
          </a:bodyPr>
          <a:lstStyle/>
          <a:p>
            <a:pPr algn="ctr"/>
            <a:r>
              <a:rPr lang="en-NZ" sz="6000" kern="10">
                <a:ln w="19050">
                  <a:solidFill>
                    <a:srgbClr val="FFCC00"/>
                  </a:solidFill>
                  <a:round/>
                  <a:headEnd/>
                  <a:tailEnd/>
                </a:ln>
                <a:gradFill rotWithShape="1">
                  <a:gsLst>
                    <a:gs pos="0">
                      <a:srgbClr val="1E233A"/>
                    </a:gs>
                    <a:gs pos="100000">
                      <a:srgbClr val="1E233A">
                        <a:gamma/>
                        <a:shade val="0"/>
                        <a:invGamma/>
                      </a:srgbClr>
                    </a:gs>
                  </a:gsLst>
                  <a:lin ang="5400000" scaled="1"/>
                </a:gradFill>
                <a:effectLst>
                  <a:outerShdw dist="53882" dir="2700000" algn="ctr" rotWithShape="0">
                    <a:srgbClr val="640000"/>
                  </a:outerShdw>
                </a:effectLst>
                <a:latin typeface="Imprint MT Shadow"/>
              </a:rPr>
              <a:t>ZECHARIAH</a:t>
            </a:r>
          </a:p>
        </p:txBody>
      </p:sp>
      <p:pic>
        <p:nvPicPr>
          <p:cNvPr id="518149" name="Picture 5" descr="horses"/>
          <p:cNvPicPr>
            <a:picLocks noChangeAspect="1" noChangeArrowheads="1"/>
          </p:cNvPicPr>
          <p:nvPr/>
        </p:nvPicPr>
        <p:blipFill>
          <a:blip r:embed="rId3" cstate="print"/>
          <a:srcRect/>
          <a:stretch>
            <a:fillRect/>
          </a:stretch>
        </p:blipFill>
        <p:spPr bwMode="auto">
          <a:xfrm>
            <a:off x="2073275" y="1700213"/>
            <a:ext cx="5705475" cy="3810000"/>
          </a:xfrm>
          <a:prstGeom prst="rect">
            <a:avLst/>
          </a:prstGeom>
          <a:noFill/>
          <a:ln w="9525">
            <a:solidFill>
              <a:srgbClr val="000000"/>
            </a:solidFill>
            <a:miter lim="800000"/>
            <a:headEnd/>
            <a:tailEnd/>
          </a:ln>
        </p:spPr>
      </p:pic>
    </p:spTree>
    <p:extLst>
      <p:ext uri="{BB962C8B-B14F-4D97-AF65-F5344CB8AC3E}">
        <p14:creationId xmlns:p14="http://schemas.microsoft.com/office/powerpoint/2010/main" val="419898655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ChangeArrowheads="1"/>
          </p:cNvSpPr>
          <p:nvPr/>
        </p:nvSpPr>
        <p:spPr bwMode="auto">
          <a:xfrm>
            <a:off x="0" y="0"/>
            <a:ext cx="9906000" cy="6858000"/>
          </a:xfrm>
          <a:prstGeom prst="rect">
            <a:avLst/>
          </a:prstGeom>
          <a:solidFill>
            <a:srgbClr val="000000"/>
          </a:solidFill>
          <a:ln w="9525" algn="ctr">
            <a:solidFill>
              <a:srgbClr val="000000"/>
            </a:solidFill>
            <a:miter lim="800000"/>
            <a:headEnd/>
            <a:tailEnd/>
          </a:ln>
          <a:effectLst/>
        </p:spPr>
        <p:txBody>
          <a:bodyPr anchor="ctr">
            <a:spAutoFit/>
          </a:bodyPr>
          <a:lstStyle/>
          <a:p>
            <a:endParaRPr lang="en-NZ"/>
          </a:p>
        </p:txBody>
      </p:sp>
      <p:sp>
        <p:nvSpPr>
          <p:cNvPr id="520195" name="Text Box 3"/>
          <p:cNvSpPr txBox="1">
            <a:spLocks noChangeArrowheads="1"/>
          </p:cNvSpPr>
          <p:nvPr/>
        </p:nvSpPr>
        <p:spPr bwMode="auto">
          <a:xfrm>
            <a:off x="2000250" y="1628775"/>
            <a:ext cx="6192838" cy="4108450"/>
          </a:xfrm>
          <a:prstGeom prst="rect">
            <a:avLst/>
          </a:prstGeom>
          <a:noFill/>
          <a:ln w="9525" algn="ctr">
            <a:noFill/>
            <a:miter lim="800000"/>
            <a:headEnd/>
            <a:tailEnd/>
          </a:ln>
          <a:effectLst/>
        </p:spPr>
        <p:txBody>
          <a:bodyPr>
            <a:spAutoFit/>
          </a:bodyPr>
          <a:lstStyle/>
          <a:p>
            <a:pPr>
              <a:buFont typeface="Wingdings" pitchFamily="2" charset="2"/>
              <a:buNone/>
              <a:tabLst>
                <a:tab pos="1081088" algn="l"/>
              </a:tabLst>
            </a:pPr>
            <a:r>
              <a:rPr lang="en-NZ" sz="2400" b="0">
                <a:solidFill>
                  <a:schemeClr val="tx1"/>
                </a:solidFill>
                <a:latin typeface="Arial" charset="0"/>
              </a:rPr>
              <a:t>When Alexander’s sarcophagus was brought from its shrine, Augustus gazed at the body, then laid a crown of gold on its glass case and scattered some flowers to pay his respects.</a:t>
            </a:r>
          </a:p>
          <a:p>
            <a:pPr>
              <a:buFont typeface="Wingdings" pitchFamily="2" charset="2"/>
              <a:buNone/>
              <a:tabLst>
                <a:tab pos="1081088" algn="l"/>
              </a:tabLst>
            </a:pPr>
            <a:r>
              <a:rPr lang="en-NZ" sz="2400" b="0">
                <a:solidFill>
                  <a:schemeClr val="tx1"/>
                </a:solidFill>
                <a:latin typeface="Arial" charset="0"/>
              </a:rPr>
              <a:t>When they asked if he would like to see Ptolemy too, “I wished to see a king,” he replied, “I did not wish to see corpses”</a:t>
            </a:r>
          </a:p>
          <a:p>
            <a:pPr>
              <a:buFont typeface="Wingdings" pitchFamily="2" charset="2"/>
              <a:buNone/>
              <a:tabLst>
                <a:tab pos="1081088" algn="l"/>
              </a:tabLst>
            </a:pPr>
            <a:endParaRPr lang="en-NZ" sz="2400" b="0">
              <a:solidFill>
                <a:schemeClr val="tx1"/>
              </a:solidFill>
              <a:latin typeface="Arial" charset="0"/>
            </a:endParaRPr>
          </a:p>
          <a:p>
            <a:pPr>
              <a:buFont typeface="Wingdings" pitchFamily="2" charset="2"/>
              <a:buNone/>
              <a:tabLst>
                <a:tab pos="1081088" algn="l"/>
              </a:tabLst>
            </a:pPr>
            <a:endParaRPr lang="en-NZ" sz="2400" b="0">
              <a:solidFill>
                <a:schemeClr val="tx1"/>
              </a:solidFill>
              <a:latin typeface="Arial" charset="0"/>
            </a:endParaRPr>
          </a:p>
          <a:p>
            <a:pPr>
              <a:buFont typeface="Wingdings" pitchFamily="2" charset="2"/>
              <a:buNone/>
              <a:tabLst>
                <a:tab pos="1081088" algn="l"/>
              </a:tabLst>
            </a:pPr>
            <a:r>
              <a:rPr lang="en-NZ" sz="2400">
                <a:solidFill>
                  <a:schemeClr val="tx1"/>
                </a:solidFill>
                <a:latin typeface="Arial" charset="0"/>
              </a:rPr>
              <a:t>	Seutonius, Life of Augustus, 18.1</a:t>
            </a:r>
          </a:p>
        </p:txBody>
      </p:sp>
    </p:spTree>
    <p:extLst>
      <p:ext uri="{BB962C8B-B14F-4D97-AF65-F5344CB8AC3E}">
        <p14:creationId xmlns:p14="http://schemas.microsoft.com/office/powerpoint/2010/main" val="428913158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20" name="Picture 16" descr="800-Ezra%208%20Haggai_Zechariah"/>
          <p:cNvPicPr>
            <a:picLocks noChangeAspect="1" noChangeArrowheads="1"/>
          </p:cNvPicPr>
          <p:nvPr/>
        </p:nvPicPr>
        <p:blipFill>
          <a:blip r:embed="rId2" cstate="print"/>
          <a:srcRect l="9448" r="56693" b="18898"/>
          <a:stretch>
            <a:fillRect/>
          </a:stretch>
        </p:blipFill>
        <p:spPr bwMode="auto">
          <a:xfrm>
            <a:off x="0" y="0"/>
            <a:ext cx="3729038" cy="6858000"/>
          </a:xfrm>
          <a:prstGeom prst="rect">
            <a:avLst/>
          </a:prstGeom>
          <a:noFill/>
        </p:spPr>
      </p:pic>
      <p:sp>
        <p:nvSpPr>
          <p:cNvPr id="175107" name="Rectangle 3"/>
          <p:cNvSpPr>
            <a:spLocks noChangeArrowheads="1"/>
          </p:cNvSpPr>
          <p:nvPr/>
        </p:nvSpPr>
        <p:spPr bwMode="auto">
          <a:xfrm>
            <a:off x="2846388" y="0"/>
            <a:ext cx="936625" cy="6858000"/>
          </a:xfrm>
          <a:prstGeom prst="rect">
            <a:avLst/>
          </a:prstGeom>
          <a:gradFill rotWithShape="1">
            <a:gsLst>
              <a:gs pos="0">
                <a:srgbClr val="FFFFCC">
                  <a:alpha val="0"/>
                </a:srgbClr>
              </a:gs>
              <a:gs pos="100000">
                <a:srgbClr val="FFFFCC"/>
              </a:gs>
            </a:gsLst>
            <a:lin ang="0" scaled="1"/>
          </a:gradFill>
          <a:ln w="9525">
            <a:noFill/>
            <a:miter lim="800000"/>
            <a:headEnd/>
            <a:tailEnd/>
          </a:ln>
          <a:effectLst/>
        </p:spPr>
        <p:txBody>
          <a:bodyPr wrap="none" anchor="ctr"/>
          <a:lstStyle/>
          <a:p>
            <a:endParaRPr lang="en-NZ"/>
          </a:p>
        </p:txBody>
      </p:sp>
      <p:sp>
        <p:nvSpPr>
          <p:cNvPr id="175108" name="Text Box 4"/>
          <p:cNvSpPr txBox="1">
            <a:spLocks noChangeArrowheads="1"/>
          </p:cNvSpPr>
          <p:nvPr/>
        </p:nvSpPr>
        <p:spPr bwMode="auto">
          <a:xfrm>
            <a:off x="0" y="4941888"/>
            <a:ext cx="3152775" cy="1446550"/>
          </a:xfrm>
          <a:prstGeom prst="rect">
            <a:avLst/>
          </a:prstGeom>
          <a:noFill/>
          <a:ln w="9525">
            <a:noFill/>
            <a:miter lim="800000"/>
            <a:headEnd/>
            <a:tailEnd/>
          </a:ln>
          <a:effectLst>
            <a:outerShdw dist="35921" dir="2700000" algn="ctr" rotWithShape="0">
              <a:schemeClr val="bg2"/>
            </a:outerShdw>
          </a:effectLst>
        </p:spPr>
        <p:txBody>
          <a:bodyPr lIns="54000" rIns="54000">
            <a:spAutoFit/>
          </a:bodyPr>
          <a:lstStyle/>
          <a:p>
            <a:pPr algn="ctr"/>
            <a:r>
              <a:rPr lang="en-NZ" sz="4400" dirty="0">
                <a:solidFill>
                  <a:srgbClr val="FF0000"/>
                </a:solidFill>
                <a:effectLst>
                  <a:glow rad="254000">
                    <a:srgbClr val="000000">
                      <a:alpha val="60000"/>
                    </a:srgbClr>
                  </a:glow>
                </a:effectLst>
                <a:latin typeface="Papyrus" panose="03070502060502030205" pitchFamily="66" charset="0"/>
              </a:rPr>
              <a:t>Outline of the Book</a:t>
            </a:r>
            <a:endParaRPr lang="en-GB" sz="4400" dirty="0">
              <a:solidFill>
                <a:srgbClr val="FF0000"/>
              </a:solidFill>
              <a:effectLst>
                <a:glow rad="254000">
                  <a:srgbClr val="000000">
                    <a:alpha val="60000"/>
                  </a:srgbClr>
                </a:glow>
              </a:effectLst>
              <a:latin typeface="Papyrus" panose="03070502060502030205" pitchFamily="66" charset="0"/>
            </a:endParaRPr>
          </a:p>
        </p:txBody>
      </p:sp>
      <p:sp>
        <p:nvSpPr>
          <p:cNvPr id="175111" name="Text Box 7"/>
          <p:cNvSpPr txBox="1">
            <a:spLocks noChangeArrowheads="1"/>
          </p:cNvSpPr>
          <p:nvPr/>
        </p:nvSpPr>
        <p:spPr bwMode="auto">
          <a:xfrm>
            <a:off x="3944938" y="333375"/>
            <a:ext cx="5761037" cy="641350"/>
          </a:xfrm>
          <a:prstGeom prst="rect">
            <a:avLst/>
          </a:prstGeom>
          <a:noFill/>
          <a:ln w="9525" algn="ctr">
            <a:noFill/>
            <a:miter lim="800000"/>
            <a:headEnd/>
            <a:tailEnd/>
          </a:ln>
          <a:effectLst/>
        </p:spPr>
        <p:txBody>
          <a:bodyPr>
            <a:spAutoFit/>
          </a:bodyPr>
          <a:lstStyle/>
          <a:p>
            <a:pPr algn="ctr">
              <a:spcBef>
                <a:spcPct val="50000"/>
              </a:spcBef>
            </a:pPr>
            <a:r>
              <a:rPr lang="en-NZ" sz="3600" dirty="0">
                <a:latin typeface="Arial Black" pitchFamily="34" charset="0"/>
              </a:rPr>
              <a:t>Zechariah</a:t>
            </a:r>
            <a:endParaRPr lang="en-GB" sz="3600" dirty="0">
              <a:latin typeface="Arial Black" pitchFamily="34" charset="0"/>
            </a:endParaRPr>
          </a:p>
        </p:txBody>
      </p:sp>
      <p:sp>
        <p:nvSpPr>
          <p:cNvPr id="175121" name="Text Box 17"/>
          <p:cNvSpPr txBox="1">
            <a:spLocks noChangeArrowheads="1"/>
          </p:cNvSpPr>
          <p:nvPr/>
        </p:nvSpPr>
        <p:spPr bwMode="auto">
          <a:xfrm>
            <a:off x="4304928" y="1052513"/>
            <a:ext cx="5256585" cy="5397500"/>
          </a:xfrm>
          <a:prstGeom prst="rect">
            <a:avLst/>
          </a:prstGeom>
          <a:noFill/>
          <a:ln w="9525" algn="ctr">
            <a:noFill/>
            <a:miter lim="800000"/>
            <a:headEnd/>
            <a:tailEnd/>
          </a:ln>
          <a:effectLst/>
        </p:spPr>
        <p:txBody>
          <a:bodyPr wrap="square">
            <a:spAutoFit/>
          </a:bodyPr>
          <a:lstStyle/>
          <a:p>
            <a:pPr>
              <a:tabLst>
                <a:tab pos="1258888" algn="l"/>
              </a:tabLst>
            </a:pPr>
            <a:r>
              <a:rPr lang="en-NZ" sz="2400" dirty="0">
                <a:latin typeface="Arial" pitchFamily="34" charset="0"/>
                <a:cs typeface="Arial" pitchFamily="34" charset="0"/>
              </a:rPr>
              <a:t>The Seven Night Visions</a:t>
            </a:r>
          </a:p>
          <a:p>
            <a:pPr>
              <a:tabLst>
                <a:tab pos="1258888" algn="l"/>
              </a:tabLst>
            </a:pPr>
            <a:r>
              <a:rPr lang="en-NZ" b="0" dirty="0">
                <a:latin typeface="Arial" pitchFamily="34" charset="0"/>
                <a:cs typeface="Arial" pitchFamily="34" charset="0"/>
              </a:rPr>
              <a:t>1:1-6:8	Introduction and encouragement to 	those building the house of God</a:t>
            </a:r>
          </a:p>
          <a:p>
            <a:pPr>
              <a:tabLst>
                <a:tab pos="1258888" algn="l"/>
              </a:tabLst>
            </a:pPr>
            <a:endParaRPr lang="en-NZ" dirty="0">
              <a:latin typeface="Arial" pitchFamily="34" charset="0"/>
              <a:cs typeface="Arial" pitchFamily="34" charset="0"/>
            </a:endParaRPr>
          </a:p>
          <a:p>
            <a:pPr>
              <a:tabLst>
                <a:tab pos="1258888" algn="l"/>
              </a:tabLst>
            </a:pPr>
            <a:r>
              <a:rPr lang="en-NZ" sz="2400" dirty="0">
                <a:latin typeface="Arial" pitchFamily="34" charset="0"/>
                <a:cs typeface="Arial" pitchFamily="34" charset="0"/>
              </a:rPr>
              <a:t>The Enacted Parables</a:t>
            </a:r>
          </a:p>
          <a:p>
            <a:pPr>
              <a:tabLst>
                <a:tab pos="1258888" algn="l"/>
              </a:tabLst>
            </a:pPr>
            <a:r>
              <a:rPr lang="en-NZ" b="0" dirty="0">
                <a:latin typeface="Arial" pitchFamily="34" charset="0"/>
                <a:cs typeface="Arial" pitchFamily="34" charset="0"/>
              </a:rPr>
              <a:t>6:9-15	The Coronation of the King Priest</a:t>
            </a:r>
          </a:p>
          <a:p>
            <a:pPr>
              <a:tabLst>
                <a:tab pos="1258888" algn="l"/>
              </a:tabLst>
            </a:pPr>
            <a:r>
              <a:rPr lang="en-NZ" b="0" dirty="0">
                <a:latin typeface="Arial" pitchFamily="34" charset="0"/>
                <a:cs typeface="Arial" pitchFamily="34" charset="0"/>
              </a:rPr>
              <a:t>Ch7	The Deputation from Bethel</a:t>
            </a:r>
          </a:p>
          <a:p>
            <a:pPr>
              <a:tabLst>
                <a:tab pos="1258888" algn="l"/>
              </a:tabLst>
            </a:pPr>
            <a:r>
              <a:rPr lang="en-NZ" b="0" dirty="0">
                <a:latin typeface="Arial" pitchFamily="34" charset="0"/>
                <a:cs typeface="Arial" pitchFamily="34" charset="0"/>
              </a:rPr>
              <a:t>Ch8	The Restoration of Jerusalem</a:t>
            </a:r>
          </a:p>
          <a:p>
            <a:pPr>
              <a:tabLst>
                <a:tab pos="1258888" algn="l"/>
              </a:tabLst>
            </a:pPr>
            <a:endParaRPr lang="en-NZ" b="0" dirty="0">
              <a:latin typeface="Arial" pitchFamily="34" charset="0"/>
              <a:cs typeface="Arial" pitchFamily="34" charset="0"/>
            </a:endParaRPr>
          </a:p>
          <a:p>
            <a:pPr>
              <a:tabLst>
                <a:tab pos="1258888" algn="l"/>
              </a:tabLst>
            </a:pPr>
            <a:r>
              <a:rPr lang="en-NZ" sz="2400" dirty="0">
                <a:latin typeface="Arial" pitchFamily="34" charset="0"/>
                <a:cs typeface="Arial" pitchFamily="34" charset="0"/>
              </a:rPr>
              <a:t>The Shepherd King</a:t>
            </a:r>
            <a:endParaRPr lang="en-NZ" sz="2400" b="0" dirty="0">
              <a:latin typeface="Arial" pitchFamily="34" charset="0"/>
              <a:cs typeface="Arial" pitchFamily="34" charset="0"/>
            </a:endParaRPr>
          </a:p>
          <a:p>
            <a:pPr>
              <a:tabLst>
                <a:tab pos="1258888" algn="l"/>
              </a:tabLst>
            </a:pPr>
            <a:r>
              <a:rPr lang="en-NZ" b="0" dirty="0">
                <a:latin typeface="Arial" pitchFamily="34" charset="0"/>
                <a:cs typeface="Arial" pitchFamily="34" charset="0"/>
              </a:rPr>
              <a:t>Ch9	The Human Conqueror</a:t>
            </a:r>
          </a:p>
          <a:p>
            <a:pPr>
              <a:tabLst>
                <a:tab pos="1258888" algn="l"/>
              </a:tabLst>
            </a:pPr>
            <a:r>
              <a:rPr lang="en-NZ" b="0" dirty="0">
                <a:latin typeface="Arial" pitchFamily="34" charset="0"/>
                <a:cs typeface="Arial" pitchFamily="34" charset="0"/>
              </a:rPr>
              <a:t>Ch10	The Good Shepherd</a:t>
            </a:r>
          </a:p>
          <a:p>
            <a:pPr>
              <a:tabLst>
                <a:tab pos="1258888" algn="l"/>
              </a:tabLst>
            </a:pPr>
            <a:r>
              <a:rPr lang="en-NZ" b="0" dirty="0">
                <a:latin typeface="Arial" pitchFamily="34" charset="0"/>
                <a:cs typeface="Arial" pitchFamily="34" charset="0"/>
              </a:rPr>
              <a:t>Ch11	The Scattering of the Flock</a:t>
            </a:r>
          </a:p>
          <a:p>
            <a:pPr>
              <a:tabLst>
                <a:tab pos="1258888" algn="l"/>
              </a:tabLst>
            </a:pPr>
            <a:endParaRPr lang="en-NZ" b="0" dirty="0">
              <a:latin typeface="Arial" pitchFamily="34" charset="0"/>
              <a:cs typeface="Arial" pitchFamily="34" charset="0"/>
            </a:endParaRPr>
          </a:p>
          <a:p>
            <a:pPr>
              <a:tabLst>
                <a:tab pos="1258888" algn="l"/>
              </a:tabLst>
            </a:pPr>
            <a:r>
              <a:rPr lang="en-NZ" sz="2400" dirty="0">
                <a:latin typeface="Arial" pitchFamily="34" charset="0"/>
                <a:cs typeface="Arial" pitchFamily="34" charset="0"/>
              </a:rPr>
              <a:t>The Day of Yahweh</a:t>
            </a:r>
            <a:endParaRPr lang="en-NZ" sz="2400" b="0" dirty="0">
              <a:latin typeface="Arial" pitchFamily="34" charset="0"/>
              <a:cs typeface="Arial" pitchFamily="34" charset="0"/>
            </a:endParaRPr>
          </a:p>
          <a:p>
            <a:pPr>
              <a:tabLst>
                <a:tab pos="1258888" algn="l"/>
              </a:tabLst>
            </a:pPr>
            <a:r>
              <a:rPr lang="en-NZ" b="0" dirty="0">
                <a:latin typeface="Arial" pitchFamily="34" charset="0"/>
                <a:cs typeface="Arial" pitchFamily="34" charset="0"/>
              </a:rPr>
              <a:t>Ch12	Israel to Seek the Good Shepherd</a:t>
            </a:r>
          </a:p>
          <a:p>
            <a:pPr>
              <a:tabLst>
                <a:tab pos="1258888" algn="l"/>
              </a:tabLst>
            </a:pPr>
            <a:r>
              <a:rPr lang="en-NZ" b="0" dirty="0">
                <a:latin typeface="Arial" pitchFamily="34" charset="0"/>
                <a:cs typeface="Arial" pitchFamily="34" charset="0"/>
              </a:rPr>
              <a:t>Ch13	Israel Cleansed and Restored</a:t>
            </a:r>
          </a:p>
          <a:p>
            <a:pPr>
              <a:tabLst>
                <a:tab pos="1258888" algn="l"/>
              </a:tabLst>
            </a:pPr>
            <a:r>
              <a:rPr lang="en-NZ" b="0" dirty="0">
                <a:latin typeface="Arial" pitchFamily="34" charset="0"/>
                <a:cs typeface="Arial" pitchFamily="34" charset="0"/>
              </a:rPr>
              <a:t>Ch14	The Day of Yahweh Cometh</a:t>
            </a:r>
            <a:endParaRPr lang="en-GB" b="0" dirty="0">
              <a:latin typeface="Arial" pitchFamily="34" charset="0"/>
              <a:cs typeface="Arial" pitchFamily="34" charset="0"/>
            </a:endParaRPr>
          </a:p>
        </p:txBody>
      </p:sp>
      <p:sp>
        <p:nvSpPr>
          <p:cNvPr id="7" name="Rectangle 6"/>
          <p:cNvSpPr/>
          <p:nvPr/>
        </p:nvSpPr>
        <p:spPr bwMode="auto">
          <a:xfrm rot="16200000">
            <a:off x="2828764" y="2168860"/>
            <a:ext cx="2448272" cy="360040"/>
          </a:xfrm>
          <a:prstGeom prst="rect">
            <a:avLst/>
          </a:prstGeom>
          <a:solidFill>
            <a:srgbClr val="FFFFCC">
              <a:alpha val="40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NZ" dirty="0">
                <a:solidFill>
                  <a:srgbClr val="FF0000"/>
                </a:solidFill>
                <a:latin typeface="Arial Narrow" pitchFamily="34" charset="0"/>
              </a:rPr>
              <a:t>Immediate Future</a:t>
            </a:r>
            <a:endParaRPr kumimoji="0" lang="en-NZ" i="0" u="none" strike="noStrike" cap="none" normalizeH="0" baseline="0" dirty="0">
              <a:ln>
                <a:noFill/>
              </a:ln>
              <a:solidFill>
                <a:srgbClr val="FF0000"/>
              </a:solidFill>
              <a:effectLst/>
              <a:latin typeface="Arial Narrow" pitchFamily="34" charset="0"/>
            </a:endParaRPr>
          </a:p>
        </p:txBody>
      </p:sp>
      <p:sp>
        <p:nvSpPr>
          <p:cNvPr id="8" name="Rectangle 7"/>
          <p:cNvSpPr/>
          <p:nvPr/>
        </p:nvSpPr>
        <p:spPr bwMode="auto">
          <a:xfrm rot="16200000">
            <a:off x="3332820" y="4185084"/>
            <a:ext cx="1440160" cy="360040"/>
          </a:xfrm>
          <a:prstGeom prst="rect">
            <a:avLst/>
          </a:prstGeom>
          <a:solidFill>
            <a:srgbClr val="FFFFCC">
              <a:alpha val="40000"/>
            </a:srgbClr>
          </a:solidFill>
          <a:ln w="9525" cap="flat" cmpd="sng" algn="ctr">
            <a:solidFill>
              <a:srgbClr val="000000"/>
            </a:solidFill>
            <a:prstDash val="solid"/>
            <a:round/>
            <a:headEnd type="none" w="med" len="med"/>
            <a:tailEnd type="none" w="med" len="med"/>
          </a:ln>
          <a:effectLst/>
        </p:spPr>
        <p:txBody>
          <a:bodyPr vert="horz" wrap="square" lIns="36000" tIns="45720" rIns="3600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NZ" dirty="0">
                <a:solidFill>
                  <a:srgbClr val="FF0000"/>
                </a:solidFill>
                <a:latin typeface="Arial Narrow" pitchFamily="34" charset="0"/>
              </a:rPr>
              <a:t>Near Future</a:t>
            </a:r>
            <a:endParaRPr kumimoji="0" lang="en-NZ" i="0" u="none" strike="noStrike" cap="none" normalizeH="0" baseline="0" dirty="0">
              <a:ln>
                <a:noFill/>
              </a:ln>
              <a:solidFill>
                <a:srgbClr val="FF0000"/>
              </a:solidFill>
              <a:effectLst/>
              <a:latin typeface="Arial Narrow" pitchFamily="34" charset="0"/>
            </a:endParaRPr>
          </a:p>
        </p:txBody>
      </p:sp>
      <p:sp>
        <p:nvSpPr>
          <p:cNvPr id="9" name="Rectangle 8"/>
          <p:cNvSpPr/>
          <p:nvPr/>
        </p:nvSpPr>
        <p:spPr bwMode="auto">
          <a:xfrm rot="16200000">
            <a:off x="3332820" y="5697252"/>
            <a:ext cx="1440160" cy="360040"/>
          </a:xfrm>
          <a:prstGeom prst="rect">
            <a:avLst/>
          </a:prstGeom>
          <a:solidFill>
            <a:srgbClr val="FFFFCC">
              <a:alpha val="40000"/>
            </a:srgbClr>
          </a:solidFill>
          <a:ln w="9525" cap="flat" cmpd="sng" algn="ctr">
            <a:solidFill>
              <a:srgbClr val="000000"/>
            </a:solidFill>
            <a:prstDash val="solid"/>
            <a:round/>
            <a:headEnd type="none" w="med" len="med"/>
            <a:tailEnd type="none" w="med" len="med"/>
          </a:ln>
          <a:effectLst/>
        </p:spPr>
        <p:txBody>
          <a:bodyPr vert="horz" wrap="square" lIns="36000" tIns="45720" rIns="3600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NZ" dirty="0">
                <a:solidFill>
                  <a:srgbClr val="FF0000"/>
                </a:solidFill>
                <a:latin typeface="Arial Narrow" pitchFamily="34" charset="0"/>
              </a:rPr>
              <a:t>Distant Future</a:t>
            </a:r>
            <a:endParaRPr kumimoji="0" lang="en-NZ" i="0" u="none" strike="noStrike" cap="none" normalizeH="0" baseline="0" dirty="0">
              <a:ln>
                <a:noFill/>
              </a:ln>
              <a:solidFill>
                <a:srgbClr val="FF0000"/>
              </a:solidFill>
              <a:effectLst/>
              <a:latin typeface="Arial Narrow" pitchFamily="34" charset="0"/>
            </a:endParaRPr>
          </a:p>
        </p:txBody>
      </p:sp>
    </p:spTree>
    <p:extLst>
      <p:ext uri="{BB962C8B-B14F-4D97-AF65-F5344CB8AC3E}">
        <p14:creationId xmlns:p14="http://schemas.microsoft.com/office/powerpoint/2010/main" val="381145761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0978" name="Picture 2" descr="800-Ezra%208%20Haggai_Zechariah"/>
          <p:cNvPicPr>
            <a:picLocks noChangeAspect="1" noChangeArrowheads="1"/>
          </p:cNvPicPr>
          <p:nvPr/>
        </p:nvPicPr>
        <p:blipFill>
          <a:blip r:embed="rId2" cstate="print"/>
          <a:srcRect l="9448" r="56693" b="18898"/>
          <a:stretch>
            <a:fillRect/>
          </a:stretch>
        </p:blipFill>
        <p:spPr bwMode="auto">
          <a:xfrm>
            <a:off x="0" y="0"/>
            <a:ext cx="3729038" cy="6858000"/>
          </a:xfrm>
          <a:prstGeom prst="rect">
            <a:avLst/>
          </a:prstGeom>
          <a:noFill/>
        </p:spPr>
      </p:pic>
      <p:sp>
        <p:nvSpPr>
          <p:cNvPr id="510979" name="Rectangle 3"/>
          <p:cNvSpPr>
            <a:spLocks noChangeArrowheads="1"/>
          </p:cNvSpPr>
          <p:nvPr/>
        </p:nvSpPr>
        <p:spPr bwMode="auto">
          <a:xfrm>
            <a:off x="2846388" y="0"/>
            <a:ext cx="936625" cy="6858000"/>
          </a:xfrm>
          <a:prstGeom prst="rect">
            <a:avLst/>
          </a:prstGeom>
          <a:gradFill rotWithShape="1">
            <a:gsLst>
              <a:gs pos="0">
                <a:srgbClr val="FFFFCC">
                  <a:alpha val="0"/>
                </a:srgbClr>
              </a:gs>
              <a:gs pos="100000">
                <a:srgbClr val="FFFFCC"/>
              </a:gs>
            </a:gsLst>
            <a:lin ang="0" scaled="1"/>
          </a:gradFill>
          <a:ln w="9525">
            <a:noFill/>
            <a:miter lim="800000"/>
            <a:headEnd/>
            <a:tailEnd/>
          </a:ln>
          <a:effectLst/>
        </p:spPr>
        <p:txBody>
          <a:bodyPr wrap="none" anchor="ctr"/>
          <a:lstStyle/>
          <a:p>
            <a:endParaRPr lang="en-NZ"/>
          </a:p>
        </p:txBody>
      </p:sp>
      <p:sp>
        <p:nvSpPr>
          <p:cNvPr id="510980" name="Text Box 4"/>
          <p:cNvSpPr txBox="1">
            <a:spLocks noChangeArrowheads="1"/>
          </p:cNvSpPr>
          <p:nvPr/>
        </p:nvSpPr>
        <p:spPr bwMode="auto">
          <a:xfrm>
            <a:off x="0" y="4941888"/>
            <a:ext cx="3152775" cy="762000"/>
          </a:xfrm>
          <a:prstGeom prst="rect">
            <a:avLst/>
          </a:prstGeom>
          <a:noFill/>
          <a:ln w="9525">
            <a:noFill/>
            <a:miter lim="800000"/>
            <a:headEnd/>
            <a:tailEnd/>
          </a:ln>
          <a:effectLst>
            <a:outerShdw dist="35921" dir="2700000" algn="ctr" rotWithShape="0">
              <a:schemeClr val="bg2"/>
            </a:outerShdw>
          </a:effectLst>
        </p:spPr>
        <p:txBody>
          <a:bodyPr lIns="54000" rIns="54000">
            <a:spAutoFit/>
          </a:bodyPr>
          <a:lstStyle/>
          <a:p>
            <a:pPr algn="ctr"/>
            <a:r>
              <a:rPr lang="en-NZ" sz="4400" dirty="0">
                <a:solidFill>
                  <a:srgbClr val="FF0000"/>
                </a:solidFill>
                <a:effectLst>
                  <a:glow rad="254000">
                    <a:srgbClr val="000000">
                      <a:alpha val="60000"/>
                    </a:srgbClr>
                  </a:glow>
                </a:effectLst>
                <a:latin typeface="Papyrus" panose="03070502060502030205" pitchFamily="66" charset="0"/>
              </a:rPr>
              <a:t>Outline</a:t>
            </a:r>
            <a:endParaRPr lang="en-GB" sz="4400" dirty="0">
              <a:solidFill>
                <a:srgbClr val="FF0000"/>
              </a:solidFill>
              <a:effectLst>
                <a:glow rad="254000">
                  <a:srgbClr val="000000">
                    <a:alpha val="60000"/>
                  </a:srgbClr>
                </a:glow>
              </a:effectLst>
              <a:latin typeface="Papyrus" panose="03070502060502030205" pitchFamily="66" charset="0"/>
            </a:endParaRPr>
          </a:p>
        </p:txBody>
      </p:sp>
      <p:sp>
        <p:nvSpPr>
          <p:cNvPr id="510981" name="Text Box 5"/>
          <p:cNvSpPr txBox="1">
            <a:spLocks noChangeArrowheads="1"/>
          </p:cNvSpPr>
          <p:nvPr/>
        </p:nvSpPr>
        <p:spPr bwMode="auto">
          <a:xfrm>
            <a:off x="4520952" y="549275"/>
            <a:ext cx="4752528" cy="1200329"/>
          </a:xfrm>
          <a:prstGeom prst="rect">
            <a:avLst/>
          </a:prstGeom>
          <a:noFill/>
          <a:ln w="9525" algn="ctr">
            <a:noFill/>
            <a:miter lim="800000"/>
            <a:headEnd/>
            <a:tailEnd/>
          </a:ln>
          <a:effectLst/>
        </p:spPr>
        <p:txBody>
          <a:bodyPr wrap="square">
            <a:spAutoFit/>
          </a:bodyPr>
          <a:lstStyle/>
          <a:p>
            <a:pPr algn="ctr">
              <a:spcBef>
                <a:spcPct val="50000"/>
              </a:spcBef>
            </a:pPr>
            <a:r>
              <a:rPr lang="en-NZ" sz="3600" dirty="0">
                <a:latin typeface="Arial Black" pitchFamily="34" charset="0"/>
              </a:rPr>
              <a:t>The Coming of the King</a:t>
            </a:r>
            <a:endParaRPr lang="en-GB" sz="3600" dirty="0">
              <a:latin typeface="Arial Black" pitchFamily="34" charset="0"/>
            </a:endParaRPr>
          </a:p>
        </p:txBody>
      </p:sp>
      <p:sp>
        <p:nvSpPr>
          <p:cNvPr id="510982" name="Text Box 6"/>
          <p:cNvSpPr txBox="1">
            <a:spLocks noChangeArrowheads="1"/>
          </p:cNvSpPr>
          <p:nvPr/>
        </p:nvSpPr>
        <p:spPr bwMode="auto">
          <a:xfrm>
            <a:off x="4737100" y="2276475"/>
            <a:ext cx="4824413" cy="2806700"/>
          </a:xfrm>
          <a:prstGeom prst="rect">
            <a:avLst/>
          </a:prstGeom>
          <a:noFill/>
          <a:ln w="9525" algn="ctr">
            <a:noFill/>
            <a:miter lim="800000"/>
            <a:headEnd/>
            <a:tailEnd/>
          </a:ln>
          <a:effectLst/>
        </p:spPr>
        <p:txBody>
          <a:bodyPr>
            <a:spAutoFit/>
          </a:bodyPr>
          <a:lstStyle/>
          <a:p>
            <a:pPr>
              <a:tabLst>
                <a:tab pos="1258888" algn="l"/>
              </a:tabLst>
            </a:pPr>
            <a:r>
              <a:rPr lang="en-NZ" sz="2600" dirty="0">
                <a:latin typeface="Arial" pitchFamily="34" charset="0"/>
                <a:cs typeface="Arial" pitchFamily="34" charset="0"/>
              </a:rPr>
              <a:t>Alexander the Great</a:t>
            </a:r>
          </a:p>
          <a:p>
            <a:pPr>
              <a:tabLst>
                <a:tab pos="1258888" algn="l"/>
              </a:tabLst>
            </a:pPr>
            <a:r>
              <a:rPr lang="en-NZ" sz="2000" dirty="0">
                <a:latin typeface="Arial" pitchFamily="34" charset="0"/>
                <a:cs typeface="Arial" pitchFamily="34" charset="0"/>
              </a:rPr>
              <a:t>9:1-8</a:t>
            </a:r>
            <a:r>
              <a:rPr lang="en-NZ" sz="2000" b="0" dirty="0">
                <a:latin typeface="Arial" pitchFamily="34" charset="0"/>
                <a:cs typeface="Arial" pitchFamily="34" charset="0"/>
              </a:rPr>
              <a:t>	The Conquest of Israel</a:t>
            </a:r>
          </a:p>
          <a:p>
            <a:pPr>
              <a:tabLst>
                <a:tab pos="1258888" algn="l"/>
              </a:tabLst>
            </a:pPr>
            <a:endParaRPr lang="en-NZ" sz="2000" dirty="0">
              <a:latin typeface="Arial" pitchFamily="34" charset="0"/>
              <a:cs typeface="Arial" pitchFamily="34" charset="0"/>
            </a:endParaRPr>
          </a:p>
          <a:p>
            <a:pPr>
              <a:tabLst>
                <a:tab pos="1258888" algn="l"/>
              </a:tabLst>
            </a:pPr>
            <a:r>
              <a:rPr lang="en-NZ" sz="2600" dirty="0">
                <a:latin typeface="Arial" pitchFamily="34" charset="0"/>
                <a:cs typeface="Arial" pitchFamily="34" charset="0"/>
              </a:rPr>
              <a:t>Jesus Christ (1</a:t>
            </a:r>
            <a:r>
              <a:rPr lang="en-NZ" sz="2600" baseline="30000" dirty="0">
                <a:latin typeface="Arial" pitchFamily="34" charset="0"/>
                <a:cs typeface="Arial" pitchFamily="34" charset="0"/>
              </a:rPr>
              <a:t>st</a:t>
            </a:r>
            <a:r>
              <a:rPr lang="en-NZ" sz="2600" dirty="0">
                <a:latin typeface="Arial" pitchFamily="34" charset="0"/>
                <a:cs typeface="Arial" pitchFamily="34" charset="0"/>
              </a:rPr>
              <a:t> Advent)</a:t>
            </a:r>
          </a:p>
          <a:p>
            <a:pPr>
              <a:tabLst>
                <a:tab pos="1258888" algn="l"/>
              </a:tabLst>
            </a:pPr>
            <a:r>
              <a:rPr lang="en-NZ" sz="2000" dirty="0">
                <a:latin typeface="Arial" pitchFamily="34" charset="0"/>
                <a:cs typeface="Arial" pitchFamily="34" charset="0"/>
              </a:rPr>
              <a:t>9:9-12</a:t>
            </a:r>
            <a:r>
              <a:rPr lang="en-NZ" sz="2000" b="0" dirty="0">
                <a:latin typeface="Arial" pitchFamily="34" charset="0"/>
                <a:cs typeface="Arial" pitchFamily="34" charset="0"/>
              </a:rPr>
              <a:t>	The Conquest of the Grave</a:t>
            </a:r>
          </a:p>
          <a:p>
            <a:pPr>
              <a:tabLst>
                <a:tab pos="1258888" algn="l"/>
              </a:tabLst>
            </a:pPr>
            <a:endParaRPr lang="en-NZ" sz="2000" dirty="0">
              <a:latin typeface="Arial" pitchFamily="34" charset="0"/>
              <a:cs typeface="Arial" pitchFamily="34" charset="0"/>
            </a:endParaRPr>
          </a:p>
          <a:p>
            <a:pPr>
              <a:tabLst>
                <a:tab pos="1258888" algn="l"/>
              </a:tabLst>
            </a:pPr>
            <a:r>
              <a:rPr lang="en-NZ" sz="2600" dirty="0">
                <a:latin typeface="Arial" pitchFamily="34" charset="0"/>
                <a:cs typeface="Arial" pitchFamily="34" charset="0"/>
              </a:rPr>
              <a:t>Jesus Christ (2</a:t>
            </a:r>
            <a:r>
              <a:rPr lang="en-NZ" sz="2600" baseline="30000" dirty="0">
                <a:latin typeface="Arial" pitchFamily="34" charset="0"/>
                <a:cs typeface="Arial" pitchFamily="34" charset="0"/>
              </a:rPr>
              <a:t>nd</a:t>
            </a:r>
            <a:r>
              <a:rPr lang="en-NZ" sz="2600" dirty="0">
                <a:latin typeface="Arial" pitchFamily="34" charset="0"/>
                <a:cs typeface="Arial" pitchFamily="34" charset="0"/>
              </a:rPr>
              <a:t> Advent)</a:t>
            </a:r>
          </a:p>
          <a:p>
            <a:pPr>
              <a:tabLst>
                <a:tab pos="1258888" algn="l"/>
              </a:tabLst>
            </a:pPr>
            <a:r>
              <a:rPr lang="en-NZ" sz="2000" dirty="0">
                <a:latin typeface="Arial" pitchFamily="34" charset="0"/>
                <a:cs typeface="Arial" pitchFamily="34" charset="0"/>
              </a:rPr>
              <a:t>9:13-17</a:t>
            </a:r>
            <a:r>
              <a:rPr lang="en-NZ" sz="2000" b="0" dirty="0">
                <a:latin typeface="Arial" pitchFamily="34" charset="0"/>
                <a:cs typeface="Arial" pitchFamily="34" charset="0"/>
              </a:rPr>
              <a:t>	Israel’s Victory over Greece</a:t>
            </a:r>
          </a:p>
        </p:txBody>
      </p:sp>
    </p:spTree>
    <p:extLst>
      <p:ext uri="{BB962C8B-B14F-4D97-AF65-F5344CB8AC3E}">
        <p14:creationId xmlns:p14="http://schemas.microsoft.com/office/powerpoint/2010/main" val="275334917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7" name="Rectangle 3"/>
          <p:cNvSpPr>
            <a:spLocks noChangeArrowheads="1"/>
          </p:cNvSpPr>
          <p:nvPr/>
        </p:nvSpPr>
        <p:spPr bwMode="auto">
          <a:xfrm>
            <a:off x="2846388" y="0"/>
            <a:ext cx="936625" cy="6858000"/>
          </a:xfrm>
          <a:prstGeom prst="rect">
            <a:avLst/>
          </a:prstGeom>
          <a:gradFill rotWithShape="1">
            <a:gsLst>
              <a:gs pos="0">
                <a:srgbClr val="FFFFCC">
                  <a:alpha val="0"/>
                </a:srgbClr>
              </a:gs>
              <a:gs pos="100000">
                <a:srgbClr val="FFFFCC"/>
              </a:gs>
            </a:gsLst>
            <a:lin ang="0" scaled="1"/>
          </a:gradFill>
          <a:ln w="9525">
            <a:noFill/>
            <a:miter lim="800000"/>
            <a:headEnd/>
            <a:tailEnd/>
          </a:ln>
          <a:effectLst/>
        </p:spPr>
        <p:txBody>
          <a:bodyPr wrap="none" anchor="ctr"/>
          <a:lstStyle/>
          <a:p>
            <a:endParaRPr lang="en-NZ"/>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791825" cy="713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521693" y="1017903"/>
            <a:ext cx="936104" cy="553998"/>
          </a:xfrm>
          <a:prstGeom prst="rect">
            <a:avLst/>
          </a:prstGeom>
          <a:noFill/>
        </p:spPr>
        <p:txBody>
          <a:bodyPr wrap="square" rtlCol="0">
            <a:spAutoFit/>
          </a:bodyPr>
          <a:lstStyle/>
          <a:p>
            <a:r>
              <a:rPr lang="en-AU" sz="3000" dirty="0">
                <a:ln>
                  <a:solidFill>
                    <a:srgbClr val="000000"/>
                  </a:solidFill>
                </a:ln>
                <a:solidFill>
                  <a:schemeClr val="tx1"/>
                </a:solidFill>
                <a:effectLst>
                  <a:glow rad="228600">
                    <a:srgbClr val="000000">
                      <a:alpha val="40000"/>
                    </a:srgbClr>
                  </a:glow>
                </a:effectLst>
                <a:latin typeface="Arial Black" panose="020B0A04020102020204" pitchFamily="34" charset="0"/>
              </a:rPr>
              <a:t>Jo</a:t>
            </a:r>
          </a:p>
        </p:txBody>
      </p:sp>
      <p:sp>
        <p:nvSpPr>
          <p:cNvPr id="6" name="TextBox 5"/>
          <p:cNvSpPr txBox="1"/>
          <p:nvPr/>
        </p:nvSpPr>
        <p:spPr>
          <a:xfrm>
            <a:off x="6152890" y="1135773"/>
            <a:ext cx="1224136" cy="553998"/>
          </a:xfrm>
          <a:prstGeom prst="rect">
            <a:avLst/>
          </a:prstGeom>
          <a:noFill/>
        </p:spPr>
        <p:txBody>
          <a:bodyPr wrap="square" rtlCol="0">
            <a:spAutoFit/>
          </a:bodyPr>
          <a:lstStyle/>
          <a:p>
            <a:r>
              <a:rPr lang="en-AU" sz="3000" dirty="0" err="1">
                <a:ln>
                  <a:solidFill>
                    <a:srgbClr val="000000"/>
                  </a:solidFill>
                </a:ln>
                <a:solidFill>
                  <a:schemeClr val="tx1"/>
                </a:solidFill>
                <a:effectLst>
                  <a:glow rad="228600">
                    <a:srgbClr val="000000">
                      <a:alpha val="40000"/>
                    </a:srgbClr>
                  </a:glow>
                </a:effectLst>
                <a:latin typeface="Arial Black" panose="020B0A04020102020204" pitchFamily="34" charset="0"/>
              </a:rPr>
              <a:t>Beks</a:t>
            </a:r>
            <a:endParaRPr lang="en-AU" sz="3000" dirty="0">
              <a:ln>
                <a:solidFill>
                  <a:srgbClr val="000000"/>
                </a:solidFill>
              </a:ln>
              <a:solidFill>
                <a:schemeClr val="tx1"/>
              </a:solidFill>
              <a:effectLst>
                <a:glow rad="228600">
                  <a:srgbClr val="000000">
                    <a:alpha val="40000"/>
                  </a:srgbClr>
                </a:glow>
              </a:effectLst>
              <a:latin typeface="Arial Black" panose="020B0A04020102020204" pitchFamily="34" charset="0"/>
            </a:endParaRPr>
          </a:p>
        </p:txBody>
      </p:sp>
      <p:sp>
        <p:nvSpPr>
          <p:cNvPr id="7" name="TextBox 6"/>
          <p:cNvSpPr txBox="1"/>
          <p:nvPr/>
        </p:nvSpPr>
        <p:spPr>
          <a:xfrm>
            <a:off x="8409384" y="1784996"/>
            <a:ext cx="1170274" cy="553998"/>
          </a:xfrm>
          <a:prstGeom prst="rect">
            <a:avLst/>
          </a:prstGeom>
          <a:noFill/>
        </p:spPr>
        <p:txBody>
          <a:bodyPr wrap="square" rtlCol="0">
            <a:spAutoFit/>
          </a:bodyPr>
          <a:lstStyle/>
          <a:p>
            <a:r>
              <a:rPr lang="en-AU" sz="3000" dirty="0">
                <a:ln>
                  <a:solidFill>
                    <a:srgbClr val="000000"/>
                  </a:solidFill>
                </a:ln>
                <a:solidFill>
                  <a:schemeClr val="tx1"/>
                </a:solidFill>
                <a:effectLst>
                  <a:glow rad="228600">
                    <a:srgbClr val="000000">
                      <a:alpha val="40000"/>
                    </a:srgbClr>
                  </a:glow>
                </a:effectLst>
                <a:latin typeface="Arial Black" panose="020B0A04020102020204" pitchFamily="34" charset="0"/>
              </a:rPr>
              <a:t>Jess</a:t>
            </a:r>
          </a:p>
        </p:txBody>
      </p:sp>
      <p:sp>
        <p:nvSpPr>
          <p:cNvPr id="8" name="TextBox 7"/>
          <p:cNvSpPr txBox="1"/>
          <p:nvPr/>
        </p:nvSpPr>
        <p:spPr>
          <a:xfrm>
            <a:off x="7255021" y="1352956"/>
            <a:ext cx="1602035" cy="553998"/>
          </a:xfrm>
          <a:prstGeom prst="rect">
            <a:avLst/>
          </a:prstGeom>
          <a:noFill/>
        </p:spPr>
        <p:txBody>
          <a:bodyPr wrap="square" rtlCol="0">
            <a:spAutoFit/>
          </a:bodyPr>
          <a:lstStyle/>
          <a:p>
            <a:r>
              <a:rPr lang="en-AU" sz="3000" dirty="0">
                <a:ln>
                  <a:solidFill>
                    <a:srgbClr val="000000"/>
                  </a:solidFill>
                </a:ln>
                <a:solidFill>
                  <a:schemeClr val="tx1"/>
                </a:solidFill>
                <a:effectLst>
                  <a:glow rad="228600">
                    <a:srgbClr val="000000">
                      <a:alpha val="40000"/>
                    </a:srgbClr>
                  </a:glow>
                </a:effectLst>
                <a:latin typeface="Arial Black" panose="020B0A04020102020204" pitchFamily="34" charset="0"/>
              </a:rPr>
              <a:t>Laura</a:t>
            </a:r>
          </a:p>
        </p:txBody>
      </p:sp>
      <p:sp>
        <p:nvSpPr>
          <p:cNvPr id="9" name="TextBox 8"/>
          <p:cNvSpPr txBox="1"/>
          <p:nvPr/>
        </p:nvSpPr>
        <p:spPr>
          <a:xfrm>
            <a:off x="1172174" y="648539"/>
            <a:ext cx="1674214" cy="553998"/>
          </a:xfrm>
          <a:prstGeom prst="rect">
            <a:avLst/>
          </a:prstGeom>
          <a:noFill/>
        </p:spPr>
        <p:txBody>
          <a:bodyPr wrap="square" rtlCol="0">
            <a:spAutoFit/>
          </a:bodyPr>
          <a:lstStyle/>
          <a:p>
            <a:r>
              <a:rPr lang="en-AU" sz="3000" dirty="0">
                <a:ln>
                  <a:solidFill>
                    <a:srgbClr val="000000"/>
                  </a:solidFill>
                </a:ln>
                <a:solidFill>
                  <a:schemeClr val="tx1"/>
                </a:solidFill>
                <a:effectLst>
                  <a:glow rad="228600">
                    <a:srgbClr val="000000">
                      <a:alpha val="40000"/>
                    </a:srgbClr>
                  </a:glow>
                </a:effectLst>
                <a:latin typeface="Arial Black" panose="020B0A04020102020204" pitchFamily="34" charset="0"/>
              </a:rPr>
              <a:t>Neville</a:t>
            </a:r>
          </a:p>
        </p:txBody>
      </p:sp>
      <p:sp>
        <p:nvSpPr>
          <p:cNvPr id="10" name="TextBox 9"/>
          <p:cNvSpPr txBox="1"/>
          <p:nvPr/>
        </p:nvSpPr>
        <p:spPr>
          <a:xfrm>
            <a:off x="2782310" y="787425"/>
            <a:ext cx="1269241" cy="553998"/>
          </a:xfrm>
          <a:prstGeom prst="rect">
            <a:avLst/>
          </a:prstGeom>
          <a:noFill/>
        </p:spPr>
        <p:txBody>
          <a:bodyPr wrap="square" rtlCol="0">
            <a:spAutoFit/>
          </a:bodyPr>
          <a:lstStyle/>
          <a:p>
            <a:r>
              <a:rPr lang="en-AU" sz="3000" dirty="0">
                <a:ln>
                  <a:solidFill>
                    <a:srgbClr val="000000"/>
                  </a:solidFill>
                </a:ln>
                <a:solidFill>
                  <a:schemeClr val="tx1"/>
                </a:solidFill>
                <a:effectLst>
                  <a:glow rad="228600">
                    <a:srgbClr val="000000">
                      <a:alpha val="40000"/>
                    </a:srgbClr>
                  </a:glow>
                </a:effectLst>
                <a:latin typeface="Arial Black" panose="020B0A04020102020204" pitchFamily="34" charset="0"/>
              </a:rPr>
              <a:t>Anna</a:t>
            </a:r>
          </a:p>
        </p:txBody>
      </p:sp>
      <p:sp>
        <p:nvSpPr>
          <p:cNvPr id="11" name="TextBox 10"/>
          <p:cNvSpPr txBox="1"/>
          <p:nvPr/>
        </p:nvSpPr>
        <p:spPr>
          <a:xfrm>
            <a:off x="4185252" y="900033"/>
            <a:ext cx="1443446" cy="553998"/>
          </a:xfrm>
          <a:prstGeom prst="rect">
            <a:avLst/>
          </a:prstGeom>
          <a:noFill/>
        </p:spPr>
        <p:txBody>
          <a:bodyPr wrap="square" rtlCol="0">
            <a:spAutoFit/>
          </a:bodyPr>
          <a:lstStyle/>
          <a:p>
            <a:r>
              <a:rPr lang="en-AU" sz="3000" dirty="0">
                <a:ln>
                  <a:solidFill>
                    <a:srgbClr val="000000"/>
                  </a:solidFill>
                </a:ln>
                <a:solidFill>
                  <a:schemeClr val="tx1"/>
                </a:solidFill>
                <a:effectLst>
                  <a:glow rad="228600">
                    <a:srgbClr val="000000">
                      <a:alpha val="40000"/>
                    </a:srgbClr>
                  </a:glow>
                </a:effectLst>
                <a:latin typeface="Arial Black" panose="020B0A04020102020204" pitchFamily="34" charset="0"/>
              </a:rPr>
              <a:t>Sarah</a:t>
            </a:r>
          </a:p>
        </p:txBody>
      </p:sp>
    </p:spTree>
    <p:extLst>
      <p:ext uri="{BB962C8B-B14F-4D97-AF65-F5344CB8AC3E}">
        <p14:creationId xmlns:p14="http://schemas.microsoft.com/office/powerpoint/2010/main" val="192351610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4770" name="Picture 2" descr="ConquestsofAlexanderMap"/>
          <p:cNvPicPr>
            <a:picLocks noChangeAspect="1" noChangeArrowheads="1"/>
          </p:cNvPicPr>
          <p:nvPr/>
        </p:nvPicPr>
        <p:blipFill>
          <a:blip r:embed="rId2" cstate="print"/>
          <a:srcRect/>
          <a:stretch>
            <a:fillRect/>
          </a:stretch>
        </p:blipFill>
        <p:spPr bwMode="auto">
          <a:xfrm>
            <a:off x="0" y="0"/>
            <a:ext cx="9906000" cy="6858000"/>
          </a:xfrm>
          <a:prstGeom prst="rect">
            <a:avLst/>
          </a:prstGeom>
          <a:noFill/>
        </p:spPr>
      </p:pic>
    </p:spTree>
    <p:extLst>
      <p:ext uri="{BB962C8B-B14F-4D97-AF65-F5344CB8AC3E}">
        <p14:creationId xmlns:p14="http://schemas.microsoft.com/office/powerpoint/2010/main" val="190577750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3747" name="Picture 3"/>
          <p:cNvPicPr>
            <a:picLocks noChangeAspect="1" noChangeArrowheads="1"/>
          </p:cNvPicPr>
          <p:nvPr/>
        </p:nvPicPr>
        <p:blipFill>
          <a:blip r:embed="rId2" cstate="print"/>
          <a:srcRect l="2168"/>
          <a:stretch>
            <a:fillRect/>
          </a:stretch>
        </p:blipFill>
        <p:spPr bwMode="auto">
          <a:xfrm>
            <a:off x="1139825" y="836613"/>
            <a:ext cx="8172450" cy="5472112"/>
          </a:xfrm>
          <a:prstGeom prst="rect">
            <a:avLst/>
          </a:prstGeom>
          <a:noFill/>
          <a:ln w="9525" algn="ctr">
            <a:noFill/>
            <a:miter lim="800000"/>
            <a:headEnd/>
            <a:tailEnd/>
          </a:ln>
          <a:effectLst/>
        </p:spPr>
      </p:pic>
      <p:sp>
        <p:nvSpPr>
          <p:cNvPr id="543746" name="Rectangle 2"/>
          <p:cNvSpPr>
            <a:spLocks noChangeArrowheads="1"/>
          </p:cNvSpPr>
          <p:nvPr/>
        </p:nvSpPr>
        <p:spPr bwMode="auto">
          <a:xfrm>
            <a:off x="0" y="836613"/>
            <a:ext cx="9906000" cy="217487"/>
          </a:xfrm>
          <a:prstGeom prst="rect">
            <a:avLst/>
          </a:prstGeom>
          <a:gradFill rotWithShape="1">
            <a:gsLst>
              <a:gs pos="0">
                <a:srgbClr val="FFFFCC"/>
              </a:gs>
              <a:gs pos="50000">
                <a:srgbClr val="C0C0C0"/>
              </a:gs>
              <a:gs pos="100000">
                <a:srgbClr val="FFFFCC"/>
              </a:gs>
            </a:gsLst>
            <a:lin ang="5400000" scaled="1"/>
          </a:gradFill>
          <a:ln w="9525" algn="ctr">
            <a:solidFill>
              <a:srgbClr val="000000"/>
            </a:solidFill>
            <a:miter lim="800000"/>
            <a:headEnd/>
            <a:tailEnd/>
          </a:ln>
          <a:effectLst/>
        </p:spPr>
        <p:txBody>
          <a:bodyPr anchor="ctr">
            <a:spAutoFit/>
          </a:bodyPr>
          <a:lstStyle/>
          <a:p>
            <a:endParaRPr lang="en-NZ"/>
          </a:p>
        </p:txBody>
      </p:sp>
      <p:sp>
        <p:nvSpPr>
          <p:cNvPr id="543748" name="Rectangle 4"/>
          <p:cNvSpPr>
            <a:spLocks noChangeArrowheads="1"/>
          </p:cNvSpPr>
          <p:nvPr/>
        </p:nvSpPr>
        <p:spPr bwMode="auto">
          <a:xfrm>
            <a:off x="0" y="1052513"/>
            <a:ext cx="9906000" cy="73025"/>
          </a:xfrm>
          <a:prstGeom prst="rect">
            <a:avLst/>
          </a:prstGeom>
          <a:gradFill rotWithShape="1">
            <a:gsLst>
              <a:gs pos="0">
                <a:srgbClr val="FFFFCC"/>
              </a:gs>
              <a:gs pos="50000">
                <a:srgbClr val="C0C0C0"/>
              </a:gs>
              <a:gs pos="100000">
                <a:srgbClr val="FFFFCC"/>
              </a:gs>
            </a:gsLst>
            <a:lin ang="5400000" scaled="1"/>
          </a:gradFill>
          <a:ln w="9525" algn="ctr">
            <a:solidFill>
              <a:srgbClr val="000000"/>
            </a:solidFill>
            <a:miter lim="800000"/>
            <a:headEnd/>
            <a:tailEnd/>
          </a:ln>
          <a:effectLst/>
        </p:spPr>
        <p:txBody>
          <a:bodyPr anchor="ctr">
            <a:spAutoFit/>
          </a:bodyPr>
          <a:lstStyle/>
          <a:p>
            <a:endParaRPr lang="en-NZ"/>
          </a:p>
        </p:txBody>
      </p:sp>
      <p:sp>
        <p:nvSpPr>
          <p:cNvPr id="543749" name="Rectangle 5"/>
          <p:cNvSpPr>
            <a:spLocks noChangeArrowheads="1"/>
          </p:cNvSpPr>
          <p:nvPr/>
        </p:nvSpPr>
        <p:spPr bwMode="auto">
          <a:xfrm>
            <a:off x="488950" y="769938"/>
            <a:ext cx="9144000" cy="366712"/>
          </a:xfrm>
          <a:prstGeom prst="rect">
            <a:avLst/>
          </a:prstGeom>
          <a:noFill/>
          <a:ln w="9525" algn="ctr">
            <a:noFill/>
            <a:miter lim="800000"/>
            <a:headEnd/>
            <a:tailEnd/>
          </a:ln>
          <a:effectLst/>
        </p:spPr>
        <p:txBody>
          <a:bodyPr anchor="ctr">
            <a:spAutoFit/>
          </a:bodyPr>
          <a:lstStyle/>
          <a:p>
            <a:pPr algn="ctr"/>
            <a:r>
              <a:rPr lang="en-NZ" dirty="0">
                <a:latin typeface="Arial" charset="0"/>
              </a:rPr>
              <a:t>BC       620     580     560     540     520     500     480     460     440     420     400    380</a:t>
            </a:r>
            <a:endParaRPr lang="en-GB" dirty="0">
              <a:latin typeface="Arial" charset="0"/>
            </a:endParaRPr>
          </a:p>
        </p:txBody>
      </p:sp>
      <p:sp>
        <p:nvSpPr>
          <p:cNvPr id="543750" name="Text Box 6"/>
          <p:cNvSpPr txBox="1">
            <a:spLocks noChangeArrowheads="1"/>
          </p:cNvSpPr>
          <p:nvPr/>
        </p:nvSpPr>
        <p:spPr bwMode="auto">
          <a:xfrm>
            <a:off x="0" y="4221088"/>
            <a:ext cx="1208584" cy="461665"/>
          </a:xfrm>
          <a:prstGeom prst="rect">
            <a:avLst/>
          </a:prstGeom>
          <a:noFill/>
          <a:ln w="9525" algn="ctr">
            <a:noFill/>
            <a:miter lim="800000"/>
            <a:headEnd/>
            <a:tailEnd/>
          </a:ln>
          <a:effectLst/>
        </p:spPr>
        <p:txBody>
          <a:bodyPr wrap="square">
            <a:spAutoFit/>
          </a:bodyPr>
          <a:lstStyle/>
          <a:p>
            <a:pPr>
              <a:spcBef>
                <a:spcPct val="50000"/>
              </a:spcBef>
            </a:pPr>
            <a:r>
              <a:rPr lang="en-NZ" sz="2400" dirty="0">
                <a:latin typeface="+mn-lt"/>
              </a:rPr>
              <a:t>Judah</a:t>
            </a:r>
            <a:endParaRPr lang="en-GB" sz="2400" dirty="0">
              <a:latin typeface="+mn-lt"/>
            </a:endParaRPr>
          </a:p>
        </p:txBody>
      </p:sp>
      <p:sp>
        <p:nvSpPr>
          <p:cNvPr id="543751" name="Text Box 7"/>
          <p:cNvSpPr txBox="1">
            <a:spLocks noChangeArrowheads="1"/>
          </p:cNvSpPr>
          <p:nvPr/>
        </p:nvSpPr>
        <p:spPr bwMode="auto">
          <a:xfrm>
            <a:off x="0" y="0"/>
            <a:ext cx="9906000" cy="641350"/>
          </a:xfrm>
          <a:prstGeom prst="rect">
            <a:avLst/>
          </a:prstGeom>
          <a:noFill/>
          <a:ln w="9525" algn="ctr">
            <a:noFill/>
            <a:miter lim="800000"/>
            <a:headEnd/>
            <a:tailEnd/>
          </a:ln>
          <a:effectLst/>
        </p:spPr>
        <p:txBody>
          <a:bodyPr>
            <a:spAutoFit/>
          </a:bodyPr>
          <a:lstStyle/>
          <a:p>
            <a:pPr algn="ctr">
              <a:spcBef>
                <a:spcPct val="50000"/>
              </a:spcBef>
            </a:pPr>
            <a:r>
              <a:rPr lang="en-NZ" sz="3600" dirty="0">
                <a:latin typeface="Arial Black" pitchFamily="34" charset="0"/>
              </a:rPr>
              <a:t>Chronology of the Times</a:t>
            </a:r>
            <a:endParaRPr lang="en-GB" sz="3600" dirty="0">
              <a:latin typeface="Arial Black" pitchFamily="34" charset="0"/>
            </a:endParaRPr>
          </a:p>
        </p:txBody>
      </p:sp>
      <p:sp>
        <p:nvSpPr>
          <p:cNvPr id="543752" name="Rectangle 8"/>
          <p:cNvSpPr>
            <a:spLocks noChangeArrowheads="1"/>
          </p:cNvSpPr>
          <p:nvPr/>
        </p:nvSpPr>
        <p:spPr bwMode="auto">
          <a:xfrm>
            <a:off x="0" y="765175"/>
            <a:ext cx="9906000" cy="73025"/>
          </a:xfrm>
          <a:prstGeom prst="rect">
            <a:avLst/>
          </a:prstGeom>
          <a:gradFill rotWithShape="1">
            <a:gsLst>
              <a:gs pos="0">
                <a:srgbClr val="FFFFCC"/>
              </a:gs>
              <a:gs pos="50000">
                <a:srgbClr val="C0C0C0"/>
              </a:gs>
              <a:gs pos="100000">
                <a:srgbClr val="FFFFCC"/>
              </a:gs>
            </a:gsLst>
            <a:lin ang="5400000" scaled="1"/>
          </a:gradFill>
          <a:ln w="9525" algn="ctr">
            <a:solidFill>
              <a:srgbClr val="000000"/>
            </a:solidFill>
            <a:miter lim="800000"/>
            <a:headEnd/>
            <a:tailEnd/>
          </a:ln>
          <a:effectLst/>
        </p:spPr>
        <p:txBody>
          <a:bodyPr anchor="ctr">
            <a:spAutoFit/>
          </a:bodyPr>
          <a:lstStyle/>
          <a:p>
            <a:endParaRPr lang="en-NZ"/>
          </a:p>
        </p:txBody>
      </p:sp>
      <p:sp>
        <p:nvSpPr>
          <p:cNvPr id="543753" name="Text Box 9"/>
          <p:cNvSpPr txBox="1">
            <a:spLocks noChangeArrowheads="1"/>
          </p:cNvSpPr>
          <p:nvPr/>
        </p:nvSpPr>
        <p:spPr bwMode="auto">
          <a:xfrm>
            <a:off x="0" y="1557338"/>
            <a:ext cx="1280592" cy="830997"/>
          </a:xfrm>
          <a:prstGeom prst="rect">
            <a:avLst/>
          </a:prstGeom>
          <a:noFill/>
          <a:ln w="9525" algn="ctr">
            <a:noFill/>
            <a:miter lim="800000"/>
            <a:headEnd/>
            <a:tailEnd/>
          </a:ln>
          <a:effectLst/>
        </p:spPr>
        <p:txBody>
          <a:bodyPr wrap="square">
            <a:spAutoFit/>
          </a:bodyPr>
          <a:lstStyle/>
          <a:p>
            <a:pPr>
              <a:spcBef>
                <a:spcPct val="50000"/>
              </a:spcBef>
            </a:pPr>
            <a:r>
              <a:rPr lang="en-NZ" sz="2400" dirty="0">
                <a:latin typeface="+mn-lt"/>
              </a:rPr>
              <a:t>World Empire</a:t>
            </a:r>
            <a:endParaRPr lang="en-GB" sz="2400" dirty="0">
              <a:latin typeface="+mn-lt"/>
            </a:endParaRPr>
          </a:p>
        </p:txBody>
      </p:sp>
      <p:sp>
        <p:nvSpPr>
          <p:cNvPr id="543754" name="Rectangle 10"/>
          <p:cNvSpPr>
            <a:spLocks noChangeArrowheads="1"/>
          </p:cNvSpPr>
          <p:nvPr/>
        </p:nvSpPr>
        <p:spPr bwMode="auto">
          <a:xfrm>
            <a:off x="1903413" y="1557338"/>
            <a:ext cx="1008062" cy="792162"/>
          </a:xfrm>
          <a:prstGeom prst="rect">
            <a:avLst/>
          </a:prstGeom>
          <a:solidFill>
            <a:srgbClr val="FF0000">
              <a:alpha val="39999"/>
            </a:srgbClr>
          </a:solidFill>
          <a:ln w="9525" algn="ctr">
            <a:solidFill>
              <a:srgbClr val="000000"/>
            </a:solidFill>
            <a:miter lim="800000"/>
            <a:headEnd/>
            <a:tailEnd/>
          </a:ln>
          <a:effectLst/>
        </p:spPr>
        <p:txBody>
          <a:bodyPr anchor="ctr">
            <a:spAutoFit/>
          </a:bodyPr>
          <a:lstStyle/>
          <a:p>
            <a:endParaRPr lang="en-NZ"/>
          </a:p>
        </p:txBody>
      </p:sp>
      <p:sp>
        <p:nvSpPr>
          <p:cNvPr id="543755" name="Rectangle 11"/>
          <p:cNvSpPr>
            <a:spLocks noChangeArrowheads="1"/>
          </p:cNvSpPr>
          <p:nvPr/>
        </p:nvSpPr>
        <p:spPr bwMode="auto">
          <a:xfrm>
            <a:off x="4135438" y="1557338"/>
            <a:ext cx="144462" cy="792162"/>
          </a:xfrm>
          <a:prstGeom prst="rect">
            <a:avLst/>
          </a:prstGeom>
          <a:solidFill>
            <a:srgbClr val="FF9900">
              <a:alpha val="39999"/>
            </a:srgbClr>
          </a:solidFill>
          <a:ln w="9525" algn="ctr">
            <a:solidFill>
              <a:srgbClr val="000000"/>
            </a:solidFill>
            <a:miter lim="800000"/>
            <a:headEnd/>
            <a:tailEnd/>
          </a:ln>
          <a:effectLst/>
        </p:spPr>
        <p:txBody>
          <a:bodyPr anchor="ctr">
            <a:spAutoFit/>
          </a:bodyPr>
          <a:lstStyle/>
          <a:p>
            <a:endParaRPr lang="en-NZ"/>
          </a:p>
        </p:txBody>
      </p:sp>
      <p:sp>
        <p:nvSpPr>
          <p:cNvPr id="543756" name="Text Box 12"/>
          <p:cNvSpPr txBox="1">
            <a:spLocks noChangeArrowheads="1"/>
          </p:cNvSpPr>
          <p:nvPr/>
        </p:nvSpPr>
        <p:spPr bwMode="auto">
          <a:xfrm>
            <a:off x="1831975" y="1628775"/>
            <a:ext cx="1152525" cy="641350"/>
          </a:xfrm>
          <a:prstGeom prst="rect">
            <a:avLst/>
          </a:prstGeom>
          <a:noFill/>
          <a:ln w="9525" algn="ctr">
            <a:noFill/>
            <a:miter lim="800000"/>
            <a:headEnd/>
            <a:tailEnd/>
          </a:ln>
          <a:effectLst/>
        </p:spPr>
        <p:txBody>
          <a:bodyPr>
            <a:spAutoFit/>
          </a:bodyPr>
          <a:lstStyle/>
          <a:p>
            <a:pPr>
              <a:spcBef>
                <a:spcPct val="50000"/>
              </a:spcBef>
            </a:pPr>
            <a:r>
              <a:rPr lang="en-NZ" dirty="0" err="1">
                <a:latin typeface="Arial Narrow" pitchFamily="34" charset="0"/>
              </a:rPr>
              <a:t>Nebuchad</a:t>
            </a:r>
            <a:r>
              <a:rPr lang="en-NZ" dirty="0">
                <a:latin typeface="Arial Narrow" pitchFamily="34" charset="0"/>
              </a:rPr>
              <a:t>-  </a:t>
            </a:r>
            <a:r>
              <a:rPr lang="en-NZ" dirty="0" err="1">
                <a:latin typeface="Arial Narrow" pitchFamily="34" charset="0"/>
              </a:rPr>
              <a:t>nezzar</a:t>
            </a:r>
            <a:endParaRPr lang="en-GB" dirty="0">
              <a:latin typeface="Arial Narrow" pitchFamily="34" charset="0"/>
            </a:endParaRPr>
          </a:p>
        </p:txBody>
      </p:sp>
      <p:sp>
        <p:nvSpPr>
          <p:cNvPr id="543757" name="Rectangle 13"/>
          <p:cNvSpPr>
            <a:spLocks noChangeArrowheads="1"/>
          </p:cNvSpPr>
          <p:nvPr/>
        </p:nvSpPr>
        <p:spPr bwMode="auto">
          <a:xfrm>
            <a:off x="2911475" y="1557338"/>
            <a:ext cx="936625" cy="792162"/>
          </a:xfrm>
          <a:prstGeom prst="rect">
            <a:avLst/>
          </a:prstGeom>
          <a:solidFill>
            <a:srgbClr val="FF0000">
              <a:alpha val="39999"/>
            </a:srgbClr>
          </a:solidFill>
          <a:ln w="9525" algn="ctr">
            <a:solidFill>
              <a:srgbClr val="000000"/>
            </a:solidFill>
            <a:miter lim="800000"/>
            <a:headEnd/>
            <a:tailEnd/>
          </a:ln>
          <a:effectLst/>
        </p:spPr>
        <p:txBody>
          <a:bodyPr anchor="ctr">
            <a:spAutoFit/>
          </a:bodyPr>
          <a:lstStyle/>
          <a:p>
            <a:endParaRPr lang="en-NZ"/>
          </a:p>
        </p:txBody>
      </p:sp>
      <p:sp>
        <p:nvSpPr>
          <p:cNvPr id="543758" name="Rectangle 14"/>
          <p:cNvSpPr>
            <a:spLocks noChangeArrowheads="1"/>
          </p:cNvSpPr>
          <p:nvPr/>
        </p:nvSpPr>
        <p:spPr bwMode="auto">
          <a:xfrm>
            <a:off x="3848100" y="1557338"/>
            <a:ext cx="287338" cy="792162"/>
          </a:xfrm>
          <a:prstGeom prst="rect">
            <a:avLst/>
          </a:prstGeom>
          <a:solidFill>
            <a:srgbClr val="FF9900">
              <a:alpha val="39999"/>
            </a:srgbClr>
          </a:solidFill>
          <a:ln w="9525" algn="ctr">
            <a:solidFill>
              <a:srgbClr val="000000"/>
            </a:solidFill>
            <a:miter lim="800000"/>
            <a:headEnd/>
            <a:tailEnd/>
          </a:ln>
          <a:effectLst/>
        </p:spPr>
        <p:txBody>
          <a:bodyPr anchor="ctr">
            <a:spAutoFit/>
          </a:bodyPr>
          <a:lstStyle/>
          <a:p>
            <a:endParaRPr lang="en-NZ"/>
          </a:p>
        </p:txBody>
      </p:sp>
      <p:sp>
        <p:nvSpPr>
          <p:cNvPr id="543759" name="Rectangle 15"/>
          <p:cNvSpPr>
            <a:spLocks noChangeArrowheads="1"/>
          </p:cNvSpPr>
          <p:nvPr/>
        </p:nvSpPr>
        <p:spPr bwMode="auto">
          <a:xfrm>
            <a:off x="4279900" y="1557338"/>
            <a:ext cx="71438" cy="792162"/>
          </a:xfrm>
          <a:prstGeom prst="rect">
            <a:avLst/>
          </a:prstGeom>
          <a:solidFill>
            <a:srgbClr val="FF9900">
              <a:alpha val="39999"/>
            </a:srgbClr>
          </a:solidFill>
          <a:ln w="9525" algn="ctr">
            <a:solidFill>
              <a:srgbClr val="000000"/>
            </a:solidFill>
            <a:miter lim="800000"/>
            <a:headEnd/>
            <a:tailEnd/>
          </a:ln>
          <a:effectLst/>
        </p:spPr>
        <p:txBody>
          <a:bodyPr anchor="ctr">
            <a:spAutoFit/>
          </a:bodyPr>
          <a:lstStyle/>
          <a:p>
            <a:endParaRPr lang="en-NZ"/>
          </a:p>
        </p:txBody>
      </p:sp>
      <p:sp>
        <p:nvSpPr>
          <p:cNvPr id="543760" name="Rectangle 16"/>
          <p:cNvSpPr>
            <a:spLocks noChangeArrowheads="1"/>
          </p:cNvSpPr>
          <p:nvPr/>
        </p:nvSpPr>
        <p:spPr bwMode="auto">
          <a:xfrm>
            <a:off x="4351338" y="1557338"/>
            <a:ext cx="1223962" cy="792162"/>
          </a:xfrm>
          <a:prstGeom prst="rect">
            <a:avLst/>
          </a:prstGeom>
          <a:solidFill>
            <a:srgbClr val="FF9900">
              <a:alpha val="39999"/>
            </a:srgbClr>
          </a:solidFill>
          <a:ln w="9525" algn="ctr">
            <a:solidFill>
              <a:srgbClr val="000000"/>
            </a:solidFill>
            <a:miter lim="800000"/>
            <a:headEnd/>
            <a:tailEnd/>
          </a:ln>
          <a:effectLst/>
        </p:spPr>
        <p:txBody>
          <a:bodyPr anchor="ctr">
            <a:spAutoFit/>
          </a:bodyPr>
          <a:lstStyle/>
          <a:p>
            <a:endParaRPr lang="en-NZ"/>
          </a:p>
        </p:txBody>
      </p:sp>
      <p:sp>
        <p:nvSpPr>
          <p:cNvPr id="543761" name="Text Box 17"/>
          <p:cNvSpPr txBox="1">
            <a:spLocks noChangeArrowheads="1"/>
          </p:cNvSpPr>
          <p:nvPr/>
        </p:nvSpPr>
        <p:spPr bwMode="auto">
          <a:xfrm>
            <a:off x="3394348" y="1593850"/>
            <a:ext cx="766490" cy="738664"/>
          </a:xfrm>
          <a:prstGeom prst="rect">
            <a:avLst/>
          </a:prstGeom>
          <a:noFill/>
          <a:ln w="9525" algn="ctr">
            <a:noFill/>
            <a:miter lim="800000"/>
            <a:headEnd/>
            <a:tailEnd/>
          </a:ln>
          <a:effectLst/>
        </p:spPr>
        <p:txBody>
          <a:bodyPr wrap="square">
            <a:spAutoFit/>
          </a:bodyPr>
          <a:lstStyle/>
          <a:p>
            <a:pPr algn="r">
              <a:spcBef>
                <a:spcPts val="0"/>
              </a:spcBef>
            </a:pPr>
            <a:r>
              <a:rPr lang="en-NZ" sz="1400" dirty="0">
                <a:latin typeface="Arial Narrow" pitchFamily="34" charset="0"/>
              </a:rPr>
              <a:t>Cyrus</a:t>
            </a:r>
          </a:p>
          <a:p>
            <a:pPr algn="r">
              <a:spcBef>
                <a:spcPts val="0"/>
              </a:spcBef>
            </a:pPr>
            <a:r>
              <a:rPr lang="en-NZ" sz="1400" dirty="0">
                <a:latin typeface="Arial Narrow" pitchFamily="34" charset="0"/>
              </a:rPr>
              <a:t> &amp;</a:t>
            </a:r>
          </a:p>
          <a:p>
            <a:pPr algn="r">
              <a:spcBef>
                <a:spcPts val="0"/>
              </a:spcBef>
            </a:pPr>
            <a:r>
              <a:rPr lang="en-NZ" sz="1400" dirty="0">
                <a:latin typeface="Arial Narrow" pitchFamily="34" charset="0"/>
              </a:rPr>
              <a:t>Darius</a:t>
            </a:r>
            <a:endParaRPr lang="en-GB" sz="1400" dirty="0">
              <a:latin typeface="Arial Narrow" pitchFamily="34" charset="0"/>
            </a:endParaRPr>
          </a:p>
        </p:txBody>
      </p:sp>
      <p:sp>
        <p:nvSpPr>
          <p:cNvPr id="543762" name="Text Box 18"/>
          <p:cNvSpPr txBox="1">
            <a:spLocks noChangeArrowheads="1"/>
          </p:cNvSpPr>
          <p:nvPr/>
        </p:nvSpPr>
        <p:spPr bwMode="auto">
          <a:xfrm>
            <a:off x="4422775" y="1628775"/>
            <a:ext cx="1152525" cy="641350"/>
          </a:xfrm>
          <a:prstGeom prst="rect">
            <a:avLst/>
          </a:prstGeom>
          <a:noFill/>
          <a:ln w="9525" algn="ctr">
            <a:noFill/>
            <a:miter lim="800000"/>
            <a:headEnd/>
            <a:tailEnd/>
          </a:ln>
          <a:effectLst/>
        </p:spPr>
        <p:txBody>
          <a:bodyPr>
            <a:spAutoFit/>
          </a:bodyPr>
          <a:lstStyle/>
          <a:p>
            <a:pPr>
              <a:spcBef>
                <a:spcPct val="50000"/>
              </a:spcBef>
            </a:pPr>
            <a:r>
              <a:rPr lang="en-NZ">
                <a:latin typeface="Arial Narrow" pitchFamily="34" charset="0"/>
              </a:rPr>
              <a:t>Darius Hystaspes</a:t>
            </a:r>
            <a:endParaRPr lang="en-GB">
              <a:latin typeface="Arial Narrow" pitchFamily="34" charset="0"/>
            </a:endParaRPr>
          </a:p>
        </p:txBody>
      </p:sp>
      <p:sp>
        <p:nvSpPr>
          <p:cNvPr id="543763" name="Rectangle 19"/>
          <p:cNvSpPr>
            <a:spLocks noChangeArrowheads="1"/>
          </p:cNvSpPr>
          <p:nvPr/>
        </p:nvSpPr>
        <p:spPr bwMode="auto">
          <a:xfrm>
            <a:off x="5575300" y="1557338"/>
            <a:ext cx="792163" cy="792162"/>
          </a:xfrm>
          <a:prstGeom prst="rect">
            <a:avLst/>
          </a:prstGeom>
          <a:solidFill>
            <a:srgbClr val="FF9900">
              <a:alpha val="39999"/>
            </a:srgbClr>
          </a:solidFill>
          <a:ln w="9525" algn="ctr">
            <a:solidFill>
              <a:srgbClr val="000000"/>
            </a:solidFill>
            <a:miter lim="800000"/>
            <a:headEnd/>
            <a:tailEnd/>
          </a:ln>
          <a:effectLst/>
        </p:spPr>
        <p:txBody>
          <a:bodyPr anchor="ctr">
            <a:spAutoFit/>
          </a:bodyPr>
          <a:lstStyle/>
          <a:p>
            <a:endParaRPr lang="en-NZ"/>
          </a:p>
        </p:txBody>
      </p:sp>
      <p:sp>
        <p:nvSpPr>
          <p:cNvPr id="543764" name="Rectangle 20"/>
          <p:cNvSpPr>
            <a:spLocks noChangeArrowheads="1"/>
          </p:cNvSpPr>
          <p:nvPr/>
        </p:nvSpPr>
        <p:spPr bwMode="auto">
          <a:xfrm>
            <a:off x="6367463" y="1557338"/>
            <a:ext cx="1439862" cy="792162"/>
          </a:xfrm>
          <a:prstGeom prst="rect">
            <a:avLst/>
          </a:prstGeom>
          <a:solidFill>
            <a:srgbClr val="FF9900">
              <a:alpha val="39999"/>
            </a:srgbClr>
          </a:solidFill>
          <a:ln w="9525" algn="ctr">
            <a:solidFill>
              <a:srgbClr val="000000"/>
            </a:solidFill>
            <a:miter lim="800000"/>
            <a:headEnd/>
            <a:tailEnd/>
          </a:ln>
          <a:effectLst/>
        </p:spPr>
        <p:txBody>
          <a:bodyPr anchor="ctr">
            <a:spAutoFit/>
          </a:bodyPr>
          <a:lstStyle/>
          <a:p>
            <a:endParaRPr lang="en-NZ"/>
          </a:p>
        </p:txBody>
      </p:sp>
      <p:sp>
        <p:nvSpPr>
          <p:cNvPr id="543765" name="Rectangle 21"/>
          <p:cNvSpPr>
            <a:spLocks noChangeArrowheads="1"/>
          </p:cNvSpPr>
          <p:nvPr/>
        </p:nvSpPr>
        <p:spPr bwMode="auto">
          <a:xfrm>
            <a:off x="7807325" y="1557338"/>
            <a:ext cx="1439863" cy="792162"/>
          </a:xfrm>
          <a:prstGeom prst="rect">
            <a:avLst/>
          </a:prstGeom>
          <a:solidFill>
            <a:srgbClr val="FF9900">
              <a:alpha val="39999"/>
            </a:srgbClr>
          </a:solidFill>
          <a:ln w="9525" algn="ctr">
            <a:solidFill>
              <a:srgbClr val="000000"/>
            </a:solidFill>
            <a:miter lim="800000"/>
            <a:headEnd/>
            <a:tailEnd/>
          </a:ln>
          <a:effectLst/>
        </p:spPr>
        <p:txBody>
          <a:bodyPr anchor="ctr">
            <a:spAutoFit/>
          </a:bodyPr>
          <a:lstStyle/>
          <a:p>
            <a:endParaRPr lang="en-NZ"/>
          </a:p>
        </p:txBody>
      </p:sp>
      <p:sp>
        <p:nvSpPr>
          <p:cNvPr id="543766" name="Text Box 22"/>
          <p:cNvSpPr txBox="1">
            <a:spLocks noChangeArrowheads="1"/>
          </p:cNvSpPr>
          <p:nvPr/>
        </p:nvSpPr>
        <p:spPr bwMode="auto">
          <a:xfrm>
            <a:off x="6367463" y="1628775"/>
            <a:ext cx="1368425" cy="641350"/>
          </a:xfrm>
          <a:prstGeom prst="rect">
            <a:avLst/>
          </a:prstGeom>
          <a:noFill/>
          <a:ln w="9525" algn="ctr">
            <a:noFill/>
            <a:miter lim="800000"/>
            <a:headEnd/>
            <a:tailEnd/>
          </a:ln>
          <a:effectLst/>
        </p:spPr>
        <p:txBody>
          <a:bodyPr>
            <a:spAutoFit/>
          </a:bodyPr>
          <a:lstStyle/>
          <a:p>
            <a:pPr>
              <a:spcBef>
                <a:spcPct val="50000"/>
              </a:spcBef>
            </a:pPr>
            <a:r>
              <a:rPr lang="en-NZ">
                <a:latin typeface="Arial Narrow" pitchFamily="34" charset="0"/>
              </a:rPr>
              <a:t>Artaxerxes Longimanus</a:t>
            </a:r>
            <a:endParaRPr lang="en-GB">
              <a:latin typeface="Arial Narrow" pitchFamily="34" charset="0"/>
            </a:endParaRPr>
          </a:p>
        </p:txBody>
      </p:sp>
      <p:sp>
        <p:nvSpPr>
          <p:cNvPr id="543767" name="Text Box 23"/>
          <p:cNvSpPr txBox="1">
            <a:spLocks noChangeArrowheads="1"/>
          </p:cNvSpPr>
          <p:nvPr/>
        </p:nvSpPr>
        <p:spPr bwMode="auto">
          <a:xfrm>
            <a:off x="5575300" y="1773238"/>
            <a:ext cx="1152525" cy="366712"/>
          </a:xfrm>
          <a:prstGeom prst="rect">
            <a:avLst/>
          </a:prstGeom>
          <a:noFill/>
          <a:ln w="9525" algn="ctr">
            <a:noFill/>
            <a:miter lim="800000"/>
            <a:headEnd/>
            <a:tailEnd/>
          </a:ln>
          <a:effectLst/>
        </p:spPr>
        <p:txBody>
          <a:bodyPr>
            <a:spAutoFit/>
          </a:bodyPr>
          <a:lstStyle/>
          <a:p>
            <a:pPr>
              <a:spcBef>
                <a:spcPct val="50000"/>
              </a:spcBef>
            </a:pPr>
            <a:r>
              <a:rPr lang="en-NZ">
                <a:latin typeface="Arial Narrow" pitchFamily="34" charset="0"/>
              </a:rPr>
              <a:t>Xerxes</a:t>
            </a:r>
            <a:endParaRPr lang="en-GB">
              <a:latin typeface="Arial Narrow" pitchFamily="34" charset="0"/>
            </a:endParaRPr>
          </a:p>
        </p:txBody>
      </p:sp>
      <p:sp>
        <p:nvSpPr>
          <p:cNvPr id="543768" name="Rectangle 24"/>
          <p:cNvSpPr>
            <a:spLocks noChangeArrowheads="1"/>
          </p:cNvSpPr>
          <p:nvPr/>
        </p:nvSpPr>
        <p:spPr bwMode="auto">
          <a:xfrm>
            <a:off x="1758950" y="1557338"/>
            <a:ext cx="144463" cy="792162"/>
          </a:xfrm>
          <a:prstGeom prst="rect">
            <a:avLst/>
          </a:prstGeom>
          <a:solidFill>
            <a:srgbClr val="FF0000">
              <a:alpha val="39999"/>
            </a:srgbClr>
          </a:solidFill>
          <a:ln w="9525" algn="ctr">
            <a:solidFill>
              <a:srgbClr val="000000"/>
            </a:solidFill>
            <a:miter lim="800000"/>
            <a:headEnd/>
            <a:tailEnd/>
          </a:ln>
          <a:effectLst/>
        </p:spPr>
        <p:txBody>
          <a:bodyPr anchor="ctr">
            <a:spAutoFit/>
          </a:bodyPr>
          <a:lstStyle/>
          <a:p>
            <a:endParaRPr lang="en-NZ"/>
          </a:p>
        </p:txBody>
      </p:sp>
      <p:sp>
        <p:nvSpPr>
          <p:cNvPr id="543769" name="Rectangle 25"/>
          <p:cNvSpPr>
            <a:spLocks noChangeArrowheads="1"/>
          </p:cNvSpPr>
          <p:nvPr/>
        </p:nvSpPr>
        <p:spPr bwMode="auto">
          <a:xfrm>
            <a:off x="1758950" y="4078288"/>
            <a:ext cx="215900" cy="792162"/>
          </a:xfrm>
          <a:prstGeom prst="rect">
            <a:avLst/>
          </a:prstGeom>
          <a:solidFill>
            <a:srgbClr val="0000FF">
              <a:alpha val="39999"/>
            </a:srgbClr>
          </a:solidFill>
          <a:ln w="9525" algn="ctr">
            <a:solidFill>
              <a:srgbClr val="000000"/>
            </a:solidFill>
            <a:miter lim="800000"/>
            <a:headEnd/>
            <a:tailEnd/>
          </a:ln>
          <a:effectLst/>
        </p:spPr>
        <p:txBody>
          <a:bodyPr anchor="ctr">
            <a:spAutoFit/>
          </a:bodyPr>
          <a:lstStyle/>
          <a:p>
            <a:endParaRPr lang="en-NZ"/>
          </a:p>
        </p:txBody>
      </p:sp>
      <p:sp>
        <p:nvSpPr>
          <p:cNvPr id="543770" name="Text Box 26"/>
          <p:cNvSpPr txBox="1">
            <a:spLocks noChangeArrowheads="1"/>
          </p:cNvSpPr>
          <p:nvPr/>
        </p:nvSpPr>
        <p:spPr bwMode="auto">
          <a:xfrm>
            <a:off x="1327150" y="4149725"/>
            <a:ext cx="719138" cy="641350"/>
          </a:xfrm>
          <a:prstGeom prst="rect">
            <a:avLst/>
          </a:prstGeom>
          <a:noFill/>
          <a:ln w="9525" algn="ctr">
            <a:noFill/>
            <a:miter lim="800000"/>
            <a:headEnd/>
            <a:tailEnd/>
          </a:ln>
          <a:effectLst/>
        </p:spPr>
        <p:txBody>
          <a:bodyPr>
            <a:spAutoFit/>
          </a:bodyPr>
          <a:lstStyle/>
          <a:p>
            <a:pPr>
              <a:spcBef>
                <a:spcPct val="50000"/>
              </a:spcBef>
            </a:pPr>
            <a:r>
              <a:rPr lang="en-NZ">
                <a:latin typeface="Arial Narrow" pitchFamily="34" charset="0"/>
              </a:rPr>
              <a:t>Jeho-iakim</a:t>
            </a:r>
            <a:endParaRPr lang="en-GB">
              <a:latin typeface="Arial Narrow" pitchFamily="34" charset="0"/>
            </a:endParaRPr>
          </a:p>
        </p:txBody>
      </p:sp>
      <p:sp>
        <p:nvSpPr>
          <p:cNvPr id="543771" name="Rectangle 27"/>
          <p:cNvSpPr>
            <a:spLocks noChangeArrowheads="1"/>
          </p:cNvSpPr>
          <p:nvPr/>
        </p:nvSpPr>
        <p:spPr bwMode="auto">
          <a:xfrm>
            <a:off x="1974850" y="4078288"/>
            <a:ext cx="215900" cy="792162"/>
          </a:xfrm>
          <a:prstGeom prst="rect">
            <a:avLst/>
          </a:prstGeom>
          <a:solidFill>
            <a:srgbClr val="0000FF">
              <a:alpha val="39999"/>
            </a:srgbClr>
          </a:solidFill>
          <a:ln w="9525" algn="ctr">
            <a:solidFill>
              <a:srgbClr val="000000"/>
            </a:solidFill>
            <a:miter lim="800000"/>
            <a:headEnd/>
            <a:tailEnd/>
          </a:ln>
          <a:effectLst/>
        </p:spPr>
        <p:txBody>
          <a:bodyPr anchor="ctr">
            <a:spAutoFit/>
          </a:bodyPr>
          <a:lstStyle/>
          <a:p>
            <a:endParaRPr lang="en-NZ"/>
          </a:p>
        </p:txBody>
      </p:sp>
      <p:sp>
        <p:nvSpPr>
          <p:cNvPr id="543772" name="Text Box 28"/>
          <p:cNvSpPr txBox="1">
            <a:spLocks noChangeArrowheads="1"/>
          </p:cNvSpPr>
          <p:nvPr/>
        </p:nvSpPr>
        <p:spPr bwMode="auto">
          <a:xfrm>
            <a:off x="1974850" y="4149725"/>
            <a:ext cx="719138" cy="641350"/>
          </a:xfrm>
          <a:prstGeom prst="rect">
            <a:avLst/>
          </a:prstGeom>
          <a:noFill/>
          <a:ln w="9525" algn="ctr">
            <a:noFill/>
            <a:miter lim="800000"/>
            <a:headEnd/>
            <a:tailEnd/>
          </a:ln>
          <a:effectLst/>
        </p:spPr>
        <p:txBody>
          <a:bodyPr>
            <a:spAutoFit/>
          </a:bodyPr>
          <a:lstStyle/>
          <a:p>
            <a:pPr>
              <a:spcBef>
                <a:spcPct val="50000"/>
              </a:spcBef>
            </a:pPr>
            <a:r>
              <a:rPr lang="en-NZ">
                <a:latin typeface="Arial Narrow" pitchFamily="34" charset="0"/>
              </a:rPr>
              <a:t>Zede-kiah</a:t>
            </a:r>
            <a:endParaRPr lang="en-GB">
              <a:latin typeface="Arial Narrow" pitchFamily="34" charset="0"/>
            </a:endParaRPr>
          </a:p>
        </p:txBody>
      </p:sp>
      <p:sp>
        <p:nvSpPr>
          <p:cNvPr id="543773" name="Rectangle 29"/>
          <p:cNvSpPr>
            <a:spLocks noChangeArrowheads="1"/>
          </p:cNvSpPr>
          <p:nvPr/>
        </p:nvSpPr>
        <p:spPr bwMode="auto">
          <a:xfrm>
            <a:off x="3919538" y="4078288"/>
            <a:ext cx="647700" cy="792162"/>
          </a:xfrm>
          <a:prstGeom prst="rect">
            <a:avLst/>
          </a:prstGeom>
          <a:solidFill>
            <a:srgbClr val="0000FF">
              <a:alpha val="39999"/>
            </a:srgbClr>
          </a:solidFill>
          <a:ln w="9525" algn="ctr">
            <a:solidFill>
              <a:srgbClr val="000000"/>
            </a:solidFill>
            <a:miter lim="800000"/>
            <a:headEnd/>
            <a:tailEnd/>
          </a:ln>
          <a:effectLst/>
        </p:spPr>
        <p:txBody>
          <a:bodyPr anchor="ctr">
            <a:spAutoFit/>
          </a:bodyPr>
          <a:lstStyle/>
          <a:p>
            <a:endParaRPr lang="en-NZ"/>
          </a:p>
        </p:txBody>
      </p:sp>
      <p:sp>
        <p:nvSpPr>
          <p:cNvPr id="543774" name="Rectangle 30"/>
          <p:cNvSpPr>
            <a:spLocks noChangeArrowheads="1"/>
          </p:cNvSpPr>
          <p:nvPr/>
        </p:nvSpPr>
        <p:spPr bwMode="auto">
          <a:xfrm>
            <a:off x="4567238" y="4078288"/>
            <a:ext cx="1008062" cy="792162"/>
          </a:xfrm>
          <a:prstGeom prst="rect">
            <a:avLst/>
          </a:prstGeom>
          <a:solidFill>
            <a:srgbClr val="0000FF">
              <a:alpha val="39999"/>
            </a:srgbClr>
          </a:solidFill>
          <a:ln w="9525" algn="ctr">
            <a:solidFill>
              <a:srgbClr val="000000"/>
            </a:solidFill>
            <a:miter lim="800000"/>
            <a:headEnd/>
            <a:tailEnd/>
          </a:ln>
          <a:effectLst/>
        </p:spPr>
        <p:txBody>
          <a:bodyPr anchor="ctr">
            <a:spAutoFit/>
          </a:bodyPr>
          <a:lstStyle/>
          <a:p>
            <a:endParaRPr lang="en-NZ"/>
          </a:p>
        </p:txBody>
      </p:sp>
      <p:sp>
        <p:nvSpPr>
          <p:cNvPr id="543775" name="Rectangle 31"/>
          <p:cNvSpPr>
            <a:spLocks noChangeArrowheads="1"/>
          </p:cNvSpPr>
          <p:nvPr/>
        </p:nvSpPr>
        <p:spPr bwMode="auto">
          <a:xfrm>
            <a:off x="5575300" y="4078288"/>
            <a:ext cx="792163" cy="792162"/>
          </a:xfrm>
          <a:prstGeom prst="rect">
            <a:avLst/>
          </a:prstGeom>
          <a:solidFill>
            <a:srgbClr val="0000FF">
              <a:alpha val="39999"/>
            </a:srgbClr>
          </a:solidFill>
          <a:ln w="9525" algn="ctr">
            <a:solidFill>
              <a:srgbClr val="000000"/>
            </a:solidFill>
            <a:miter lim="800000"/>
            <a:headEnd/>
            <a:tailEnd/>
          </a:ln>
          <a:effectLst/>
        </p:spPr>
        <p:txBody>
          <a:bodyPr anchor="ctr">
            <a:spAutoFit/>
          </a:bodyPr>
          <a:lstStyle/>
          <a:p>
            <a:endParaRPr lang="en-NZ"/>
          </a:p>
        </p:txBody>
      </p:sp>
      <p:sp>
        <p:nvSpPr>
          <p:cNvPr id="543776" name="Rectangle 32"/>
          <p:cNvSpPr>
            <a:spLocks noChangeArrowheads="1"/>
          </p:cNvSpPr>
          <p:nvPr/>
        </p:nvSpPr>
        <p:spPr bwMode="auto">
          <a:xfrm>
            <a:off x="6367463" y="4078288"/>
            <a:ext cx="215900" cy="792162"/>
          </a:xfrm>
          <a:prstGeom prst="rect">
            <a:avLst/>
          </a:prstGeom>
          <a:solidFill>
            <a:srgbClr val="0000FF">
              <a:alpha val="39999"/>
            </a:srgbClr>
          </a:solidFill>
          <a:ln w="9525" algn="ctr">
            <a:solidFill>
              <a:srgbClr val="000000"/>
            </a:solidFill>
            <a:miter lim="800000"/>
            <a:headEnd/>
            <a:tailEnd/>
          </a:ln>
          <a:effectLst/>
        </p:spPr>
        <p:txBody>
          <a:bodyPr anchor="ctr">
            <a:spAutoFit/>
          </a:bodyPr>
          <a:lstStyle/>
          <a:p>
            <a:endParaRPr lang="en-NZ"/>
          </a:p>
        </p:txBody>
      </p:sp>
      <p:sp>
        <p:nvSpPr>
          <p:cNvPr id="543777" name="Rectangle 33"/>
          <p:cNvSpPr>
            <a:spLocks noChangeArrowheads="1"/>
          </p:cNvSpPr>
          <p:nvPr/>
        </p:nvSpPr>
        <p:spPr bwMode="auto">
          <a:xfrm>
            <a:off x="6583363" y="4078288"/>
            <a:ext cx="1223962" cy="792162"/>
          </a:xfrm>
          <a:prstGeom prst="rect">
            <a:avLst/>
          </a:prstGeom>
          <a:solidFill>
            <a:srgbClr val="0000FF">
              <a:alpha val="39999"/>
            </a:srgbClr>
          </a:solidFill>
          <a:ln w="9525" algn="ctr">
            <a:solidFill>
              <a:srgbClr val="000000"/>
            </a:solidFill>
            <a:miter lim="800000"/>
            <a:headEnd/>
            <a:tailEnd/>
          </a:ln>
          <a:effectLst/>
        </p:spPr>
        <p:txBody>
          <a:bodyPr anchor="ctr">
            <a:spAutoFit/>
          </a:bodyPr>
          <a:lstStyle/>
          <a:p>
            <a:endParaRPr lang="en-NZ"/>
          </a:p>
        </p:txBody>
      </p:sp>
      <p:sp>
        <p:nvSpPr>
          <p:cNvPr id="543778" name="Text Box 34"/>
          <p:cNvSpPr txBox="1">
            <a:spLocks noChangeArrowheads="1"/>
          </p:cNvSpPr>
          <p:nvPr/>
        </p:nvSpPr>
        <p:spPr bwMode="auto">
          <a:xfrm>
            <a:off x="3848100" y="4149725"/>
            <a:ext cx="1223963" cy="641350"/>
          </a:xfrm>
          <a:prstGeom prst="rect">
            <a:avLst/>
          </a:prstGeom>
          <a:noFill/>
          <a:ln w="9525" algn="ctr">
            <a:noFill/>
            <a:miter lim="800000"/>
            <a:headEnd/>
            <a:tailEnd/>
          </a:ln>
          <a:effectLst/>
        </p:spPr>
        <p:txBody>
          <a:bodyPr>
            <a:spAutoFit/>
          </a:bodyPr>
          <a:lstStyle/>
          <a:p>
            <a:pPr>
              <a:spcBef>
                <a:spcPct val="50000"/>
              </a:spcBef>
            </a:pPr>
            <a:r>
              <a:rPr lang="en-NZ">
                <a:latin typeface="Arial Narrow" pitchFamily="34" charset="0"/>
              </a:rPr>
              <a:t>Joshua Zerubbabel</a:t>
            </a:r>
            <a:endParaRPr lang="en-GB">
              <a:latin typeface="Arial Narrow" pitchFamily="34" charset="0"/>
            </a:endParaRPr>
          </a:p>
        </p:txBody>
      </p:sp>
      <p:sp>
        <p:nvSpPr>
          <p:cNvPr id="543779" name="Text Box 35"/>
          <p:cNvSpPr txBox="1">
            <a:spLocks noChangeArrowheads="1"/>
          </p:cNvSpPr>
          <p:nvPr/>
        </p:nvSpPr>
        <p:spPr bwMode="auto">
          <a:xfrm>
            <a:off x="6583363" y="4149725"/>
            <a:ext cx="1223962" cy="641350"/>
          </a:xfrm>
          <a:prstGeom prst="rect">
            <a:avLst/>
          </a:prstGeom>
          <a:noFill/>
          <a:ln w="9525" algn="ctr">
            <a:noFill/>
            <a:miter lim="800000"/>
            <a:headEnd/>
            <a:tailEnd/>
          </a:ln>
          <a:effectLst/>
        </p:spPr>
        <p:txBody>
          <a:bodyPr>
            <a:spAutoFit/>
          </a:bodyPr>
          <a:lstStyle/>
          <a:p>
            <a:pPr>
              <a:spcBef>
                <a:spcPct val="50000"/>
              </a:spcBef>
            </a:pPr>
            <a:r>
              <a:rPr lang="en-NZ">
                <a:latin typeface="Arial Narrow" pitchFamily="34" charset="0"/>
              </a:rPr>
              <a:t>Ezra Nehemiah</a:t>
            </a:r>
            <a:endParaRPr lang="en-GB">
              <a:latin typeface="Arial Narrow" pitchFamily="34" charset="0"/>
            </a:endParaRPr>
          </a:p>
        </p:txBody>
      </p:sp>
      <p:sp>
        <p:nvSpPr>
          <p:cNvPr id="543780" name="Text Box 36"/>
          <p:cNvSpPr txBox="1">
            <a:spLocks noChangeArrowheads="1"/>
          </p:cNvSpPr>
          <p:nvPr/>
        </p:nvSpPr>
        <p:spPr bwMode="auto">
          <a:xfrm>
            <a:off x="5575300" y="4294188"/>
            <a:ext cx="865188" cy="366712"/>
          </a:xfrm>
          <a:prstGeom prst="rect">
            <a:avLst/>
          </a:prstGeom>
          <a:noFill/>
          <a:ln w="9525" algn="ctr">
            <a:noFill/>
            <a:miter lim="800000"/>
            <a:headEnd/>
            <a:tailEnd/>
          </a:ln>
          <a:effectLst/>
        </p:spPr>
        <p:txBody>
          <a:bodyPr>
            <a:spAutoFit/>
          </a:bodyPr>
          <a:lstStyle/>
          <a:p>
            <a:pPr>
              <a:spcBef>
                <a:spcPct val="50000"/>
              </a:spcBef>
            </a:pPr>
            <a:r>
              <a:rPr lang="en-NZ">
                <a:latin typeface="Arial Narrow" pitchFamily="34" charset="0"/>
              </a:rPr>
              <a:t>Esther</a:t>
            </a:r>
            <a:endParaRPr lang="en-GB">
              <a:latin typeface="Arial Narrow" pitchFamily="34" charset="0"/>
            </a:endParaRPr>
          </a:p>
        </p:txBody>
      </p:sp>
      <p:sp>
        <p:nvSpPr>
          <p:cNvPr id="543781" name="Line 37"/>
          <p:cNvSpPr>
            <a:spLocks noChangeShapeType="1"/>
          </p:cNvSpPr>
          <p:nvPr/>
        </p:nvSpPr>
        <p:spPr bwMode="auto">
          <a:xfrm>
            <a:off x="2216150" y="3644900"/>
            <a:ext cx="2305050" cy="0"/>
          </a:xfrm>
          <a:prstGeom prst="line">
            <a:avLst/>
          </a:prstGeom>
          <a:noFill/>
          <a:ln w="38100">
            <a:solidFill>
              <a:srgbClr val="000000"/>
            </a:solidFill>
            <a:round/>
            <a:headEnd type="triangle" w="med" len="med"/>
            <a:tailEnd type="triangle" w="med" len="med"/>
          </a:ln>
          <a:effectLst/>
        </p:spPr>
        <p:txBody>
          <a:bodyPr>
            <a:spAutoFit/>
          </a:bodyPr>
          <a:lstStyle/>
          <a:p>
            <a:endParaRPr lang="en-NZ"/>
          </a:p>
        </p:txBody>
      </p:sp>
      <p:sp>
        <p:nvSpPr>
          <p:cNvPr id="543782" name="Line 38"/>
          <p:cNvSpPr>
            <a:spLocks noChangeShapeType="1"/>
          </p:cNvSpPr>
          <p:nvPr/>
        </p:nvSpPr>
        <p:spPr bwMode="auto">
          <a:xfrm>
            <a:off x="1928813" y="2924175"/>
            <a:ext cx="2305050" cy="0"/>
          </a:xfrm>
          <a:prstGeom prst="line">
            <a:avLst/>
          </a:prstGeom>
          <a:noFill/>
          <a:ln w="38100">
            <a:solidFill>
              <a:srgbClr val="000000"/>
            </a:solidFill>
            <a:round/>
            <a:headEnd type="triangle" w="med" len="med"/>
            <a:tailEnd type="triangle" w="med" len="med"/>
          </a:ln>
          <a:effectLst/>
        </p:spPr>
        <p:txBody>
          <a:bodyPr>
            <a:spAutoFit/>
          </a:bodyPr>
          <a:lstStyle/>
          <a:p>
            <a:endParaRPr lang="en-NZ"/>
          </a:p>
        </p:txBody>
      </p:sp>
      <p:sp>
        <p:nvSpPr>
          <p:cNvPr id="543783" name="Text Box 39"/>
          <p:cNvSpPr txBox="1">
            <a:spLocks noChangeArrowheads="1"/>
          </p:cNvSpPr>
          <p:nvPr/>
        </p:nvSpPr>
        <p:spPr bwMode="auto">
          <a:xfrm>
            <a:off x="2216150" y="2565400"/>
            <a:ext cx="1728788" cy="366713"/>
          </a:xfrm>
          <a:prstGeom prst="rect">
            <a:avLst/>
          </a:prstGeom>
          <a:noFill/>
          <a:ln w="9525" algn="ctr">
            <a:noFill/>
            <a:miter lim="800000"/>
            <a:headEnd/>
            <a:tailEnd/>
          </a:ln>
          <a:effectLst/>
        </p:spPr>
        <p:txBody>
          <a:bodyPr>
            <a:spAutoFit/>
          </a:bodyPr>
          <a:lstStyle/>
          <a:p>
            <a:pPr algn="ctr">
              <a:spcBef>
                <a:spcPct val="50000"/>
              </a:spcBef>
            </a:pPr>
            <a:r>
              <a:rPr lang="en-NZ">
                <a:latin typeface="Arial Narrow" pitchFamily="34" charset="0"/>
              </a:rPr>
              <a:t>70yrs Captivity</a:t>
            </a:r>
            <a:endParaRPr lang="en-GB">
              <a:latin typeface="Arial Narrow" pitchFamily="34" charset="0"/>
            </a:endParaRPr>
          </a:p>
        </p:txBody>
      </p:sp>
      <p:sp>
        <p:nvSpPr>
          <p:cNvPr id="543784" name="Text Box 40"/>
          <p:cNvSpPr txBox="1">
            <a:spLocks noChangeArrowheads="1"/>
          </p:cNvSpPr>
          <p:nvPr/>
        </p:nvSpPr>
        <p:spPr bwMode="auto">
          <a:xfrm>
            <a:off x="2000250" y="3284538"/>
            <a:ext cx="2808288" cy="366712"/>
          </a:xfrm>
          <a:prstGeom prst="rect">
            <a:avLst/>
          </a:prstGeom>
          <a:noFill/>
          <a:ln w="9525" algn="ctr">
            <a:noFill/>
            <a:miter lim="800000"/>
            <a:headEnd/>
            <a:tailEnd/>
          </a:ln>
          <a:effectLst/>
        </p:spPr>
        <p:txBody>
          <a:bodyPr>
            <a:spAutoFit/>
          </a:bodyPr>
          <a:lstStyle/>
          <a:p>
            <a:pPr algn="ctr">
              <a:spcBef>
                <a:spcPct val="50000"/>
              </a:spcBef>
            </a:pPr>
            <a:r>
              <a:rPr lang="en-NZ">
                <a:latin typeface="Arial Narrow" pitchFamily="34" charset="0"/>
              </a:rPr>
              <a:t>70yrs Temple Destroyed</a:t>
            </a:r>
            <a:endParaRPr lang="en-GB">
              <a:latin typeface="Arial Narrow" pitchFamily="34" charset="0"/>
            </a:endParaRPr>
          </a:p>
        </p:txBody>
      </p:sp>
      <p:sp>
        <p:nvSpPr>
          <p:cNvPr id="543785" name="Text Box 41"/>
          <p:cNvSpPr txBox="1">
            <a:spLocks noChangeArrowheads="1"/>
          </p:cNvSpPr>
          <p:nvPr/>
        </p:nvSpPr>
        <p:spPr bwMode="auto">
          <a:xfrm>
            <a:off x="2289175" y="2852738"/>
            <a:ext cx="1728788" cy="366712"/>
          </a:xfrm>
          <a:prstGeom prst="rect">
            <a:avLst/>
          </a:prstGeom>
          <a:noFill/>
          <a:ln w="9525" algn="ctr">
            <a:noFill/>
            <a:miter lim="800000"/>
            <a:headEnd/>
            <a:tailEnd/>
          </a:ln>
          <a:effectLst/>
        </p:spPr>
        <p:txBody>
          <a:bodyPr>
            <a:spAutoFit/>
          </a:bodyPr>
          <a:lstStyle/>
          <a:p>
            <a:pPr algn="ctr">
              <a:spcBef>
                <a:spcPct val="50000"/>
              </a:spcBef>
            </a:pPr>
            <a:r>
              <a:rPr lang="en-NZ">
                <a:latin typeface="Arial Narrow" pitchFamily="34" charset="0"/>
              </a:rPr>
              <a:t>606-536 BC</a:t>
            </a:r>
            <a:endParaRPr lang="en-GB">
              <a:latin typeface="Arial Narrow" pitchFamily="34" charset="0"/>
            </a:endParaRPr>
          </a:p>
        </p:txBody>
      </p:sp>
      <p:sp>
        <p:nvSpPr>
          <p:cNvPr id="543786" name="Text Box 42"/>
          <p:cNvSpPr txBox="1">
            <a:spLocks noChangeArrowheads="1"/>
          </p:cNvSpPr>
          <p:nvPr/>
        </p:nvSpPr>
        <p:spPr bwMode="auto">
          <a:xfrm>
            <a:off x="2432050" y="3573463"/>
            <a:ext cx="1728788" cy="366712"/>
          </a:xfrm>
          <a:prstGeom prst="rect">
            <a:avLst/>
          </a:prstGeom>
          <a:noFill/>
          <a:ln w="9525" algn="ctr">
            <a:noFill/>
            <a:miter lim="800000"/>
            <a:headEnd/>
            <a:tailEnd/>
          </a:ln>
          <a:effectLst/>
        </p:spPr>
        <p:txBody>
          <a:bodyPr>
            <a:spAutoFit/>
          </a:bodyPr>
          <a:lstStyle/>
          <a:p>
            <a:pPr algn="ctr">
              <a:spcBef>
                <a:spcPct val="50000"/>
              </a:spcBef>
            </a:pPr>
            <a:r>
              <a:rPr lang="en-NZ">
                <a:latin typeface="Arial Narrow" pitchFamily="34" charset="0"/>
              </a:rPr>
              <a:t>586-516 BC</a:t>
            </a:r>
            <a:endParaRPr lang="en-GB">
              <a:latin typeface="Arial Narrow" pitchFamily="34" charset="0"/>
            </a:endParaRPr>
          </a:p>
        </p:txBody>
      </p:sp>
      <p:sp>
        <p:nvSpPr>
          <p:cNvPr id="543787" name="Text Box 43"/>
          <p:cNvSpPr txBox="1">
            <a:spLocks noChangeArrowheads="1"/>
          </p:cNvSpPr>
          <p:nvPr/>
        </p:nvSpPr>
        <p:spPr bwMode="auto">
          <a:xfrm>
            <a:off x="1712913" y="1196975"/>
            <a:ext cx="1728787" cy="396875"/>
          </a:xfrm>
          <a:prstGeom prst="rect">
            <a:avLst/>
          </a:prstGeom>
          <a:noFill/>
          <a:ln w="9525" algn="ctr">
            <a:noFill/>
            <a:miter lim="800000"/>
            <a:headEnd/>
            <a:tailEnd/>
          </a:ln>
          <a:effectLst/>
        </p:spPr>
        <p:txBody>
          <a:bodyPr>
            <a:spAutoFit/>
          </a:bodyPr>
          <a:lstStyle/>
          <a:p>
            <a:pPr>
              <a:spcBef>
                <a:spcPct val="50000"/>
              </a:spcBef>
            </a:pPr>
            <a:r>
              <a:rPr lang="en-NZ" sz="2000">
                <a:solidFill>
                  <a:srgbClr val="FF0000"/>
                </a:solidFill>
                <a:latin typeface="Arial Narrow" pitchFamily="34" charset="0"/>
              </a:rPr>
              <a:t>Babylon</a:t>
            </a:r>
            <a:endParaRPr lang="en-GB" sz="2000">
              <a:solidFill>
                <a:srgbClr val="FF0000"/>
              </a:solidFill>
              <a:latin typeface="Arial Narrow" pitchFamily="34" charset="0"/>
            </a:endParaRPr>
          </a:p>
        </p:txBody>
      </p:sp>
      <p:sp>
        <p:nvSpPr>
          <p:cNvPr id="543788" name="Text Box 44"/>
          <p:cNvSpPr txBox="1">
            <a:spLocks noChangeArrowheads="1"/>
          </p:cNvSpPr>
          <p:nvPr/>
        </p:nvSpPr>
        <p:spPr bwMode="auto">
          <a:xfrm>
            <a:off x="3800475" y="1196975"/>
            <a:ext cx="1728788" cy="396875"/>
          </a:xfrm>
          <a:prstGeom prst="rect">
            <a:avLst/>
          </a:prstGeom>
          <a:noFill/>
          <a:ln w="9525" algn="ctr">
            <a:noFill/>
            <a:miter lim="800000"/>
            <a:headEnd/>
            <a:tailEnd/>
          </a:ln>
          <a:effectLst/>
        </p:spPr>
        <p:txBody>
          <a:bodyPr>
            <a:spAutoFit/>
          </a:bodyPr>
          <a:lstStyle/>
          <a:p>
            <a:pPr>
              <a:spcBef>
                <a:spcPct val="50000"/>
              </a:spcBef>
            </a:pPr>
            <a:r>
              <a:rPr lang="en-NZ" sz="2000">
                <a:solidFill>
                  <a:srgbClr val="FF0000"/>
                </a:solidFill>
                <a:latin typeface="Arial Narrow" pitchFamily="34" charset="0"/>
              </a:rPr>
              <a:t>Persia</a:t>
            </a:r>
            <a:endParaRPr lang="en-GB" sz="2000">
              <a:solidFill>
                <a:srgbClr val="FF0000"/>
              </a:solidFill>
              <a:latin typeface="Arial Narrow" pitchFamily="34" charset="0"/>
            </a:endParaRPr>
          </a:p>
        </p:txBody>
      </p:sp>
      <p:sp>
        <p:nvSpPr>
          <p:cNvPr id="2" name="Oval 1"/>
          <p:cNvSpPr/>
          <p:nvPr/>
        </p:nvSpPr>
        <p:spPr bwMode="auto">
          <a:xfrm>
            <a:off x="3975497" y="2282985"/>
            <a:ext cx="370681" cy="353219"/>
          </a:xfrm>
          <a:prstGeom prst="ellipse">
            <a:avLst/>
          </a:prstGeom>
          <a:solidFill>
            <a:srgbClr val="FFFFCC">
              <a:alpha val="0"/>
            </a:srgbClr>
          </a:solidFill>
          <a:ln w="25400" cap="flat" cmpd="sng" algn="ctr">
            <a:solidFill>
              <a:srgbClr val="000000"/>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mn-lt"/>
              </a:rPr>
              <a:t>1</a:t>
            </a:r>
          </a:p>
        </p:txBody>
      </p:sp>
      <p:sp>
        <p:nvSpPr>
          <p:cNvPr id="48" name="Oval 47"/>
          <p:cNvSpPr/>
          <p:nvPr/>
        </p:nvSpPr>
        <p:spPr bwMode="auto">
          <a:xfrm>
            <a:off x="4203715" y="2285221"/>
            <a:ext cx="370681" cy="353219"/>
          </a:xfrm>
          <a:prstGeom prst="ellipse">
            <a:avLst/>
          </a:prstGeom>
          <a:solidFill>
            <a:srgbClr val="FFFFCC">
              <a:alpha val="0"/>
            </a:srgbClr>
          </a:solidFill>
          <a:ln w="25400" cap="flat" cmpd="sng" algn="ctr">
            <a:solidFill>
              <a:srgbClr val="000000"/>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mn-lt"/>
              </a:rPr>
              <a:t>2</a:t>
            </a:r>
          </a:p>
        </p:txBody>
      </p:sp>
      <p:sp>
        <p:nvSpPr>
          <p:cNvPr id="49" name="Oval 48"/>
          <p:cNvSpPr/>
          <p:nvPr/>
        </p:nvSpPr>
        <p:spPr bwMode="auto">
          <a:xfrm>
            <a:off x="4777978" y="2285221"/>
            <a:ext cx="370681" cy="353219"/>
          </a:xfrm>
          <a:prstGeom prst="ellipse">
            <a:avLst/>
          </a:prstGeom>
          <a:solidFill>
            <a:srgbClr val="FFFFCC">
              <a:alpha val="0"/>
            </a:srgbClr>
          </a:solidFill>
          <a:ln w="25400" cap="flat" cmpd="sng" algn="ctr">
            <a:solidFill>
              <a:srgbClr val="000000"/>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mn-lt"/>
              </a:rPr>
              <a:t>3</a:t>
            </a:r>
          </a:p>
        </p:txBody>
      </p:sp>
      <p:sp>
        <p:nvSpPr>
          <p:cNvPr id="50" name="Oval 49"/>
          <p:cNvSpPr/>
          <p:nvPr/>
        </p:nvSpPr>
        <p:spPr bwMode="auto">
          <a:xfrm>
            <a:off x="5786040" y="2285220"/>
            <a:ext cx="370681" cy="353219"/>
          </a:xfrm>
          <a:prstGeom prst="ellipse">
            <a:avLst/>
          </a:prstGeom>
          <a:solidFill>
            <a:srgbClr val="FFFFCC">
              <a:alpha val="0"/>
            </a:srgbClr>
          </a:solidFill>
          <a:ln w="25400" cap="flat" cmpd="sng" algn="ctr">
            <a:solidFill>
              <a:srgbClr val="000000"/>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mn-lt"/>
              </a:rPr>
              <a:t>4</a:t>
            </a:r>
          </a:p>
        </p:txBody>
      </p:sp>
    </p:spTree>
    <p:extLst>
      <p:ext uri="{BB962C8B-B14F-4D97-AF65-F5344CB8AC3E}">
        <p14:creationId xmlns:p14="http://schemas.microsoft.com/office/powerpoint/2010/main" val="125264599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42" name="Picture 2" descr="ConquestsofAlexanderMap"/>
          <p:cNvPicPr>
            <a:picLocks noChangeAspect="1" noChangeArrowheads="1"/>
          </p:cNvPicPr>
          <p:nvPr/>
        </p:nvPicPr>
        <p:blipFill>
          <a:blip r:embed="rId2" cstate="print"/>
          <a:srcRect/>
          <a:stretch>
            <a:fillRect/>
          </a:stretch>
        </p:blipFill>
        <p:spPr bwMode="auto">
          <a:xfrm>
            <a:off x="0" y="0"/>
            <a:ext cx="9906000" cy="6858000"/>
          </a:xfrm>
          <a:prstGeom prst="rect">
            <a:avLst/>
          </a:prstGeom>
          <a:noFill/>
        </p:spPr>
      </p:pic>
      <p:pic>
        <p:nvPicPr>
          <p:cNvPr id="522246" name="Picture 6" descr="hegoat"/>
          <p:cNvPicPr>
            <a:picLocks noChangeAspect="1" noChangeArrowheads="1"/>
          </p:cNvPicPr>
          <p:nvPr/>
        </p:nvPicPr>
        <p:blipFill>
          <a:blip r:embed="rId3" cstate="print"/>
          <a:srcRect/>
          <a:stretch>
            <a:fillRect/>
          </a:stretch>
        </p:blipFill>
        <p:spPr bwMode="auto">
          <a:xfrm>
            <a:off x="200025" y="188913"/>
            <a:ext cx="2952750" cy="2028825"/>
          </a:xfrm>
          <a:prstGeom prst="rect">
            <a:avLst/>
          </a:prstGeom>
          <a:noFill/>
          <a:ln w="9525">
            <a:solidFill>
              <a:schemeClr val="tx1"/>
            </a:solidFill>
            <a:miter lim="800000"/>
            <a:headEnd/>
            <a:tailEnd/>
          </a:ln>
        </p:spPr>
      </p:pic>
      <p:pic>
        <p:nvPicPr>
          <p:cNvPr id="522247" name="Picture 7" descr="2hornram"/>
          <p:cNvPicPr>
            <a:picLocks noChangeAspect="1" noChangeArrowheads="1"/>
          </p:cNvPicPr>
          <p:nvPr/>
        </p:nvPicPr>
        <p:blipFill>
          <a:blip r:embed="rId4" cstate="print"/>
          <a:srcRect/>
          <a:stretch>
            <a:fillRect/>
          </a:stretch>
        </p:blipFill>
        <p:spPr bwMode="auto">
          <a:xfrm>
            <a:off x="6753225" y="188913"/>
            <a:ext cx="2952750" cy="2055812"/>
          </a:xfrm>
          <a:prstGeom prst="rect">
            <a:avLst/>
          </a:prstGeom>
          <a:noFill/>
          <a:ln w="9525">
            <a:solidFill>
              <a:schemeClr val="tx1"/>
            </a:solidFill>
            <a:miter lim="800000"/>
            <a:headEnd/>
            <a:tailEnd/>
          </a:ln>
        </p:spPr>
      </p:pic>
      <p:sp>
        <p:nvSpPr>
          <p:cNvPr id="522248" name="Oval 8"/>
          <p:cNvSpPr>
            <a:spLocks noChangeArrowheads="1"/>
          </p:cNvSpPr>
          <p:nvPr/>
        </p:nvSpPr>
        <p:spPr bwMode="auto">
          <a:xfrm>
            <a:off x="4089400" y="3500438"/>
            <a:ext cx="215900" cy="215900"/>
          </a:xfrm>
          <a:prstGeom prst="ellipse">
            <a:avLst/>
          </a:prstGeom>
          <a:solidFill>
            <a:srgbClr val="FF0000"/>
          </a:solidFill>
          <a:ln w="9525" algn="ctr">
            <a:solidFill>
              <a:srgbClr val="000000"/>
            </a:solidFill>
            <a:round/>
            <a:headEnd/>
            <a:tailEnd/>
          </a:ln>
          <a:effectLst/>
        </p:spPr>
        <p:txBody>
          <a:bodyPr anchor="ctr">
            <a:spAutoFit/>
          </a:bodyPr>
          <a:lstStyle/>
          <a:p>
            <a:endParaRPr lang="en-NZ"/>
          </a:p>
        </p:txBody>
      </p:sp>
      <p:sp>
        <p:nvSpPr>
          <p:cNvPr id="522249" name="Oval 9"/>
          <p:cNvSpPr>
            <a:spLocks noChangeArrowheads="1"/>
          </p:cNvSpPr>
          <p:nvPr/>
        </p:nvSpPr>
        <p:spPr bwMode="auto">
          <a:xfrm>
            <a:off x="2936875" y="3429000"/>
            <a:ext cx="215900" cy="215900"/>
          </a:xfrm>
          <a:prstGeom prst="ellipse">
            <a:avLst/>
          </a:prstGeom>
          <a:solidFill>
            <a:srgbClr val="FF0000"/>
          </a:solidFill>
          <a:ln w="9525" algn="ctr">
            <a:solidFill>
              <a:srgbClr val="000000"/>
            </a:solidFill>
            <a:round/>
            <a:headEnd/>
            <a:tailEnd/>
          </a:ln>
          <a:effectLst/>
        </p:spPr>
        <p:txBody>
          <a:bodyPr anchor="ctr">
            <a:spAutoFit/>
          </a:bodyPr>
          <a:lstStyle/>
          <a:p>
            <a:endParaRPr lang="en-NZ"/>
          </a:p>
        </p:txBody>
      </p:sp>
      <p:sp>
        <p:nvSpPr>
          <p:cNvPr id="522250" name="Oval 10"/>
          <p:cNvSpPr>
            <a:spLocks noChangeArrowheads="1"/>
          </p:cNvSpPr>
          <p:nvPr/>
        </p:nvSpPr>
        <p:spPr bwMode="auto">
          <a:xfrm>
            <a:off x="1208088" y="2852738"/>
            <a:ext cx="215900" cy="215900"/>
          </a:xfrm>
          <a:prstGeom prst="ellipse">
            <a:avLst/>
          </a:prstGeom>
          <a:solidFill>
            <a:srgbClr val="FF0000"/>
          </a:solidFill>
          <a:ln w="9525" algn="ctr">
            <a:solidFill>
              <a:srgbClr val="000000"/>
            </a:solidFill>
            <a:round/>
            <a:headEnd/>
            <a:tailEnd/>
          </a:ln>
          <a:effectLst/>
        </p:spPr>
        <p:txBody>
          <a:bodyPr anchor="ctr">
            <a:spAutoFit/>
          </a:bodyPr>
          <a:lstStyle/>
          <a:p>
            <a:endParaRPr lang="en-NZ"/>
          </a:p>
        </p:txBody>
      </p:sp>
      <p:sp>
        <p:nvSpPr>
          <p:cNvPr id="522251" name="Text Box 11"/>
          <p:cNvSpPr txBox="1">
            <a:spLocks noChangeArrowheads="1"/>
          </p:cNvSpPr>
          <p:nvPr/>
        </p:nvSpPr>
        <p:spPr bwMode="auto">
          <a:xfrm>
            <a:off x="3800475" y="3644900"/>
            <a:ext cx="1368425" cy="366713"/>
          </a:xfrm>
          <a:prstGeom prst="rect">
            <a:avLst/>
          </a:prstGeom>
          <a:noFill/>
          <a:ln w="9525" algn="ctr">
            <a:noFill/>
            <a:miter lim="800000"/>
            <a:headEnd/>
            <a:tailEnd/>
          </a:ln>
          <a:effectLst>
            <a:outerShdw dist="17961" dir="2700000" algn="ctr" rotWithShape="0">
              <a:srgbClr val="000000"/>
            </a:outerShdw>
          </a:effectLst>
        </p:spPr>
        <p:txBody>
          <a:bodyPr lIns="36000">
            <a:spAutoFit/>
          </a:bodyPr>
          <a:lstStyle/>
          <a:p>
            <a:pPr>
              <a:spcBef>
                <a:spcPct val="50000"/>
              </a:spcBef>
            </a:pPr>
            <a:r>
              <a:rPr lang="en-NZ">
                <a:solidFill>
                  <a:srgbClr val="FF0000"/>
                </a:solidFill>
              </a:rPr>
              <a:t>Gaugamela</a:t>
            </a:r>
            <a:endParaRPr lang="en-GB">
              <a:solidFill>
                <a:srgbClr val="FF0000"/>
              </a:solidFill>
            </a:endParaRPr>
          </a:p>
        </p:txBody>
      </p:sp>
      <p:sp>
        <p:nvSpPr>
          <p:cNvPr id="522252" name="Text Box 12"/>
          <p:cNvSpPr txBox="1">
            <a:spLocks noChangeArrowheads="1"/>
          </p:cNvSpPr>
          <p:nvPr/>
        </p:nvSpPr>
        <p:spPr bwMode="auto">
          <a:xfrm>
            <a:off x="2720975" y="3573463"/>
            <a:ext cx="1368425" cy="366712"/>
          </a:xfrm>
          <a:prstGeom prst="rect">
            <a:avLst/>
          </a:prstGeom>
          <a:noFill/>
          <a:ln w="9525" algn="ctr">
            <a:noFill/>
            <a:miter lim="800000"/>
            <a:headEnd/>
            <a:tailEnd/>
          </a:ln>
          <a:effectLst>
            <a:outerShdw dist="17961" dir="2700000" algn="ctr" rotWithShape="0">
              <a:srgbClr val="000000"/>
            </a:outerShdw>
          </a:effectLst>
        </p:spPr>
        <p:txBody>
          <a:bodyPr lIns="36000">
            <a:spAutoFit/>
          </a:bodyPr>
          <a:lstStyle/>
          <a:p>
            <a:pPr>
              <a:spcBef>
                <a:spcPct val="50000"/>
              </a:spcBef>
            </a:pPr>
            <a:r>
              <a:rPr lang="en-NZ">
                <a:solidFill>
                  <a:srgbClr val="FF0000"/>
                </a:solidFill>
              </a:rPr>
              <a:t>Issus</a:t>
            </a:r>
            <a:endParaRPr lang="en-GB">
              <a:solidFill>
                <a:srgbClr val="FF0000"/>
              </a:solidFill>
            </a:endParaRPr>
          </a:p>
        </p:txBody>
      </p:sp>
      <p:sp>
        <p:nvSpPr>
          <p:cNvPr id="522253" name="Text Box 13"/>
          <p:cNvSpPr txBox="1">
            <a:spLocks noChangeArrowheads="1"/>
          </p:cNvSpPr>
          <p:nvPr/>
        </p:nvSpPr>
        <p:spPr bwMode="auto">
          <a:xfrm>
            <a:off x="849313" y="2997200"/>
            <a:ext cx="1368425" cy="366713"/>
          </a:xfrm>
          <a:prstGeom prst="rect">
            <a:avLst/>
          </a:prstGeom>
          <a:noFill/>
          <a:ln w="9525" algn="ctr">
            <a:noFill/>
            <a:miter lim="800000"/>
            <a:headEnd/>
            <a:tailEnd/>
          </a:ln>
          <a:effectLst>
            <a:outerShdw dist="17961" dir="2700000" algn="ctr" rotWithShape="0">
              <a:srgbClr val="000000"/>
            </a:outerShdw>
          </a:effectLst>
        </p:spPr>
        <p:txBody>
          <a:bodyPr lIns="36000">
            <a:spAutoFit/>
          </a:bodyPr>
          <a:lstStyle/>
          <a:p>
            <a:pPr>
              <a:spcBef>
                <a:spcPct val="50000"/>
              </a:spcBef>
            </a:pPr>
            <a:r>
              <a:rPr lang="en-NZ">
                <a:solidFill>
                  <a:srgbClr val="FF0000"/>
                </a:solidFill>
              </a:rPr>
              <a:t>Granicus</a:t>
            </a:r>
            <a:endParaRPr lang="en-GB">
              <a:solidFill>
                <a:srgbClr val="FF0000"/>
              </a:solidFill>
            </a:endParaRPr>
          </a:p>
        </p:txBody>
      </p:sp>
    </p:spTree>
    <p:extLst>
      <p:ext uri="{BB962C8B-B14F-4D97-AF65-F5344CB8AC3E}">
        <p14:creationId xmlns:p14="http://schemas.microsoft.com/office/powerpoint/2010/main" val="102027006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032" name="Picture 8" descr="ConquestsofAlexanderMap"/>
          <p:cNvPicPr>
            <a:picLocks noChangeAspect="1" noChangeArrowheads="1"/>
          </p:cNvPicPr>
          <p:nvPr/>
        </p:nvPicPr>
        <p:blipFill>
          <a:blip r:embed="rId2" cstate="print"/>
          <a:srcRect/>
          <a:stretch>
            <a:fillRect/>
          </a:stretch>
        </p:blipFill>
        <p:spPr bwMode="auto">
          <a:xfrm>
            <a:off x="0" y="0"/>
            <a:ext cx="9906000" cy="6858000"/>
          </a:xfrm>
          <a:prstGeom prst="rect">
            <a:avLst/>
          </a:prstGeom>
          <a:noFill/>
        </p:spPr>
      </p:pic>
      <p:sp>
        <p:nvSpPr>
          <p:cNvPr id="513030" name="Oval 6"/>
          <p:cNvSpPr>
            <a:spLocks noChangeArrowheads="1"/>
          </p:cNvSpPr>
          <p:nvPr/>
        </p:nvSpPr>
        <p:spPr bwMode="auto">
          <a:xfrm>
            <a:off x="1857375" y="4724400"/>
            <a:ext cx="215900" cy="215900"/>
          </a:xfrm>
          <a:prstGeom prst="ellipse">
            <a:avLst/>
          </a:prstGeom>
          <a:solidFill>
            <a:srgbClr val="FF0000"/>
          </a:solidFill>
          <a:ln w="9525" algn="ctr">
            <a:solidFill>
              <a:srgbClr val="000000"/>
            </a:solidFill>
            <a:round/>
            <a:headEnd/>
            <a:tailEnd/>
          </a:ln>
          <a:effectLst/>
        </p:spPr>
        <p:txBody>
          <a:bodyPr anchor="ctr">
            <a:spAutoFit/>
          </a:bodyPr>
          <a:lstStyle/>
          <a:p>
            <a:endParaRPr lang="en-NZ"/>
          </a:p>
        </p:txBody>
      </p:sp>
      <p:sp>
        <p:nvSpPr>
          <p:cNvPr id="513033" name="Text Box 9"/>
          <p:cNvSpPr txBox="1">
            <a:spLocks noChangeArrowheads="1"/>
          </p:cNvSpPr>
          <p:nvPr/>
        </p:nvSpPr>
        <p:spPr bwMode="auto">
          <a:xfrm>
            <a:off x="1423988" y="4868863"/>
            <a:ext cx="1368425" cy="366712"/>
          </a:xfrm>
          <a:prstGeom prst="rect">
            <a:avLst/>
          </a:prstGeom>
          <a:noFill/>
          <a:ln w="9525" algn="ctr">
            <a:noFill/>
            <a:miter lim="800000"/>
            <a:headEnd/>
            <a:tailEnd/>
          </a:ln>
          <a:effectLst>
            <a:outerShdw dist="17961" dir="2700000" algn="ctr" rotWithShape="0">
              <a:srgbClr val="000000"/>
            </a:outerShdw>
          </a:effectLst>
        </p:spPr>
        <p:txBody>
          <a:bodyPr lIns="36000">
            <a:spAutoFit/>
          </a:bodyPr>
          <a:lstStyle/>
          <a:p>
            <a:pPr>
              <a:spcBef>
                <a:spcPct val="50000"/>
              </a:spcBef>
            </a:pPr>
            <a:r>
              <a:rPr lang="en-NZ">
                <a:solidFill>
                  <a:srgbClr val="FF0000"/>
                </a:solidFill>
              </a:rPr>
              <a:t>Alexandria</a:t>
            </a:r>
            <a:endParaRPr lang="en-GB">
              <a:solidFill>
                <a:srgbClr val="FF0000"/>
              </a:solidFill>
            </a:endParaRPr>
          </a:p>
        </p:txBody>
      </p:sp>
      <p:sp>
        <p:nvSpPr>
          <p:cNvPr id="513034" name="Oval 10"/>
          <p:cNvSpPr>
            <a:spLocks noChangeArrowheads="1"/>
          </p:cNvSpPr>
          <p:nvPr/>
        </p:nvSpPr>
        <p:spPr bwMode="auto">
          <a:xfrm>
            <a:off x="4881563" y="4868863"/>
            <a:ext cx="215900" cy="215900"/>
          </a:xfrm>
          <a:prstGeom prst="ellipse">
            <a:avLst/>
          </a:prstGeom>
          <a:solidFill>
            <a:srgbClr val="FF0000"/>
          </a:solidFill>
          <a:ln w="9525" algn="ctr">
            <a:solidFill>
              <a:srgbClr val="000000"/>
            </a:solidFill>
            <a:round/>
            <a:headEnd/>
            <a:tailEnd/>
          </a:ln>
          <a:effectLst/>
        </p:spPr>
        <p:txBody>
          <a:bodyPr anchor="ctr">
            <a:spAutoFit/>
          </a:bodyPr>
          <a:lstStyle/>
          <a:p>
            <a:endParaRPr lang="en-NZ"/>
          </a:p>
        </p:txBody>
      </p:sp>
      <p:sp>
        <p:nvSpPr>
          <p:cNvPr id="513035" name="Oval 11"/>
          <p:cNvSpPr>
            <a:spLocks noChangeArrowheads="1"/>
          </p:cNvSpPr>
          <p:nvPr/>
        </p:nvSpPr>
        <p:spPr bwMode="auto">
          <a:xfrm>
            <a:off x="6465888" y="3500438"/>
            <a:ext cx="215900" cy="215900"/>
          </a:xfrm>
          <a:prstGeom prst="ellipse">
            <a:avLst/>
          </a:prstGeom>
          <a:solidFill>
            <a:srgbClr val="FF0000"/>
          </a:solidFill>
          <a:ln w="9525" algn="ctr">
            <a:solidFill>
              <a:srgbClr val="000000"/>
            </a:solidFill>
            <a:round/>
            <a:headEnd/>
            <a:tailEnd/>
          </a:ln>
          <a:effectLst/>
        </p:spPr>
        <p:txBody>
          <a:bodyPr anchor="ctr">
            <a:spAutoFit/>
          </a:bodyPr>
          <a:lstStyle/>
          <a:p>
            <a:endParaRPr lang="en-NZ"/>
          </a:p>
        </p:txBody>
      </p:sp>
      <p:sp>
        <p:nvSpPr>
          <p:cNvPr id="513036" name="Oval 12"/>
          <p:cNvSpPr>
            <a:spLocks noChangeArrowheads="1"/>
          </p:cNvSpPr>
          <p:nvPr/>
        </p:nvSpPr>
        <p:spPr bwMode="auto">
          <a:xfrm>
            <a:off x="6465888" y="5157788"/>
            <a:ext cx="215900" cy="215900"/>
          </a:xfrm>
          <a:prstGeom prst="ellipse">
            <a:avLst/>
          </a:prstGeom>
          <a:solidFill>
            <a:srgbClr val="FF0000"/>
          </a:solidFill>
          <a:ln w="9525" algn="ctr">
            <a:solidFill>
              <a:srgbClr val="000000"/>
            </a:solidFill>
            <a:round/>
            <a:headEnd/>
            <a:tailEnd/>
          </a:ln>
          <a:effectLst/>
        </p:spPr>
        <p:txBody>
          <a:bodyPr anchor="ctr">
            <a:spAutoFit/>
          </a:bodyPr>
          <a:lstStyle/>
          <a:p>
            <a:endParaRPr lang="en-NZ"/>
          </a:p>
        </p:txBody>
      </p:sp>
      <p:sp>
        <p:nvSpPr>
          <p:cNvPr id="513037" name="Oval 13"/>
          <p:cNvSpPr>
            <a:spLocks noChangeArrowheads="1"/>
          </p:cNvSpPr>
          <p:nvPr/>
        </p:nvSpPr>
        <p:spPr bwMode="auto">
          <a:xfrm>
            <a:off x="7185025" y="3213100"/>
            <a:ext cx="215900" cy="215900"/>
          </a:xfrm>
          <a:prstGeom prst="ellipse">
            <a:avLst/>
          </a:prstGeom>
          <a:solidFill>
            <a:srgbClr val="FF0000"/>
          </a:solidFill>
          <a:ln w="9525" algn="ctr">
            <a:solidFill>
              <a:srgbClr val="000000"/>
            </a:solidFill>
            <a:round/>
            <a:headEnd/>
            <a:tailEnd/>
          </a:ln>
          <a:effectLst/>
        </p:spPr>
        <p:txBody>
          <a:bodyPr anchor="ctr">
            <a:spAutoFit/>
          </a:bodyPr>
          <a:lstStyle/>
          <a:p>
            <a:endParaRPr lang="en-NZ"/>
          </a:p>
        </p:txBody>
      </p:sp>
      <p:sp>
        <p:nvSpPr>
          <p:cNvPr id="513038" name="Oval 14"/>
          <p:cNvSpPr>
            <a:spLocks noChangeArrowheads="1"/>
          </p:cNvSpPr>
          <p:nvPr/>
        </p:nvSpPr>
        <p:spPr bwMode="auto">
          <a:xfrm>
            <a:off x="7689850" y="4652963"/>
            <a:ext cx="215900" cy="215900"/>
          </a:xfrm>
          <a:prstGeom prst="ellipse">
            <a:avLst/>
          </a:prstGeom>
          <a:solidFill>
            <a:srgbClr val="FF0000"/>
          </a:solidFill>
          <a:ln w="9525" algn="ctr">
            <a:solidFill>
              <a:srgbClr val="000000"/>
            </a:solidFill>
            <a:round/>
            <a:headEnd/>
            <a:tailEnd/>
          </a:ln>
          <a:effectLst/>
        </p:spPr>
        <p:txBody>
          <a:bodyPr anchor="ctr">
            <a:spAutoFit/>
          </a:bodyPr>
          <a:lstStyle/>
          <a:p>
            <a:endParaRPr lang="en-NZ"/>
          </a:p>
        </p:txBody>
      </p:sp>
      <p:sp>
        <p:nvSpPr>
          <p:cNvPr id="513039" name="Oval 15"/>
          <p:cNvSpPr>
            <a:spLocks noChangeArrowheads="1"/>
          </p:cNvSpPr>
          <p:nvPr/>
        </p:nvSpPr>
        <p:spPr bwMode="auto">
          <a:xfrm>
            <a:off x="7977188" y="5661025"/>
            <a:ext cx="215900" cy="215900"/>
          </a:xfrm>
          <a:prstGeom prst="ellipse">
            <a:avLst/>
          </a:prstGeom>
          <a:solidFill>
            <a:srgbClr val="FF0000"/>
          </a:solidFill>
          <a:ln w="9525" algn="ctr">
            <a:solidFill>
              <a:srgbClr val="000000"/>
            </a:solidFill>
            <a:round/>
            <a:headEnd/>
            <a:tailEnd/>
          </a:ln>
          <a:effectLst/>
        </p:spPr>
        <p:txBody>
          <a:bodyPr anchor="ctr">
            <a:spAutoFit/>
          </a:bodyPr>
          <a:lstStyle/>
          <a:p>
            <a:endParaRPr lang="en-NZ"/>
          </a:p>
        </p:txBody>
      </p:sp>
      <p:sp>
        <p:nvSpPr>
          <p:cNvPr id="513040" name="Oval 16"/>
          <p:cNvSpPr>
            <a:spLocks noChangeArrowheads="1"/>
          </p:cNvSpPr>
          <p:nvPr/>
        </p:nvSpPr>
        <p:spPr bwMode="auto">
          <a:xfrm>
            <a:off x="8408988" y="5229225"/>
            <a:ext cx="215900" cy="215900"/>
          </a:xfrm>
          <a:prstGeom prst="ellipse">
            <a:avLst/>
          </a:prstGeom>
          <a:solidFill>
            <a:srgbClr val="FF0000"/>
          </a:solidFill>
          <a:ln w="9525" algn="ctr">
            <a:solidFill>
              <a:srgbClr val="000000"/>
            </a:solidFill>
            <a:round/>
            <a:headEnd/>
            <a:tailEnd/>
          </a:ln>
          <a:effectLst/>
        </p:spPr>
        <p:txBody>
          <a:bodyPr anchor="ctr">
            <a:spAutoFit/>
          </a:bodyPr>
          <a:lstStyle/>
          <a:p>
            <a:endParaRPr lang="en-NZ"/>
          </a:p>
        </p:txBody>
      </p:sp>
      <p:sp>
        <p:nvSpPr>
          <p:cNvPr id="513041" name="Oval 17"/>
          <p:cNvSpPr>
            <a:spLocks noChangeArrowheads="1"/>
          </p:cNvSpPr>
          <p:nvPr/>
        </p:nvSpPr>
        <p:spPr bwMode="auto">
          <a:xfrm>
            <a:off x="8624888" y="3357563"/>
            <a:ext cx="215900" cy="215900"/>
          </a:xfrm>
          <a:prstGeom prst="ellipse">
            <a:avLst/>
          </a:prstGeom>
          <a:solidFill>
            <a:srgbClr val="FF0000"/>
          </a:solidFill>
          <a:ln w="9525" algn="ctr">
            <a:solidFill>
              <a:srgbClr val="000000"/>
            </a:solidFill>
            <a:round/>
            <a:headEnd/>
            <a:tailEnd/>
          </a:ln>
          <a:effectLst/>
        </p:spPr>
        <p:txBody>
          <a:bodyPr anchor="ctr">
            <a:spAutoFit/>
          </a:bodyPr>
          <a:lstStyle/>
          <a:p>
            <a:endParaRPr lang="en-NZ"/>
          </a:p>
        </p:txBody>
      </p:sp>
      <p:sp>
        <p:nvSpPr>
          <p:cNvPr id="513042" name="Oval 18"/>
          <p:cNvSpPr>
            <a:spLocks noChangeArrowheads="1"/>
          </p:cNvSpPr>
          <p:nvPr/>
        </p:nvSpPr>
        <p:spPr bwMode="auto">
          <a:xfrm>
            <a:off x="8408988" y="4076700"/>
            <a:ext cx="215900" cy="215900"/>
          </a:xfrm>
          <a:prstGeom prst="ellipse">
            <a:avLst/>
          </a:prstGeom>
          <a:solidFill>
            <a:srgbClr val="FF0000"/>
          </a:solidFill>
          <a:ln w="9525" algn="ctr">
            <a:solidFill>
              <a:srgbClr val="000000"/>
            </a:solidFill>
            <a:round/>
            <a:headEnd/>
            <a:tailEnd/>
          </a:ln>
          <a:effectLst/>
        </p:spPr>
        <p:txBody>
          <a:bodyPr anchor="ctr">
            <a:spAutoFit/>
          </a:bodyPr>
          <a:lstStyle/>
          <a:p>
            <a:endParaRPr lang="en-NZ"/>
          </a:p>
        </p:txBody>
      </p:sp>
      <p:sp>
        <p:nvSpPr>
          <p:cNvPr id="513043" name="Oval 19"/>
          <p:cNvSpPr>
            <a:spLocks noChangeArrowheads="1"/>
          </p:cNvSpPr>
          <p:nvPr/>
        </p:nvSpPr>
        <p:spPr bwMode="auto">
          <a:xfrm>
            <a:off x="9345613" y="4149725"/>
            <a:ext cx="215900" cy="215900"/>
          </a:xfrm>
          <a:prstGeom prst="ellipse">
            <a:avLst/>
          </a:prstGeom>
          <a:solidFill>
            <a:srgbClr val="FF0000"/>
          </a:solidFill>
          <a:ln w="9525" algn="ctr">
            <a:solidFill>
              <a:srgbClr val="000000"/>
            </a:solidFill>
            <a:round/>
            <a:headEnd/>
            <a:tailEnd/>
          </a:ln>
          <a:effectLst/>
        </p:spPr>
        <p:txBody>
          <a:bodyPr anchor="ctr">
            <a:spAutoFit/>
          </a:bodyPr>
          <a:lstStyle/>
          <a:p>
            <a:endParaRPr lang="en-NZ"/>
          </a:p>
        </p:txBody>
      </p:sp>
      <p:sp>
        <p:nvSpPr>
          <p:cNvPr id="513044" name="Oval 20"/>
          <p:cNvSpPr>
            <a:spLocks noChangeArrowheads="1"/>
          </p:cNvSpPr>
          <p:nvPr/>
        </p:nvSpPr>
        <p:spPr bwMode="auto">
          <a:xfrm>
            <a:off x="9129713" y="4221163"/>
            <a:ext cx="215900" cy="215900"/>
          </a:xfrm>
          <a:prstGeom prst="ellipse">
            <a:avLst/>
          </a:prstGeom>
          <a:solidFill>
            <a:srgbClr val="FF0000"/>
          </a:solidFill>
          <a:ln w="9525" algn="ctr">
            <a:solidFill>
              <a:srgbClr val="000000"/>
            </a:solidFill>
            <a:round/>
            <a:headEnd/>
            <a:tailEnd/>
          </a:ln>
          <a:effectLst/>
        </p:spPr>
        <p:txBody>
          <a:bodyPr anchor="ctr">
            <a:spAutoFit/>
          </a:bodyPr>
          <a:lstStyle/>
          <a:p>
            <a:endParaRPr lang="en-NZ"/>
          </a:p>
        </p:txBody>
      </p:sp>
      <p:sp>
        <p:nvSpPr>
          <p:cNvPr id="513045" name="Oval 21"/>
          <p:cNvSpPr>
            <a:spLocks noChangeArrowheads="1"/>
          </p:cNvSpPr>
          <p:nvPr/>
        </p:nvSpPr>
        <p:spPr bwMode="auto">
          <a:xfrm>
            <a:off x="8624888" y="5013325"/>
            <a:ext cx="215900" cy="215900"/>
          </a:xfrm>
          <a:prstGeom prst="ellipse">
            <a:avLst/>
          </a:prstGeom>
          <a:solidFill>
            <a:srgbClr val="FF0000"/>
          </a:solidFill>
          <a:ln w="9525" algn="ctr">
            <a:solidFill>
              <a:srgbClr val="000000"/>
            </a:solidFill>
            <a:round/>
            <a:headEnd/>
            <a:tailEnd/>
          </a:ln>
          <a:effectLst/>
        </p:spPr>
        <p:txBody>
          <a:bodyPr anchor="ctr">
            <a:spAutoFit/>
          </a:bodyPr>
          <a:lstStyle/>
          <a:p>
            <a:endParaRPr lang="en-NZ"/>
          </a:p>
        </p:txBody>
      </p:sp>
      <p:sp>
        <p:nvSpPr>
          <p:cNvPr id="513046" name="Text Box 22"/>
          <p:cNvSpPr txBox="1">
            <a:spLocks noChangeArrowheads="1"/>
          </p:cNvSpPr>
          <p:nvPr/>
        </p:nvSpPr>
        <p:spPr bwMode="auto">
          <a:xfrm>
            <a:off x="8697913" y="5157788"/>
            <a:ext cx="1208087" cy="366712"/>
          </a:xfrm>
          <a:prstGeom prst="rect">
            <a:avLst/>
          </a:prstGeom>
          <a:noFill/>
          <a:ln w="9525" algn="ctr">
            <a:noFill/>
            <a:miter lim="800000"/>
            <a:headEnd/>
            <a:tailEnd/>
          </a:ln>
          <a:effectLst>
            <a:outerShdw dist="17961" dir="2700000" algn="ctr" rotWithShape="0">
              <a:srgbClr val="000000"/>
            </a:outerShdw>
          </a:effectLst>
        </p:spPr>
        <p:txBody>
          <a:bodyPr lIns="36000">
            <a:spAutoFit/>
          </a:bodyPr>
          <a:lstStyle/>
          <a:p>
            <a:pPr>
              <a:spcBef>
                <a:spcPct val="50000"/>
              </a:spcBef>
            </a:pPr>
            <a:r>
              <a:rPr lang="en-NZ">
                <a:solidFill>
                  <a:srgbClr val="FF0000"/>
                </a:solidFill>
              </a:rPr>
              <a:t>Alexandria</a:t>
            </a:r>
            <a:endParaRPr lang="en-GB">
              <a:solidFill>
                <a:srgbClr val="FF0000"/>
              </a:solidFill>
            </a:endParaRPr>
          </a:p>
        </p:txBody>
      </p:sp>
      <p:sp>
        <p:nvSpPr>
          <p:cNvPr id="513047" name="Text Box 23"/>
          <p:cNvSpPr txBox="1">
            <a:spLocks noChangeArrowheads="1"/>
          </p:cNvSpPr>
          <p:nvPr/>
        </p:nvSpPr>
        <p:spPr bwMode="auto">
          <a:xfrm>
            <a:off x="8121650" y="5373688"/>
            <a:ext cx="1368425" cy="366712"/>
          </a:xfrm>
          <a:prstGeom prst="rect">
            <a:avLst/>
          </a:prstGeom>
          <a:noFill/>
          <a:ln w="9525" algn="ctr">
            <a:noFill/>
            <a:miter lim="800000"/>
            <a:headEnd/>
            <a:tailEnd/>
          </a:ln>
          <a:effectLst>
            <a:outerShdw dist="17961" dir="2700000" algn="ctr" rotWithShape="0">
              <a:srgbClr val="000000"/>
            </a:outerShdw>
          </a:effectLst>
        </p:spPr>
        <p:txBody>
          <a:bodyPr lIns="36000">
            <a:spAutoFit/>
          </a:bodyPr>
          <a:lstStyle/>
          <a:p>
            <a:pPr>
              <a:spcBef>
                <a:spcPct val="50000"/>
              </a:spcBef>
            </a:pPr>
            <a:r>
              <a:rPr lang="en-NZ">
                <a:solidFill>
                  <a:srgbClr val="FF0000"/>
                </a:solidFill>
              </a:rPr>
              <a:t>Alexandria</a:t>
            </a:r>
            <a:endParaRPr lang="en-GB">
              <a:solidFill>
                <a:srgbClr val="FF0000"/>
              </a:solidFill>
            </a:endParaRPr>
          </a:p>
        </p:txBody>
      </p:sp>
      <p:sp>
        <p:nvSpPr>
          <p:cNvPr id="513048" name="Text Box 24"/>
          <p:cNvSpPr txBox="1">
            <a:spLocks noChangeArrowheads="1"/>
          </p:cNvSpPr>
          <p:nvPr/>
        </p:nvSpPr>
        <p:spPr bwMode="auto">
          <a:xfrm>
            <a:off x="7473950" y="5805488"/>
            <a:ext cx="1368425" cy="366712"/>
          </a:xfrm>
          <a:prstGeom prst="rect">
            <a:avLst/>
          </a:prstGeom>
          <a:noFill/>
          <a:ln w="9525" algn="ctr">
            <a:noFill/>
            <a:miter lim="800000"/>
            <a:headEnd/>
            <a:tailEnd/>
          </a:ln>
          <a:effectLst>
            <a:outerShdw dist="17961" dir="2700000" algn="ctr" rotWithShape="0">
              <a:srgbClr val="000000"/>
            </a:outerShdw>
          </a:effectLst>
        </p:spPr>
        <p:txBody>
          <a:bodyPr lIns="36000">
            <a:spAutoFit/>
          </a:bodyPr>
          <a:lstStyle/>
          <a:p>
            <a:pPr>
              <a:spcBef>
                <a:spcPct val="50000"/>
              </a:spcBef>
            </a:pPr>
            <a:r>
              <a:rPr lang="en-NZ">
                <a:solidFill>
                  <a:srgbClr val="FF0000"/>
                </a:solidFill>
              </a:rPr>
              <a:t>Alexandria</a:t>
            </a:r>
            <a:endParaRPr lang="en-GB">
              <a:solidFill>
                <a:srgbClr val="FF0000"/>
              </a:solidFill>
            </a:endParaRPr>
          </a:p>
        </p:txBody>
      </p:sp>
      <p:sp>
        <p:nvSpPr>
          <p:cNvPr id="513049" name="Text Box 25"/>
          <p:cNvSpPr txBox="1">
            <a:spLocks noChangeArrowheads="1"/>
          </p:cNvSpPr>
          <p:nvPr/>
        </p:nvSpPr>
        <p:spPr bwMode="auto">
          <a:xfrm>
            <a:off x="5889625" y="5300663"/>
            <a:ext cx="1368425" cy="366712"/>
          </a:xfrm>
          <a:prstGeom prst="rect">
            <a:avLst/>
          </a:prstGeom>
          <a:noFill/>
          <a:ln w="9525" algn="ctr">
            <a:noFill/>
            <a:miter lim="800000"/>
            <a:headEnd/>
            <a:tailEnd/>
          </a:ln>
          <a:effectLst>
            <a:outerShdw dist="17961" dir="2700000" algn="ctr" rotWithShape="0">
              <a:srgbClr val="000000"/>
            </a:outerShdw>
          </a:effectLst>
        </p:spPr>
        <p:txBody>
          <a:bodyPr lIns="36000">
            <a:spAutoFit/>
          </a:bodyPr>
          <a:lstStyle/>
          <a:p>
            <a:pPr>
              <a:spcBef>
                <a:spcPct val="50000"/>
              </a:spcBef>
            </a:pPr>
            <a:r>
              <a:rPr lang="en-NZ">
                <a:solidFill>
                  <a:srgbClr val="FF0000"/>
                </a:solidFill>
              </a:rPr>
              <a:t>Alexandria</a:t>
            </a:r>
            <a:endParaRPr lang="en-GB">
              <a:solidFill>
                <a:srgbClr val="FF0000"/>
              </a:solidFill>
            </a:endParaRPr>
          </a:p>
        </p:txBody>
      </p:sp>
      <p:sp>
        <p:nvSpPr>
          <p:cNvPr id="513050" name="Text Box 26"/>
          <p:cNvSpPr txBox="1">
            <a:spLocks noChangeArrowheads="1"/>
          </p:cNvSpPr>
          <p:nvPr/>
        </p:nvSpPr>
        <p:spPr bwMode="auto">
          <a:xfrm>
            <a:off x="4376738" y="5013325"/>
            <a:ext cx="1368425" cy="366713"/>
          </a:xfrm>
          <a:prstGeom prst="rect">
            <a:avLst/>
          </a:prstGeom>
          <a:noFill/>
          <a:ln w="9525" algn="ctr">
            <a:noFill/>
            <a:miter lim="800000"/>
            <a:headEnd/>
            <a:tailEnd/>
          </a:ln>
          <a:effectLst>
            <a:outerShdw dist="17961" dir="2700000" algn="ctr" rotWithShape="0">
              <a:srgbClr val="000000"/>
            </a:outerShdw>
          </a:effectLst>
        </p:spPr>
        <p:txBody>
          <a:bodyPr lIns="36000">
            <a:spAutoFit/>
          </a:bodyPr>
          <a:lstStyle/>
          <a:p>
            <a:pPr>
              <a:spcBef>
                <a:spcPct val="50000"/>
              </a:spcBef>
            </a:pPr>
            <a:r>
              <a:rPr lang="en-NZ">
                <a:solidFill>
                  <a:srgbClr val="FF0000"/>
                </a:solidFill>
              </a:rPr>
              <a:t>Alexandria</a:t>
            </a:r>
            <a:endParaRPr lang="en-GB">
              <a:solidFill>
                <a:srgbClr val="FF0000"/>
              </a:solidFill>
            </a:endParaRPr>
          </a:p>
        </p:txBody>
      </p:sp>
      <p:sp>
        <p:nvSpPr>
          <p:cNvPr id="513051" name="Text Box 27"/>
          <p:cNvSpPr txBox="1">
            <a:spLocks noChangeArrowheads="1"/>
          </p:cNvSpPr>
          <p:nvPr/>
        </p:nvSpPr>
        <p:spPr bwMode="auto">
          <a:xfrm>
            <a:off x="7258050" y="4797425"/>
            <a:ext cx="1368425" cy="366713"/>
          </a:xfrm>
          <a:prstGeom prst="rect">
            <a:avLst/>
          </a:prstGeom>
          <a:noFill/>
          <a:ln w="9525" algn="ctr">
            <a:noFill/>
            <a:miter lim="800000"/>
            <a:headEnd/>
            <a:tailEnd/>
          </a:ln>
          <a:effectLst>
            <a:outerShdw dist="17961" dir="2700000" algn="ctr" rotWithShape="0">
              <a:srgbClr val="000000"/>
            </a:outerShdw>
          </a:effectLst>
        </p:spPr>
        <p:txBody>
          <a:bodyPr lIns="36000">
            <a:spAutoFit/>
          </a:bodyPr>
          <a:lstStyle/>
          <a:p>
            <a:pPr>
              <a:spcBef>
                <a:spcPct val="50000"/>
              </a:spcBef>
            </a:pPr>
            <a:r>
              <a:rPr lang="en-NZ">
                <a:solidFill>
                  <a:srgbClr val="FF0000"/>
                </a:solidFill>
              </a:rPr>
              <a:t>Alexandria</a:t>
            </a:r>
            <a:endParaRPr lang="en-GB">
              <a:solidFill>
                <a:srgbClr val="FF0000"/>
              </a:solidFill>
            </a:endParaRPr>
          </a:p>
        </p:txBody>
      </p:sp>
      <p:sp>
        <p:nvSpPr>
          <p:cNvPr id="513052" name="Text Box 28"/>
          <p:cNvSpPr txBox="1">
            <a:spLocks noChangeArrowheads="1"/>
          </p:cNvSpPr>
          <p:nvPr/>
        </p:nvSpPr>
        <p:spPr bwMode="auto">
          <a:xfrm>
            <a:off x="7258050" y="4005263"/>
            <a:ext cx="1368425" cy="366712"/>
          </a:xfrm>
          <a:prstGeom prst="rect">
            <a:avLst/>
          </a:prstGeom>
          <a:noFill/>
          <a:ln w="9525" algn="ctr">
            <a:noFill/>
            <a:miter lim="800000"/>
            <a:headEnd/>
            <a:tailEnd/>
          </a:ln>
          <a:effectLst>
            <a:outerShdw dist="17961" dir="2700000" algn="ctr" rotWithShape="0">
              <a:srgbClr val="000000"/>
            </a:outerShdw>
          </a:effectLst>
        </p:spPr>
        <p:txBody>
          <a:bodyPr lIns="36000">
            <a:spAutoFit/>
          </a:bodyPr>
          <a:lstStyle/>
          <a:p>
            <a:pPr>
              <a:spcBef>
                <a:spcPct val="50000"/>
              </a:spcBef>
            </a:pPr>
            <a:r>
              <a:rPr lang="en-NZ">
                <a:solidFill>
                  <a:srgbClr val="FF0000"/>
                </a:solidFill>
              </a:rPr>
              <a:t>Alexandria</a:t>
            </a:r>
            <a:endParaRPr lang="en-GB">
              <a:solidFill>
                <a:srgbClr val="FF0000"/>
              </a:solidFill>
            </a:endParaRPr>
          </a:p>
        </p:txBody>
      </p:sp>
      <p:sp>
        <p:nvSpPr>
          <p:cNvPr id="513053" name="Text Box 29"/>
          <p:cNvSpPr txBox="1">
            <a:spLocks noChangeArrowheads="1"/>
          </p:cNvSpPr>
          <p:nvPr/>
        </p:nvSpPr>
        <p:spPr bwMode="auto">
          <a:xfrm>
            <a:off x="8697913" y="3789363"/>
            <a:ext cx="1208087" cy="366712"/>
          </a:xfrm>
          <a:prstGeom prst="rect">
            <a:avLst/>
          </a:prstGeom>
          <a:noFill/>
          <a:ln w="9525" algn="ctr">
            <a:noFill/>
            <a:miter lim="800000"/>
            <a:headEnd/>
            <a:tailEnd/>
          </a:ln>
          <a:effectLst>
            <a:outerShdw dist="17961" dir="2700000" algn="ctr" rotWithShape="0">
              <a:srgbClr val="000000"/>
            </a:outerShdw>
          </a:effectLst>
        </p:spPr>
        <p:txBody>
          <a:bodyPr lIns="36000">
            <a:spAutoFit/>
          </a:bodyPr>
          <a:lstStyle/>
          <a:p>
            <a:pPr>
              <a:spcBef>
                <a:spcPct val="50000"/>
              </a:spcBef>
            </a:pPr>
            <a:r>
              <a:rPr lang="en-NZ">
                <a:solidFill>
                  <a:srgbClr val="FF0000"/>
                </a:solidFill>
              </a:rPr>
              <a:t>Alexandria</a:t>
            </a:r>
            <a:endParaRPr lang="en-GB">
              <a:solidFill>
                <a:srgbClr val="FF0000"/>
              </a:solidFill>
            </a:endParaRPr>
          </a:p>
        </p:txBody>
      </p:sp>
      <p:sp>
        <p:nvSpPr>
          <p:cNvPr id="513054" name="Text Box 30"/>
          <p:cNvSpPr txBox="1">
            <a:spLocks noChangeArrowheads="1"/>
          </p:cNvSpPr>
          <p:nvPr/>
        </p:nvSpPr>
        <p:spPr bwMode="auto">
          <a:xfrm>
            <a:off x="8624888" y="4365625"/>
            <a:ext cx="1281112" cy="366713"/>
          </a:xfrm>
          <a:prstGeom prst="rect">
            <a:avLst/>
          </a:prstGeom>
          <a:noFill/>
          <a:ln w="9525" algn="ctr">
            <a:noFill/>
            <a:miter lim="800000"/>
            <a:headEnd/>
            <a:tailEnd/>
          </a:ln>
          <a:effectLst>
            <a:outerShdw dist="17961" dir="2700000" algn="ctr" rotWithShape="0">
              <a:srgbClr val="000000"/>
            </a:outerShdw>
          </a:effectLst>
        </p:spPr>
        <p:txBody>
          <a:bodyPr lIns="36000">
            <a:spAutoFit/>
          </a:bodyPr>
          <a:lstStyle/>
          <a:p>
            <a:pPr>
              <a:spcBef>
                <a:spcPct val="50000"/>
              </a:spcBef>
            </a:pPr>
            <a:r>
              <a:rPr lang="en-NZ">
                <a:solidFill>
                  <a:srgbClr val="FF0000"/>
                </a:solidFill>
              </a:rPr>
              <a:t>Alexandria</a:t>
            </a:r>
            <a:endParaRPr lang="en-GB">
              <a:solidFill>
                <a:srgbClr val="FF0000"/>
              </a:solidFill>
            </a:endParaRPr>
          </a:p>
        </p:txBody>
      </p:sp>
      <p:sp>
        <p:nvSpPr>
          <p:cNvPr id="513055" name="Text Box 31"/>
          <p:cNvSpPr txBox="1">
            <a:spLocks noChangeArrowheads="1"/>
          </p:cNvSpPr>
          <p:nvPr/>
        </p:nvSpPr>
        <p:spPr bwMode="auto">
          <a:xfrm>
            <a:off x="8193088" y="3500438"/>
            <a:ext cx="1368425" cy="366712"/>
          </a:xfrm>
          <a:prstGeom prst="rect">
            <a:avLst/>
          </a:prstGeom>
          <a:noFill/>
          <a:ln w="9525" algn="ctr">
            <a:noFill/>
            <a:miter lim="800000"/>
            <a:headEnd/>
            <a:tailEnd/>
          </a:ln>
          <a:effectLst>
            <a:outerShdw dist="17961" dir="2700000" algn="ctr" rotWithShape="0">
              <a:srgbClr val="000000"/>
            </a:outerShdw>
          </a:effectLst>
        </p:spPr>
        <p:txBody>
          <a:bodyPr lIns="36000">
            <a:spAutoFit/>
          </a:bodyPr>
          <a:lstStyle/>
          <a:p>
            <a:pPr>
              <a:spcBef>
                <a:spcPct val="50000"/>
              </a:spcBef>
            </a:pPr>
            <a:r>
              <a:rPr lang="en-NZ">
                <a:solidFill>
                  <a:srgbClr val="FF0000"/>
                </a:solidFill>
              </a:rPr>
              <a:t>Alexandria</a:t>
            </a:r>
            <a:endParaRPr lang="en-GB">
              <a:solidFill>
                <a:srgbClr val="FF0000"/>
              </a:solidFill>
            </a:endParaRPr>
          </a:p>
        </p:txBody>
      </p:sp>
      <p:sp>
        <p:nvSpPr>
          <p:cNvPr id="513056" name="Text Box 32"/>
          <p:cNvSpPr txBox="1">
            <a:spLocks noChangeArrowheads="1"/>
          </p:cNvSpPr>
          <p:nvPr/>
        </p:nvSpPr>
        <p:spPr bwMode="auto">
          <a:xfrm>
            <a:off x="6753225" y="3357563"/>
            <a:ext cx="1368425" cy="366712"/>
          </a:xfrm>
          <a:prstGeom prst="rect">
            <a:avLst/>
          </a:prstGeom>
          <a:noFill/>
          <a:ln w="9525" algn="ctr">
            <a:noFill/>
            <a:miter lim="800000"/>
            <a:headEnd/>
            <a:tailEnd/>
          </a:ln>
          <a:effectLst>
            <a:outerShdw dist="17961" dir="2700000" algn="ctr" rotWithShape="0">
              <a:srgbClr val="000000"/>
            </a:outerShdw>
          </a:effectLst>
        </p:spPr>
        <p:txBody>
          <a:bodyPr lIns="36000">
            <a:spAutoFit/>
          </a:bodyPr>
          <a:lstStyle/>
          <a:p>
            <a:pPr>
              <a:spcBef>
                <a:spcPct val="50000"/>
              </a:spcBef>
            </a:pPr>
            <a:r>
              <a:rPr lang="en-NZ">
                <a:solidFill>
                  <a:srgbClr val="FF0000"/>
                </a:solidFill>
              </a:rPr>
              <a:t>Alexandria</a:t>
            </a:r>
            <a:endParaRPr lang="en-GB">
              <a:solidFill>
                <a:srgbClr val="FF0000"/>
              </a:solidFill>
            </a:endParaRPr>
          </a:p>
        </p:txBody>
      </p:sp>
      <p:sp>
        <p:nvSpPr>
          <p:cNvPr id="513057" name="Text Box 33"/>
          <p:cNvSpPr txBox="1">
            <a:spLocks noChangeArrowheads="1"/>
          </p:cNvSpPr>
          <p:nvPr/>
        </p:nvSpPr>
        <p:spPr bwMode="auto">
          <a:xfrm>
            <a:off x="6032500" y="3644900"/>
            <a:ext cx="1368425" cy="366713"/>
          </a:xfrm>
          <a:prstGeom prst="rect">
            <a:avLst/>
          </a:prstGeom>
          <a:noFill/>
          <a:ln w="9525" algn="ctr">
            <a:noFill/>
            <a:miter lim="800000"/>
            <a:headEnd/>
            <a:tailEnd/>
          </a:ln>
          <a:effectLst>
            <a:outerShdw dist="17961" dir="2700000" algn="ctr" rotWithShape="0">
              <a:srgbClr val="000000"/>
            </a:outerShdw>
          </a:effectLst>
        </p:spPr>
        <p:txBody>
          <a:bodyPr lIns="36000">
            <a:spAutoFit/>
          </a:bodyPr>
          <a:lstStyle/>
          <a:p>
            <a:pPr>
              <a:spcBef>
                <a:spcPct val="50000"/>
              </a:spcBef>
            </a:pPr>
            <a:r>
              <a:rPr lang="en-NZ">
                <a:solidFill>
                  <a:srgbClr val="FF0000"/>
                </a:solidFill>
              </a:rPr>
              <a:t>Alexandria</a:t>
            </a:r>
            <a:endParaRPr lang="en-GB">
              <a:solidFill>
                <a:srgbClr val="FF0000"/>
              </a:solidFill>
            </a:endParaRPr>
          </a:p>
        </p:txBody>
      </p:sp>
    </p:spTree>
    <p:extLst>
      <p:ext uri="{BB962C8B-B14F-4D97-AF65-F5344CB8AC3E}">
        <p14:creationId xmlns:p14="http://schemas.microsoft.com/office/powerpoint/2010/main" val="259913594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4050" name="Picture 2" descr="ConquestsofAlexanderMap"/>
          <p:cNvPicPr>
            <a:picLocks noChangeAspect="1" noChangeArrowheads="1"/>
          </p:cNvPicPr>
          <p:nvPr/>
        </p:nvPicPr>
        <p:blipFill>
          <a:blip r:embed="rId2" cstate="print">
            <a:lum bright="18000"/>
          </a:blip>
          <a:srcRect l="2188" t="45982" r="63477" b="19707"/>
          <a:stretch>
            <a:fillRect/>
          </a:stretch>
        </p:blipFill>
        <p:spPr bwMode="auto">
          <a:xfrm>
            <a:off x="-15875" y="-26988"/>
            <a:ext cx="9937750" cy="6881813"/>
          </a:xfrm>
          <a:prstGeom prst="rect">
            <a:avLst/>
          </a:prstGeom>
          <a:noFill/>
        </p:spPr>
      </p:pic>
      <p:sp>
        <p:nvSpPr>
          <p:cNvPr id="514058" name="Freeform 10"/>
          <p:cNvSpPr>
            <a:spLocks/>
          </p:cNvSpPr>
          <p:nvPr/>
        </p:nvSpPr>
        <p:spPr bwMode="auto">
          <a:xfrm>
            <a:off x="3116263" y="47625"/>
            <a:ext cx="5153025" cy="5883275"/>
          </a:xfrm>
          <a:custGeom>
            <a:avLst/>
            <a:gdLst/>
            <a:ahLst/>
            <a:cxnLst>
              <a:cxn ang="0">
                <a:pos x="2584" y="0"/>
              </a:cxn>
              <a:cxn ang="0">
                <a:pos x="2524" y="243"/>
              </a:cxn>
              <a:cxn ang="0">
                <a:pos x="2630" y="614"/>
              </a:cxn>
              <a:cxn ang="0">
                <a:pos x="3001" y="728"/>
              </a:cxn>
              <a:cxn ang="0">
                <a:pos x="3213" y="690"/>
              </a:cxn>
              <a:cxn ang="0">
                <a:pos x="3198" y="849"/>
              </a:cxn>
              <a:cxn ang="0">
                <a:pos x="3198" y="1251"/>
              </a:cxn>
              <a:cxn ang="0">
                <a:pos x="3198" y="1819"/>
              </a:cxn>
              <a:cxn ang="0">
                <a:pos x="2921" y="2129"/>
              </a:cxn>
              <a:cxn ang="0">
                <a:pos x="2857" y="2350"/>
              </a:cxn>
              <a:cxn ang="0">
                <a:pos x="2713" y="2895"/>
              </a:cxn>
              <a:cxn ang="0">
                <a:pos x="2198" y="3191"/>
              </a:cxn>
              <a:cxn ang="0">
                <a:pos x="1880" y="3214"/>
              </a:cxn>
              <a:cxn ang="0">
                <a:pos x="1705" y="3479"/>
              </a:cxn>
              <a:cxn ang="0">
                <a:pos x="1546" y="3426"/>
              </a:cxn>
              <a:cxn ang="0">
                <a:pos x="1379" y="3138"/>
              </a:cxn>
              <a:cxn ang="0">
                <a:pos x="1228" y="3267"/>
              </a:cxn>
              <a:cxn ang="0">
                <a:pos x="962" y="3305"/>
              </a:cxn>
              <a:cxn ang="0">
                <a:pos x="432" y="3146"/>
              </a:cxn>
              <a:cxn ang="0">
                <a:pos x="0" y="3706"/>
              </a:cxn>
            </a:cxnLst>
            <a:rect l="0" t="0" r="r" b="b"/>
            <a:pathLst>
              <a:path w="3246" h="3706">
                <a:moveTo>
                  <a:pt x="2584" y="0"/>
                </a:moveTo>
                <a:cubicBezTo>
                  <a:pt x="2573" y="40"/>
                  <a:pt x="2516" y="141"/>
                  <a:pt x="2524" y="243"/>
                </a:cubicBezTo>
                <a:cubicBezTo>
                  <a:pt x="2532" y="345"/>
                  <a:pt x="2551" y="533"/>
                  <a:pt x="2630" y="614"/>
                </a:cubicBezTo>
                <a:cubicBezTo>
                  <a:pt x="2709" y="695"/>
                  <a:pt x="2904" y="715"/>
                  <a:pt x="3001" y="728"/>
                </a:cubicBezTo>
                <a:cubicBezTo>
                  <a:pt x="3098" y="741"/>
                  <a:pt x="3180" y="670"/>
                  <a:pt x="3213" y="690"/>
                </a:cubicBezTo>
                <a:cubicBezTo>
                  <a:pt x="3246" y="710"/>
                  <a:pt x="3200" y="756"/>
                  <a:pt x="3198" y="849"/>
                </a:cubicBezTo>
                <a:cubicBezTo>
                  <a:pt x="3196" y="942"/>
                  <a:pt x="3198" y="1089"/>
                  <a:pt x="3198" y="1251"/>
                </a:cubicBezTo>
                <a:cubicBezTo>
                  <a:pt x="3198" y="1413"/>
                  <a:pt x="3244" y="1673"/>
                  <a:pt x="3198" y="1819"/>
                </a:cubicBezTo>
                <a:cubicBezTo>
                  <a:pt x="3152" y="1965"/>
                  <a:pt x="2978" y="2041"/>
                  <a:pt x="2921" y="2129"/>
                </a:cubicBezTo>
                <a:cubicBezTo>
                  <a:pt x="2864" y="2217"/>
                  <a:pt x="2892" y="2222"/>
                  <a:pt x="2857" y="2350"/>
                </a:cubicBezTo>
                <a:cubicBezTo>
                  <a:pt x="2822" y="2478"/>
                  <a:pt x="2823" y="2755"/>
                  <a:pt x="2713" y="2895"/>
                </a:cubicBezTo>
                <a:cubicBezTo>
                  <a:pt x="2603" y="3035"/>
                  <a:pt x="2337" y="3138"/>
                  <a:pt x="2198" y="3191"/>
                </a:cubicBezTo>
                <a:cubicBezTo>
                  <a:pt x="2059" y="3244"/>
                  <a:pt x="1962" y="3166"/>
                  <a:pt x="1880" y="3214"/>
                </a:cubicBezTo>
                <a:cubicBezTo>
                  <a:pt x="1798" y="3262"/>
                  <a:pt x="1761" y="3444"/>
                  <a:pt x="1705" y="3479"/>
                </a:cubicBezTo>
                <a:cubicBezTo>
                  <a:pt x="1649" y="3514"/>
                  <a:pt x="1600" y="3483"/>
                  <a:pt x="1546" y="3426"/>
                </a:cubicBezTo>
                <a:cubicBezTo>
                  <a:pt x="1492" y="3369"/>
                  <a:pt x="1432" y="3164"/>
                  <a:pt x="1379" y="3138"/>
                </a:cubicBezTo>
                <a:cubicBezTo>
                  <a:pt x="1326" y="3112"/>
                  <a:pt x="1297" y="3239"/>
                  <a:pt x="1228" y="3267"/>
                </a:cubicBezTo>
                <a:cubicBezTo>
                  <a:pt x="1159" y="3295"/>
                  <a:pt x="1095" y="3325"/>
                  <a:pt x="962" y="3305"/>
                </a:cubicBezTo>
                <a:cubicBezTo>
                  <a:pt x="829" y="3285"/>
                  <a:pt x="592" y="3079"/>
                  <a:pt x="432" y="3146"/>
                </a:cubicBezTo>
                <a:cubicBezTo>
                  <a:pt x="272" y="3213"/>
                  <a:pt x="90" y="3589"/>
                  <a:pt x="0" y="3706"/>
                </a:cubicBezTo>
              </a:path>
            </a:pathLst>
          </a:custGeom>
          <a:noFill/>
          <a:ln w="76200" cap="flat" cmpd="sng">
            <a:solidFill>
              <a:srgbClr val="000000"/>
            </a:solidFill>
            <a:prstDash val="solid"/>
            <a:round/>
            <a:headEnd/>
            <a:tailEnd/>
          </a:ln>
          <a:effectLst>
            <a:glow rad="63500">
              <a:srgbClr val="000000">
                <a:alpha val="50000"/>
              </a:srgbClr>
            </a:glow>
            <a:outerShdw blurRad="50800" dist="38100" dir="2700000" algn="tl" rotWithShape="0">
              <a:prstClr val="black">
                <a:alpha val="40000"/>
              </a:prstClr>
            </a:outerShdw>
          </a:effectLst>
        </p:spPr>
        <p:txBody>
          <a:bodyPr wrap="none">
            <a:noAutofit/>
          </a:bodyPr>
          <a:lstStyle/>
          <a:p>
            <a:endParaRPr lang="en-NZ"/>
          </a:p>
        </p:txBody>
      </p:sp>
      <p:sp>
        <p:nvSpPr>
          <p:cNvPr id="514051" name="Oval 3"/>
          <p:cNvSpPr>
            <a:spLocks noChangeArrowheads="1"/>
          </p:cNvSpPr>
          <p:nvPr/>
        </p:nvSpPr>
        <p:spPr bwMode="auto">
          <a:xfrm>
            <a:off x="7329488" y="4797425"/>
            <a:ext cx="288925" cy="287338"/>
          </a:xfrm>
          <a:prstGeom prst="ellipse">
            <a:avLst/>
          </a:prstGeom>
          <a:solidFill>
            <a:srgbClr val="FF0000"/>
          </a:solidFill>
          <a:ln w="9525" algn="ctr">
            <a:solidFill>
              <a:srgbClr val="000000"/>
            </a:solidFill>
            <a:round/>
            <a:headEnd/>
            <a:tailEnd/>
          </a:ln>
          <a:effectLst>
            <a:outerShdw blurRad="50800" dist="38100" dir="2700000" algn="tl" rotWithShape="0">
              <a:prstClr val="black"/>
            </a:outerShdw>
          </a:effectLst>
        </p:spPr>
        <p:txBody>
          <a:bodyPr anchor="ctr">
            <a:spAutoFit/>
          </a:bodyPr>
          <a:lstStyle/>
          <a:p>
            <a:endParaRPr lang="en-NZ"/>
          </a:p>
        </p:txBody>
      </p:sp>
      <p:sp>
        <p:nvSpPr>
          <p:cNvPr id="514053" name="Oval 5"/>
          <p:cNvSpPr>
            <a:spLocks noChangeArrowheads="1"/>
          </p:cNvSpPr>
          <p:nvPr/>
        </p:nvSpPr>
        <p:spPr bwMode="auto">
          <a:xfrm>
            <a:off x="7616825" y="3284538"/>
            <a:ext cx="287338" cy="287337"/>
          </a:xfrm>
          <a:prstGeom prst="ellipse">
            <a:avLst/>
          </a:prstGeom>
          <a:solidFill>
            <a:srgbClr val="FF0000"/>
          </a:solidFill>
          <a:ln w="9525" algn="ctr">
            <a:solidFill>
              <a:srgbClr val="000000"/>
            </a:solidFill>
            <a:round/>
            <a:headEnd/>
            <a:tailEnd/>
          </a:ln>
          <a:effectLst>
            <a:outerShdw blurRad="50800" dist="38100" dir="2700000" algn="tl" rotWithShape="0">
              <a:prstClr val="black"/>
            </a:outerShdw>
          </a:effectLst>
        </p:spPr>
        <p:txBody>
          <a:bodyPr anchor="ctr">
            <a:spAutoFit/>
          </a:bodyPr>
          <a:lstStyle/>
          <a:p>
            <a:endParaRPr lang="en-NZ"/>
          </a:p>
        </p:txBody>
      </p:sp>
      <p:sp>
        <p:nvSpPr>
          <p:cNvPr id="514054" name="Oval 6"/>
          <p:cNvSpPr>
            <a:spLocks noChangeArrowheads="1"/>
          </p:cNvSpPr>
          <p:nvPr/>
        </p:nvSpPr>
        <p:spPr bwMode="auto">
          <a:xfrm>
            <a:off x="8048625" y="981075"/>
            <a:ext cx="288925" cy="287338"/>
          </a:xfrm>
          <a:prstGeom prst="ellipse">
            <a:avLst/>
          </a:prstGeom>
          <a:solidFill>
            <a:srgbClr val="FF0000"/>
          </a:solidFill>
          <a:ln w="9525" algn="ctr">
            <a:solidFill>
              <a:srgbClr val="000000"/>
            </a:solidFill>
            <a:round/>
            <a:headEnd/>
            <a:tailEnd/>
          </a:ln>
          <a:effectLst>
            <a:outerShdw blurRad="50800" dist="38100" dir="2700000" algn="tl" rotWithShape="0">
              <a:prstClr val="black"/>
            </a:outerShdw>
          </a:effectLst>
        </p:spPr>
        <p:txBody>
          <a:bodyPr anchor="ctr">
            <a:spAutoFit/>
          </a:bodyPr>
          <a:lstStyle/>
          <a:p>
            <a:endParaRPr lang="en-NZ"/>
          </a:p>
        </p:txBody>
      </p:sp>
      <p:sp>
        <p:nvSpPr>
          <p:cNvPr id="514055" name="Oval 7"/>
          <p:cNvSpPr>
            <a:spLocks noChangeArrowheads="1"/>
          </p:cNvSpPr>
          <p:nvPr/>
        </p:nvSpPr>
        <p:spPr bwMode="auto">
          <a:xfrm>
            <a:off x="6824663" y="4581525"/>
            <a:ext cx="288925" cy="287338"/>
          </a:xfrm>
          <a:prstGeom prst="ellipse">
            <a:avLst/>
          </a:prstGeom>
          <a:solidFill>
            <a:srgbClr val="FF0000"/>
          </a:solidFill>
          <a:ln w="9525" algn="ctr">
            <a:solidFill>
              <a:srgbClr val="000000"/>
            </a:solidFill>
            <a:round/>
            <a:headEnd/>
            <a:tailEnd/>
          </a:ln>
          <a:effectLst>
            <a:outerShdw blurRad="50800" dist="38100" dir="2700000" algn="tl" rotWithShape="0">
              <a:prstClr val="black"/>
            </a:outerShdw>
          </a:effectLst>
        </p:spPr>
        <p:txBody>
          <a:bodyPr anchor="ctr">
            <a:spAutoFit/>
          </a:bodyPr>
          <a:lstStyle/>
          <a:p>
            <a:endParaRPr lang="en-NZ"/>
          </a:p>
        </p:txBody>
      </p:sp>
      <p:sp>
        <p:nvSpPr>
          <p:cNvPr id="514056" name="Oval 8"/>
          <p:cNvSpPr>
            <a:spLocks noChangeArrowheads="1"/>
          </p:cNvSpPr>
          <p:nvPr/>
        </p:nvSpPr>
        <p:spPr bwMode="auto">
          <a:xfrm>
            <a:off x="5600700" y="5516563"/>
            <a:ext cx="288925" cy="287337"/>
          </a:xfrm>
          <a:prstGeom prst="ellipse">
            <a:avLst/>
          </a:prstGeom>
          <a:solidFill>
            <a:srgbClr val="FF0000"/>
          </a:solidFill>
          <a:ln w="9525" algn="ctr">
            <a:solidFill>
              <a:srgbClr val="000000"/>
            </a:solidFill>
            <a:round/>
            <a:headEnd/>
            <a:tailEnd/>
          </a:ln>
          <a:effectLst>
            <a:outerShdw blurRad="50800" dist="38100" dir="2700000" algn="tl" rotWithShape="0">
              <a:prstClr val="black"/>
            </a:outerShdw>
          </a:effectLst>
        </p:spPr>
        <p:txBody>
          <a:bodyPr anchor="ctr">
            <a:spAutoFit/>
          </a:bodyPr>
          <a:lstStyle/>
          <a:p>
            <a:endParaRPr lang="en-NZ"/>
          </a:p>
        </p:txBody>
      </p:sp>
      <p:sp>
        <p:nvSpPr>
          <p:cNvPr id="514057" name="Oval 9"/>
          <p:cNvSpPr>
            <a:spLocks noChangeArrowheads="1"/>
          </p:cNvSpPr>
          <p:nvPr/>
        </p:nvSpPr>
        <p:spPr bwMode="auto">
          <a:xfrm>
            <a:off x="3008313" y="5876925"/>
            <a:ext cx="288925" cy="287338"/>
          </a:xfrm>
          <a:prstGeom prst="ellipse">
            <a:avLst/>
          </a:prstGeom>
          <a:solidFill>
            <a:srgbClr val="FF0000"/>
          </a:solidFill>
          <a:ln w="9525" algn="ctr">
            <a:solidFill>
              <a:srgbClr val="000000"/>
            </a:solidFill>
            <a:round/>
            <a:headEnd/>
            <a:tailEnd/>
          </a:ln>
          <a:effectLst>
            <a:outerShdw blurRad="50800" dist="38100" dir="2700000" algn="tl" rotWithShape="0">
              <a:prstClr val="black"/>
            </a:outerShdw>
          </a:effectLst>
        </p:spPr>
        <p:txBody>
          <a:bodyPr anchor="ctr">
            <a:spAutoFit/>
          </a:bodyPr>
          <a:lstStyle/>
          <a:p>
            <a:endParaRPr lang="en-NZ"/>
          </a:p>
        </p:txBody>
      </p:sp>
      <p:sp>
        <p:nvSpPr>
          <p:cNvPr id="514059" name="Oval 11"/>
          <p:cNvSpPr>
            <a:spLocks noChangeArrowheads="1"/>
          </p:cNvSpPr>
          <p:nvPr/>
        </p:nvSpPr>
        <p:spPr bwMode="auto">
          <a:xfrm>
            <a:off x="4864471" y="4780333"/>
            <a:ext cx="288925" cy="287338"/>
          </a:xfrm>
          <a:prstGeom prst="ellipse">
            <a:avLst/>
          </a:prstGeom>
          <a:solidFill>
            <a:srgbClr val="FF0000"/>
          </a:solidFill>
          <a:ln w="9525" algn="ctr">
            <a:solidFill>
              <a:srgbClr val="000000"/>
            </a:solidFill>
            <a:round/>
            <a:headEnd/>
            <a:tailEnd/>
          </a:ln>
          <a:effectLst>
            <a:outerShdw blurRad="50800" dist="38100" dir="2700000" algn="tl" rotWithShape="0">
              <a:prstClr val="black"/>
            </a:outerShdw>
          </a:effectLst>
        </p:spPr>
        <p:txBody>
          <a:bodyPr anchor="ctr">
            <a:spAutoFit/>
          </a:bodyPr>
          <a:lstStyle/>
          <a:p>
            <a:endParaRPr lang="en-NZ"/>
          </a:p>
        </p:txBody>
      </p:sp>
      <p:sp>
        <p:nvSpPr>
          <p:cNvPr id="514060" name="Text Box 12"/>
          <p:cNvSpPr txBox="1">
            <a:spLocks noChangeArrowheads="1"/>
          </p:cNvSpPr>
          <p:nvPr/>
        </p:nvSpPr>
        <p:spPr bwMode="auto">
          <a:xfrm>
            <a:off x="8337550" y="836613"/>
            <a:ext cx="1584325" cy="457200"/>
          </a:xfrm>
          <a:prstGeom prst="rect">
            <a:avLst/>
          </a:prstGeom>
          <a:noFill/>
          <a:ln w="9525" algn="ctr">
            <a:noFill/>
            <a:miter lim="800000"/>
            <a:headEnd/>
            <a:tailEnd/>
          </a:ln>
          <a:effectLst>
            <a:outerShdw dist="17961" dir="2700000" algn="ctr" rotWithShape="0">
              <a:srgbClr val="000000"/>
            </a:outerShdw>
          </a:effectLst>
        </p:spPr>
        <p:txBody>
          <a:bodyPr lIns="36000">
            <a:spAutoFit/>
          </a:bodyPr>
          <a:lstStyle/>
          <a:p>
            <a:pPr>
              <a:spcBef>
                <a:spcPct val="50000"/>
              </a:spcBef>
            </a:pPr>
            <a:r>
              <a:rPr lang="en-NZ" sz="2400">
                <a:solidFill>
                  <a:srgbClr val="FF0000"/>
                </a:solidFill>
                <a:latin typeface="Arial" charset="0"/>
              </a:rPr>
              <a:t>Issus</a:t>
            </a:r>
            <a:endParaRPr lang="en-GB" sz="2400">
              <a:solidFill>
                <a:srgbClr val="FF0000"/>
              </a:solidFill>
              <a:latin typeface="Arial" charset="0"/>
            </a:endParaRPr>
          </a:p>
        </p:txBody>
      </p:sp>
      <p:sp>
        <p:nvSpPr>
          <p:cNvPr id="514061" name="Text Box 13"/>
          <p:cNvSpPr txBox="1">
            <a:spLocks noChangeArrowheads="1"/>
          </p:cNvSpPr>
          <p:nvPr/>
        </p:nvSpPr>
        <p:spPr bwMode="auto">
          <a:xfrm>
            <a:off x="8337550" y="1341438"/>
            <a:ext cx="1584325" cy="457200"/>
          </a:xfrm>
          <a:prstGeom prst="rect">
            <a:avLst/>
          </a:prstGeom>
          <a:noFill/>
          <a:ln w="9525" algn="ctr">
            <a:noFill/>
            <a:miter lim="800000"/>
            <a:headEnd/>
            <a:tailEnd/>
          </a:ln>
          <a:effectLst>
            <a:outerShdw dist="17961" dir="2700000" algn="ctr" rotWithShape="0">
              <a:srgbClr val="000000"/>
            </a:outerShdw>
          </a:effectLst>
        </p:spPr>
        <p:txBody>
          <a:bodyPr lIns="36000" rIns="36000">
            <a:spAutoFit/>
          </a:bodyPr>
          <a:lstStyle/>
          <a:p>
            <a:pPr algn="r">
              <a:spcBef>
                <a:spcPct val="50000"/>
              </a:spcBef>
            </a:pPr>
            <a:r>
              <a:rPr lang="en-NZ" sz="2400">
                <a:solidFill>
                  <a:srgbClr val="FF0000"/>
                </a:solidFill>
                <a:latin typeface="Arial" charset="0"/>
              </a:rPr>
              <a:t>Hamath</a:t>
            </a:r>
            <a:endParaRPr lang="en-GB" sz="2400">
              <a:solidFill>
                <a:srgbClr val="FF0000"/>
              </a:solidFill>
              <a:latin typeface="Arial" charset="0"/>
            </a:endParaRPr>
          </a:p>
        </p:txBody>
      </p:sp>
      <p:sp>
        <p:nvSpPr>
          <p:cNvPr id="514062" name="Oval 14"/>
          <p:cNvSpPr>
            <a:spLocks noChangeArrowheads="1"/>
          </p:cNvSpPr>
          <p:nvPr/>
        </p:nvSpPr>
        <p:spPr bwMode="auto">
          <a:xfrm>
            <a:off x="8431213" y="1412875"/>
            <a:ext cx="288925" cy="287338"/>
          </a:xfrm>
          <a:prstGeom prst="ellipse">
            <a:avLst/>
          </a:prstGeom>
          <a:solidFill>
            <a:srgbClr val="FF0000"/>
          </a:solidFill>
          <a:ln w="9525" algn="ctr">
            <a:solidFill>
              <a:srgbClr val="000000"/>
            </a:solidFill>
            <a:round/>
            <a:headEnd/>
            <a:tailEnd/>
          </a:ln>
          <a:effectLst>
            <a:outerShdw blurRad="50800" dist="38100" dir="2700000" algn="tl" rotWithShape="0">
              <a:prstClr val="black"/>
            </a:outerShdw>
          </a:effectLst>
        </p:spPr>
        <p:txBody>
          <a:bodyPr anchor="ctr">
            <a:spAutoFit/>
          </a:bodyPr>
          <a:lstStyle/>
          <a:p>
            <a:endParaRPr lang="en-NZ"/>
          </a:p>
        </p:txBody>
      </p:sp>
      <p:sp>
        <p:nvSpPr>
          <p:cNvPr id="514064" name="Text Box 16"/>
          <p:cNvSpPr txBox="1">
            <a:spLocks noChangeArrowheads="1"/>
          </p:cNvSpPr>
          <p:nvPr/>
        </p:nvSpPr>
        <p:spPr bwMode="auto">
          <a:xfrm>
            <a:off x="5168900" y="5805488"/>
            <a:ext cx="1873250" cy="457200"/>
          </a:xfrm>
          <a:prstGeom prst="rect">
            <a:avLst/>
          </a:prstGeom>
          <a:noFill/>
          <a:ln w="9525" algn="ctr">
            <a:noFill/>
            <a:miter lim="800000"/>
            <a:headEnd/>
            <a:tailEnd/>
          </a:ln>
          <a:effectLst>
            <a:outerShdw dist="17961" dir="2700000" algn="ctr" rotWithShape="0">
              <a:srgbClr val="000000"/>
            </a:outerShdw>
          </a:effectLst>
        </p:spPr>
        <p:txBody>
          <a:bodyPr lIns="36000">
            <a:spAutoFit/>
          </a:bodyPr>
          <a:lstStyle/>
          <a:p>
            <a:pPr>
              <a:spcBef>
                <a:spcPct val="50000"/>
              </a:spcBef>
            </a:pPr>
            <a:r>
              <a:rPr lang="en-NZ" sz="2400">
                <a:solidFill>
                  <a:srgbClr val="FF0000"/>
                </a:solidFill>
                <a:latin typeface="Arial" charset="0"/>
              </a:rPr>
              <a:t>Memphis</a:t>
            </a:r>
            <a:endParaRPr lang="en-GB" sz="2400">
              <a:solidFill>
                <a:srgbClr val="FF0000"/>
              </a:solidFill>
              <a:latin typeface="Arial" charset="0"/>
            </a:endParaRPr>
          </a:p>
        </p:txBody>
      </p:sp>
      <p:sp>
        <p:nvSpPr>
          <p:cNvPr id="514067" name="Text Box 19"/>
          <p:cNvSpPr txBox="1">
            <a:spLocks noChangeArrowheads="1"/>
          </p:cNvSpPr>
          <p:nvPr/>
        </p:nvSpPr>
        <p:spPr bwMode="auto">
          <a:xfrm>
            <a:off x="7616825" y="4652963"/>
            <a:ext cx="1873250" cy="457200"/>
          </a:xfrm>
          <a:prstGeom prst="rect">
            <a:avLst/>
          </a:prstGeom>
          <a:noFill/>
          <a:ln w="9525" algn="ctr">
            <a:noFill/>
            <a:miter lim="800000"/>
            <a:headEnd/>
            <a:tailEnd/>
          </a:ln>
          <a:effectLst>
            <a:outerShdw dist="17961" dir="2700000" algn="ctr" rotWithShape="0">
              <a:srgbClr val="000000"/>
            </a:outerShdw>
          </a:effectLst>
        </p:spPr>
        <p:txBody>
          <a:bodyPr lIns="36000">
            <a:spAutoFit/>
          </a:bodyPr>
          <a:lstStyle/>
          <a:p>
            <a:pPr>
              <a:spcBef>
                <a:spcPct val="50000"/>
              </a:spcBef>
            </a:pPr>
            <a:r>
              <a:rPr lang="en-NZ" sz="2400">
                <a:solidFill>
                  <a:srgbClr val="FF0000"/>
                </a:solidFill>
                <a:latin typeface="Arial" charset="0"/>
              </a:rPr>
              <a:t>Jerusalem</a:t>
            </a:r>
            <a:endParaRPr lang="en-GB" sz="2400">
              <a:solidFill>
                <a:srgbClr val="FF0000"/>
              </a:solidFill>
              <a:latin typeface="Arial" charset="0"/>
            </a:endParaRPr>
          </a:p>
        </p:txBody>
      </p:sp>
      <p:sp>
        <p:nvSpPr>
          <p:cNvPr id="514069" name="Text Box 21"/>
          <p:cNvSpPr txBox="1">
            <a:spLocks noChangeArrowheads="1"/>
          </p:cNvSpPr>
          <p:nvPr/>
        </p:nvSpPr>
        <p:spPr bwMode="auto">
          <a:xfrm>
            <a:off x="5487613" y="3141663"/>
            <a:ext cx="1873250" cy="457200"/>
          </a:xfrm>
          <a:prstGeom prst="rect">
            <a:avLst/>
          </a:prstGeom>
          <a:noFill/>
          <a:ln w="9525" algn="ctr">
            <a:noFill/>
            <a:miter lim="800000"/>
            <a:headEnd/>
            <a:tailEnd/>
          </a:ln>
          <a:effectLst>
            <a:outerShdw dist="17961" dir="2700000" algn="ctr" rotWithShape="0">
              <a:srgbClr val="000000"/>
            </a:outerShdw>
          </a:effectLst>
        </p:spPr>
        <p:txBody>
          <a:bodyPr lIns="36000">
            <a:spAutoFit/>
          </a:bodyPr>
          <a:lstStyle/>
          <a:p>
            <a:pPr algn="r">
              <a:spcBef>
                <a:spcPct val="50000"/>
              </a:spcBef>
            </a:pPr>
            <a:r>
              <a:rPr lang="en-NZ" sz="2400" dirty="0">
                <a:solidFill>
                  <a:srgbClr val="FF0000"/>
                </a:solidFill>
                <a:latin typeface="Arial" charset="0"/>
              </a:rPr>
              <a:t>Tyre</a:t>
            </a:r>
            <a:endParaRPr lang="en-GB" sz="2400" dirty="0">
              <a:solidFill>
                <a:srgbClr val="FF0000"/>
              </a:solidFill>
              <a:latin typeface="Arial" charset="0"/>
            </a:endParaRPr>
          </a:p>
        </p:txBody>
      </p:sp>
      <p:sp>
        <p:nvSpPr>
          <p:cNvPr id="514070" name="Oval 22"/>
          <p:cNvSpPr>
            <a:spLocks noChangeArrowheads="1"/>
          </p:cNvSpPr>
          <p:nvPr/>
        </p:nvSpPr>
        <p:spPr bwMode="auto">
          <a:xfrm>
            <a:off x="7977188" y="3429000"/>
            <a:ext cx="288925" cy="287338"/>
          </a:xfrm>
          <a:prstGeom prst="ellipse">
            <a:avLst/>
          </a:prstGeom>
          <a:solidFill>
            <a:srgbClr val="FF0000"/>
          </a:solidFill>
          <a:ln w="9525" algn="ctr">
            <a:solidFill>
              <a:srgbClr val="000000"/>
            </a:solidFill>
            <a:round/>
            <a:headEnd/>
            <a:tailEnd/>
          </a:ln>
          <a:effectLst>
            <a:outerShdw blurRad="50800" dist="38100" dir="2700000" algn="tl" rotWithShape="0">
              <a:prstClr val="black"/>
            </a:outerShdw>
          </a:effectLst>
        </p:spPr>
        <p:txBody>
          <a:bodyPr anchor="ctr">
            <a:spAutoFit/>
          </a:bodyPr>
          <a:lstStyle/>
          <a:p>
            <a:endParaRPr lang="en-NZ"/>
          </a:p>
        </p:txBody>
      </p:sp>
      <p:sp>
        <p:nvSpPr>
          <p:cNvPr id="514071" name="Text Box 23"/>
          <p:cNvSpPr txBox="1">
            <a:spLocks noChangeArrowheads="1"/>
          </p:cNvSpPr>
          <p:nvPr/>
        </p:nvSpPr>
        <p:spPr bwMode="auto">
          <a:xfrm>
            <a:off x="8266113" y="3357563"/>
            <a:ext cx="1655762" cy="457200"/>
          </a:xfrm>
          <a:prstGeom prst="rect">
            <a:avLst/>
          </a:prstGeom>
          <a:noFill/>
          <a:ln w="9525" algn="ctr">
            <a:noFill/>
            <a:miter lim="800000"/>
            <a:headEnd/>
            <a:tailEnd/>
          </a:ln>
          <a:effectLst>
            <a:outerShdw dist="17961" dir="2700000" algn="ctr" rotWithShape="0">
              <a:srgbClr val="000000"/>
            </a:outerShdw>
          </a:effectLst>
        </p:spPr>
        <p:txBody>
          <a:bodyPr lIns="36000">
            <a:spAutoFit/>
          </a:bodyPr>
          <a:lstStyle/>
          <a:p>
            <a:pPr>
              <a:spcBef>
                <a:spcPct val="50000"/>
              </a:spcBef>
            </a:pPr>
            <a:r>
              <a:rPr lang="en-NZ" sz="2400">
                <a:solidFill>
                  <a:srgbClr val="FF0000"/>
                </a:solidFill>
                <a:latin typeface="Arial" charset="0"/>
              </a:rPr>
              <a:t>Damascus</a:t>
            </a:r>
            <a:endParaRPr lang="en-GB" sz="2400">
              <a:solidFill>
                <a:srgbClr val="FF0000"/>
              </a:solidFill>
              <a:latin typeface="Arial" charset="0"/>
            </a:endParaRPr>
          </a:p>
        </p:txBody>
      </p:sp>
      <p:sp>
        <p:nvSpPr>
          <p:cNvPr id="514072" name="Text Box 24"/>
          <p:cNvSpPr txBox="1">
            <a:spLocks noChangeArrowheads="1"/>
          </p:cNvSpPr>
          <p:nvPr/>
        </p:nvSpPr>
        <p:spPr bwMode="auto">
          <a:xfrm>
            <a:off x="8271520" y="1700213"/>
            <a:ext cx="1873250" cy="553998"/>
          </a:xfrm>
          <a:prstGeom prst="rect">
            <a:avLst/>
          </a:prstGeom>
          <a:noFill/>
          <a:ln w="9525" algn="ctr">
            <a:noFill/>
            <a:miter lim="800000"/>
            <a:headEnd/>
            <a:tailEnd/>
          </a:ln>
          <a:effectLst/>
        </p:spPr>
        <p:txBody>
          <a:bodyPr lIns="36000">
            <a:spAutoFit/>
          </a:bodyPr>
          <a:lstStyle/>
          <a:p>
            <a:pPr>
              <a:spcBef>
                <a:spcPct val="50000"/>
              </a:spcBef>
            </a:pPr>
            <a:r>
              <a:rPr lang="en-NZ" sz="3000" dirty="0">
                <a:solidFill>
                  <a:schemeClr val="tx1"/>
                </a:solidFill>
                <a:latin typeface="Arial Narrow" panose="020B0606020202030204" pitchFamily="34" charset="0"/>
              </a:rPr>
              <a:t>HADRACH</a:t>
            </a:r>
            <a:endParaRPr lang="en-GB" sz="3000" dirty="0">
              <a:solidFill>
                <a:schemeClr val="tx1"/>
              </a:solidFill>
              <a:latin typeface="Arial Narrow" panose="020B0606020202030204" pitchFamily="34" charset="0"/>
            </a:endParaRPr>
          </a:p>
        </p:txBody>
      </p:sp>
      <p:sp>
        <p:nvSpPr>
          <p:cNvPr id="514073" name="Oval 25"/>
          <p:cNvSpPr>
            <a:spLocks noChangeArrowheads="1"/>
          </p:cNvSpPr>
          <p:nvPr/>
        </p:nvSpPr>
        <p:spPr bwMode="auto">
          <a:xfrm>
            <a:off x="6969125" y="4508500"/>
            <a:ext cx="288925" cy="287338"/>
          </a:xfrm>
          <a:prstGeom prst="ellipse">
            <a:avLst/>
          </a:prstGeom>
          <a:solidFill>
            <a:srgbClr val="FF0000"/>
          </a:solidFill>
          <a:ln w="9525" algn="ctr">
            <a:solidFill>
              <a:srgbClr val="000000"/>
            </a:solidFill>
            <a:round/>
            <a:headEnd/>
            <a:tailEnd/>
          </a:ln>
          <a:effectLst>
            <a:outerShdw blurRad="50800" dist="38100" dir="2700000" algn="tl" rotWithShape="0">
              <a:prstClr val="black"/>
            </a:outerShdw>
          </a:effectLst>
        </p:spPr>
        <p:txBody>
          <a:bodyPr anchor="ctr">
            <a:spAutoFit/>
          </a:bodyPr>
          <a:lstStyle/>
          <a:p>
            <a:endParaRPr lang="en-NZ"/>
          </a:p>
        </p:txBody>
      </p:sp>
      <p:sp>
        <p:nvSpPr>
          <p:cNvPr id="514074" name="Text Box 26"/>
          <p:cNvSpPr txBox="1">
            <a:spLocks noChangeArrowheads="1"/>
          </p:cNvSpPr>
          <p:nvPr/>
        </p:nvSpPr>
        <p:spPr bwMode="auto">
          <a:xfrm>
            <a:off x="5024438" y="4508500"/>
            <a:ext cx="1873250" cy="457200"/>
          </a:xfrm>
          <a:prstGeom prst="rect">
            <a:avLst/>
          </a:prstGeom>
          <a:noFill/>
          <a:ln w="9525" algn="ctr">
            <a:noFill/>
            <a:miter lim="800000"/>
            <a:headEnd/>
            <a:tailEnd/>
          </a:ln>
          <a:effectLst>
            <a:outerShdw dist="17961" dir="2700000" algn="ctr" rotWithShape="0">
              <a:srgbClr val="000000"/>
            </a:outerShdw>
          </a:effectLst>
        </p:spPr>
        <p:txBody>
          <a:bodyPr lIns="36000">
            <a:spAutoFit/>
          </a:bodyPr>
          <a:lstStyle/>
          <a:p>
            <a:pPr algn="r">
              <a:spcBef>
                <a:spcPct val="50000"/>
              </a:spcBef>
            </a:pPr>
            <a:r>
              <a:rPr lang="en-NZ" sz="2400">
                <a:solidFill>
                  <a:srgbClr val="FF0000"/>
                </a:solidFill>
                <a:latin typeface="Arial" charset="0"/>
              </a:rPr>
              <a:t>Gaza</a:t>
            </a:r>
            <a:endParaRPr lang="en-GB" sz="2400">
              <a:solidFill>
                <a:srgbClr val="FF0000"/>
              </a:solidFill>
              <a:latin typeface="Arial" charset="0"/>
            </a:endParaRPr>
          </a:p>
        </p:txBody>
      </p:sp>
      <p:sp>
        <p:nvSpPr>
          <p:cNvPr id="514076" name="Rectangle 28"/>
          <p:cNvSpPr>
            <a:spLocks noChangeArrowheads="1"/>
          </p:cNvSpPr>
          <p:nvPr/>
        </p:nvSpPr>
        <p:spPr bwMode="auto">
          <a:xfrm>
            <a:off x="3729038" y="4076700"/>
            <a:ext cx="2447925" cy="431800"/>
          </a:xfrm>
          <a:prstGeom prst="rect">
            <a:avLst/>
          </a:prstGeom>
          <a:solidFill>
            <a:srgbClr val="66CCFF"/>
          </a:solidFill>
          <a:ln w="9525" algn="ctr">
            <a:noFill/>
            <a:miter lim="800000"/>
            <a:headEnd/>
            <a:tailEnd/>
          </a:ln>
          <a:effectLst/>
        </p:spPr>
        <p:txBody>
          <a:bodyPr anchor="ctr">
            <a:spAutoFit/>
          </a:bodyPr>
          <a:lstStyle/>
          <a:p>
            <a:endParaRPr lang="en-NZ"/>
          </a:p>
        </p:txBody>
      </p:sp>
      <p:sp>
        <p:nvSpPr>
          <p:cNvPr id="514068" name="Text Box 20"/>
          <p:cNvSpPr txBox="1">
            <a:spLocks noChangeArrowheads="1"/>
          </p:cNvSpPr>
          <p:nvPr/>
        </p:nvSpPr>
        <p:spPr bwMode="auto">
          <a:xfrm>
            <a:off x="5313363" y="4076700"/>
            <a:ext cx="1873250" cy="457200"/>
          </a:xfrm>
          <a:prstGeom prst="rect">
            <a:avLst/>
          </a:prstGeom>
          <a:noFill/>
          <a:ln w="9525" algn="ctr">
            <a:noFill/>
            <a:miter lim="800000"/>
            <a:headEnd/>
            <a:tailEnd/>
          </a:ln>
          <a:effectLst>
            <a:outerShdw dist="17961" dir="2700000" algn="ctr" rotWithShape="0">
              <a:srgbClr val="000000"/>
            </a:outerShdw>
          </a:effectLst>
        </p:spPr>
        <p:txBody>
          <a:bodyPr lIns="36000">
            <a:spAutoFit/>
          </a:bodyPr>
          <a:lstStyle/>
          <a:p>
            <a:pPr algn="r">
              <a:spcBef>
                <a:spcPct val="50000"/>
              </a:spcBef>
            </a:pPr>
            <a:r>
              <a:rPr lang="en-NZ" sz="2400">
                <a:solidFill>
                  <a:srgbClr val="FF0000"/>
                </a:solidFill>
                <a:latin typeface="Arial" charset="0"/>
              </a:rPr>
              <a:t>Ekron</a:t>
            </a:r>
            <a:endParaRPr lang="en-GB" sz="2400">
              <a:solidFill>
                <a:srgbClr val="FF0000"/>
              </a:solidFill>
              <a:latin typeface="Arial" charset="0"/>
            </a:endParaRPr>
          </a:p>
        </p:txBody>
      </p:sp>
      <p:sp>
        <p:nvSpPr>
          <p:cNvPr id="514063" name="Text Box 15"/>
          <p:cNvSpPr txBox="1">
            <a:spLocks noChangeArrowheads="1"/>
          </p:cNvSpPr>
          <p:nvPr/>
        </p:nvSpPr>
        <p:spPr bwMode="auto">
          <a:xfrm>
            <a:off x="3440113" y="4292600"/>
            <a:ext cx="1873250" cy="457200"/>
          </a:xfrm>
          <a:prstGeom prst="rect">
            <a:avLst/>
          </a:prstGeom>
          <a:noFill/>
          <a:ln w="9525" algn="ctr">
            <a:noFill/>
            <a:miter lim="800000"/>
            <a:headEnd/>
            <a:tailEnd/>
          </a:ln>
          <a:effectLst>
            <a:outerShdw dist="17961" dir="2700000" algn="ctr" rotWithShape="0">
              <a:srgbClr val="000000"/>
            </a:outerShdw>
          </a:effectLst>
        </p:spPr>
        <p:txBody>
          <a:bodyPr lIns="36000">
            <a:spAutoFit/>
          </a:bodyPr>
          <a:lstStyle/>
          <a:p>
            <a:pPr>
              <a:spcBef>
                <a:spcPct val="50000"/>
              </a:spcBef>
            </a:pPr>
            <a:r>
              <a:rPr lang="en-NZ" sz="2400">
                <a:solidFill>
                  <a:srgbClr val="FF0000"/>
                </a:solidFill>
                <a:latin typeface="Arial" charset="0"/>
              </a:rPr>
              <a:t>Alexandria</a:t>
            </a:r>
            <a:endParaRPr lang="en-GB" sz="2400">
              <a:solidFill>
                <a:srgbClr val="FF0000"/>
              </a:solidFill>
              <a:latin typeface="Arial" charset="0"/>
            </a:endParaRPr>
          </a:p>
        </p:txBody>
      </p:sp>
      <p:pic>
        <p:nvPicPr>
          <p:cNvPr id="514077" name="Picture 29" descr="alexander_the_great_v1c"/>
          <p:cNvPicPr>
            <a:picLocks noChangeAspect="1" noChangeArrowheads="1"/>
          </p:cNvPicPr>
          <p:nvPr/>
        </p:nvPicPr>
        <p:blipFill>
          <a:blip r:embed="rId3" cstate="print"/>
          <a:srcRect b="32370"/>
          <a:stretch>
            <a:fillRect/>
          </a:stretch>
        </p:blipFill>
        <p:spPr bwMode="auto">
          <a:xfrm>
            <a:off x="200025" y="188913"/>
            <a:ext cx="2555875" cy="2663825"/>
          </a:xfrm>
          <a:prstGeom prst="rect">
            <a:avLst/>
          </a:prstGeom>
          <a:noFill/>
          <a:ln w="25400">
            <a:solidFill>
              <a:srgbClr val="FFCC00"/>
            </a:solidFill>
            <a:miter lim="800000"/>
            <a:headEnd/>
            <a:tailEnd/>
          </a:ln>
          <a:effectLst/>
        </p:spPr>
      </p:pic>
      <p:sp>
        <p:nvSpPr>
          <p:cNvPr id="514078" name="Text Box 30"/>
          <p:cNvSpPr txBox="1">
            <a:spLocks noChangeArrowheads="1"/>
          </p:cNvSpPr>
          <p:nvPr/>
        </p:nvSpPr>
        <p:spPr bwMode="auto">
          <a:xfrm>
            <a:off x="5024438" y="4292600"/>
            <a:ext cx="1873250" cy="457200"/>
          </a:xfrm>
          <a:prstGeom prst="rect">
            <a:avLst/>
          </a:prstGeom>
          <a:noFill/>
          <a:ln w="9525" algn="ctr">
            <a:noFill/>
            <a:miter lim="800000"/>
            <a:headEnd/>
            <a:tailEnd/>
          </a:ln>
          <a:effectLst>
            <a:outerShdw dist="17961" dir="2700000" algn="ctr" rotWithShape="0">
              <a:srgbClr val="000000"/>
            </a:outerShdw>
          </a:effectLst>
        </p:spPr>
        <p:txBody>
          <a:bodyPr lIns="36000">
            <a:spAutoFit/>
          </a:bodyPr>
          <a:lstStyle/>
          <a:p>
            <a:pPr algn="r">
              <a:spcBef>
                <a:spcPct val="50000"/>
              </a:spcBef>
            </a:pPr>
            <a:r>
              <a:rPr lang="en-NZ" sz="2400">
                <a:solidFill>
                  <a:srgbClr val="FF0000"/>
                </a:solidFill>
                <a:latin typeface="Arial" charset="0"/>
              </a:rPr>
              <a:t>Ashkelon</a:t>
            </a:r>
            <a:endParaRPr lang="en-GB" sz="2400">
              <a:solidFill>
                <a:srgbClr val="FF0000"/>
              </a:solidFill>
              <a:latin typeface="Arial" charset="0"/>
            </a:endParaRPr>
          </a:p>
        </p:txBody>
      </p:sp>
      <p:sp>
        <p:nvSpPr>
          <p:cNvPr id="514079" name="Oval 31"/>
          <p:cNvSpPr>
            <a:spLocks noChangeArrowheads="1"/>
          </p:cNvSpPr>
          <p:nvPr/>
        </p:nvSpPr>
        <p:spPr bwMode="auto">
          <a:xfrm>
            <a:off x="7113588" y="4365625"/>
            <a:ext cx="288925" cy="287338"/>
          </a:xfrm>
          <a:prstGeom prst="ellipse">
            <a:avLst/>
          </a:prstGeom>
          <a:solidFill>
            <a:srgbClr val="FF0000"/>
          </a:solidFill>
          <a:ln w="9525" algn="ctr">
            <a:solidFill>
              <a:srgbClr val="000000"/>
            </a:solidFill>
            <a:round/>
            <a:headEnd/>
            <a:tailEnd/>
          </a:ln>
          <a:effectLst>
            <a:outerShdw blurRad="50800" dist="38100" dir="2700000" algn="tl" rotWithShape="0">
              <a:prstClr val="black"/>
            </a:outerShdw>
          </a:effectLst>
        </p:spPr>
        <p:txBody>
          <a:bodyPr anchor="ctr">
            <a:spAutoFit/>
          </a:bodyPr>
          <a:lstStyle/>
          <a:p>
            <a:endParaRPr lang="en-NZ"/>
          </a:p>
        </p:txBody>
      </p:sp>
      <p:sp>
        <p:nvSpPr>
          <p:cNvPr id="514080" name="Text Box 32"/>
          <p:cNvSpPr txBox="1">
            <a:spLocks noChangeArrowheads="1"/>
          </p:cNvSpPr>
          <p:nvPr/>
        </p:nvSpPr>
        <p:spPr bwMode="auto">
          <a:xfrm>
            <a:off x="2792413" y="6165850"/>
            <a:ext cx="1873250" cy="457200"/>
          </a:xfrm>
          <a:prstGeom prst="rect">
            <a:avLst/>
          </a:prstGeom>
          <a:noFill/>
          <a:ln w="9525" algn="ctr">
            <a:noFill/>
            <a:miter lim="800000"/>
            <a:headEnd/>
            <a:tailEnd/>
          </a:ln>
          <a:effectLst>
            <a:outerShdw dist="17961" dir="2700000" algn="ctr" rotWithShape="0">
              <a:srgbClr val="000000"/>
            </a:outerShdw>
          </a:effectLst>
        </p:spPr>
        <p:txBody>
          <a:bodyPr lIns="36000">
            <a:spAutoFit/>
          </a:bodyPr>
          <a:lstStyle/>
          <a:p>
            <a:pPr>
              <a:spcBef>
                <a:spcPct val="50000"/>
              </a:spcBef>
            </a:pPr>
            <a:r>
              <a:rPr lang="en-NZ" sz="2400">
                <a:solidFill>
                  <a:srgbClr val="FF0000"/>
                </a:solidFill>
                <a:latin typeface="Arial" charset="0"/>
              </a:rPr>
              <a:t>Siwa</a:t>
            </a:r>
            <a:endParaRPr lang="en-GB" sz="2400">
              <a:solidFill>
                <a:srgbClr val="FF0000"/>
              </a:solidFill>
              <a:latin typeface="Arial" charset="0"/>
            </a:endParaRPr>
          </a:p>
        </p:txBody>
      </p:sp>
      <p:sp>
        <p:nvSpPr>
          <p:cNvPr id="29" name="Oval 5"/>
          <p:cNvSpPr>
            <a:spLocks noChangeArrowheads="1"/>
          </p:cNvSpPr>
          <p:nvPr/>
        </p:nvSpPr>
        <p:spPr bwMode="auto">
          <a:xfrm>
            <a:off x="7376368" y="3298428"/>
            <a:ext cx="145285" cy="143669"/>
          </a:xfrm>
          <a:prstGeom prst="ellipse">
            <a:avLst/>
          </a:prstGeom>
          <a:solidFill>
            <a:srgbClr val="FF0000"/>
          </a:solidFill>
          <a:ln w="9525" algn="ctr">
            <a:solidFill>
              <a:srgbClr val="000000"/>
            </a:solidFill>
            <a:round/>
            <a:headEnd/>
            <a:tailEnd/>
          </a:ln>
          <a:effectLst>
            <a:outerShdw blurRad="50800" dist="38100" dir="2700000" algn="tl" rotWithShape="0">
              <a:prstClr val="black"/>
            </a:outerShdw>
          </a:effectLst>
        </p:spPr>
        <p:txBody>
          <a:bodyPr wrap="square" anchor="ctr">
            <a:spAutoFit/>
          </a:bodyPr>
          <a:lstStyle/>
          <a:p>
            <a:endParaRPr lang="en-NZ"/>
          </a:p>
        </p:txBody>
      </p:sp>
    </p:spTree>
    <p:extLst>
      <p:ext uri="{BB962C8B-B14F-4D97-AF65-F5344CB8AC3E}">
        <p14:creationId xmlns:p14="http://schemas.microsoft.com/office/powerpoint/2010/main" val="57634445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5314" name="Picture 2" descr="800-Ezra%208%20Haggai_Zechariah"/>
          <p:cNvPicPr>
            <a:picLocks noChangeAspect="1" noChangeArrowheads="1"/>
          </p:cNvPicPr>
          <p:nvPr/>
        </p:nvPicPr>
        <p:blipFill>
          <a:blip r:embed="rId2" cstate="print"/>
          <a:srcRect l="9448" r="56693" b="18898"/>
          <a:stretch>
            <a:fillRect/>
          </a:stretch>
        </p:blipFill>
        <p:spPr bwMode="auto">
          <a:xfrm>
            <a:off x="0" y="0"/>
            <a:ext cx="3729038" cy="6858000"/>
          </a:xfrm>
          <a:prstGeom prst="rect">
            <a:avLst/>
          </a:prstGeom>
          <a:noFill/>
        </p:spPr>
      </p:pic>
      <p:sp>
        <p:nvSpPr>
          <p:cNvPr id="525315" name="Rectangle 3"/>
          <p:cNvSpPr>
            <a:spLocks noChangeArrowheads="1"/>
          </p:cNvSpPr>
          <p:nvPr/>
        </p:nvSpPr>
        <p:spPr bwMode="auto">
          <a:xfrm>
            <a:off x="2846388" y="0"/>
            <a:ext cx="936625" cy="6858000"/>
          </a:xfrm>
          <a:prstGeom prst="rect">
            <a:avLst/>
          </a:prstGeom>
          <a:gradFill rotWithShape="1">
            <a:gsLst>
              <a:gs pos="0">
                <a:srgbClr val="FFFFCC">
                  <a:alpha val="0"/>
                </a:srgbClr>
              </a:gs>
              <a:gs pos="100000">
                <a:srgbClr val="FFFFCC"/>
              </a:gs>
            </a:gsLst>
            <a:lin ang="0" scaled="1"/>
          </a:gradFill>
          <a:ln w="9525">
            <a:noFill/>
            <a:miter lim="800000"/>
            <a:headEnd/>
            <a:tailEnd/>
          </a:ln>
          <a:effectLst/>
        </p:spPr>
        <p:txBody>
          <a:bodyPr wrap="none" anchor="ctr"/>
          <a:lstStyle/>
          <a:p>
            <a:endParaRPr lang="en-NZ"/>
          </a:p>
        </p:txBody>
      </p:sp>
      <p:sp>
        <p:nvSpPr>
          <p:cNvPr id="525316" name="Text Box 4"/>
          <p:cNvSpPr txBox="1">
            <a:spLocks noChangeArrowheads="1"/>
          </p:cNvSpPr>
          <p:nvPr/>
        </p:nvSpPr>
        <p:spPr bwMode="auto">
          <a:xfrm>
            <a:off x="0" y="4941888"/>
            <a:ext cx="3152775" cy="1446550"/>
          </a:xfrm>
          <a:prstGeom prst="rect">
            <a:avLst/>
          </a:prstGeom>
          <a:noFill/>
          <a:ln w="9525">
            <a:noFill/>
            <a:miter lim="800000"/>
            <a:headEnd/>
            <a:tailEnd/>
          </a:ln>
          <a:effectLst>
            <a:outerShdw dist="35921" dir="2700000" algn="ctr" rotWithShape="0">
              <a:schemeClr val="bg2"/>
            </a:outerShdw>
          </a:effectLst>
        </p:spPr>
        <p:txBody>
          <a:bodyPr lIns="54000" rIns="54000">
            <a:spAutoFit/>
          </a:bodyPr>
          <a:lstStyle/>
          <a:p>
            <a:pPr algn="ctr"/>
            <a:r>
              <a:rPr lang="en-NZ" sz="4400" dirty="0">
                <a:solidFill>
                  <a:srgbClr val="FF0000"/>
                </a:solidFill>
                <a:effectLst>
                  <a:glow rad="254000">
                    <a:srgbClr val="000000">
                      <a:alpha val="60000"/>
                    </a:srgbClr>
                  </a:glow>
                </a:effectLst>
                <a:latin typeface="Papyrus" panose="03070502060502030205" pitchFamily="66" charset="0"/>
              </a:rPr>
              <a:t>Alexander &amp; Christ</a:t>
            </a:r>
          </a:p>
        </p:txBody>
      </p:sp>
      <p:sp>
        <p:nvSpPr>
          <p:cNvPr id="525317" name="Text Box 5"/>
          <p:cNvSpPr txBox="1">
            <a:spLocks noChangeArrowheads="1"/>
          </p:cNvSpPr>
          <p:nvPr/>
        </p:nvSpPr>
        <p:spPr bwMode="auto">
          <a:xfrm>
            <a:off x="3944938" y="333375"/>
            <a:ext cx="5761037" cy="1555750"/>
          </a:xfrm>
          <a:prstGeom prst="rect">
            <a:avLst/>
          </a:prstGeom>
          <a:noFill/>
          <a:ln w="9525" algn="ctr">
            <a:noFill/>
            <a:miter lim="800000"/>
            <a:headEnd/>
            <a:tailEnd/>
          </a:ln>
          <a:effectLst/>
        </p:spPr>
        <p:txBody>
          <a:bodyPr>
            <a:spAutoFit/>
          </a:bodyPr>
          <a:lstStyle/>
          <a:p>
            <a:pPr algn="ctr"/>
            <a:r>
              <a:rPr lang="en-NZ" sz="3600" dirty="0">
                <a:latin typeface="Arial Black" pitchFamily="34" charset="0"/>
              </a:rPr>
              <a:t>The  Conqueror of the World</a:t>
            </a:r>
          </a:p>
          <a:p>
            <a:pPr algn="ctr"/>
            <a:endParaRPr lang="en-GB" sz="2400" dirty="0">
              <a:latin typeface="Arial Black" pitchFamily="34" charset="0"/>
            </a:endParaRPr>
          </a:p>
        </p:txBody>
      </p:sp>
      <p:sp>
        <p:nvSpPr>
          <p:cNvPr id="525318" name="Text Box 6"/>
          <p:cNvSpPr txBox="1">
            <a:spLocks noChangeArrowheads="1"/>
          </p:cNvSpPr>
          <p:nvPr/>
        </p:nvSpPr>
        <p:spPr bwMode="auto">
          <a:xfrm>
            <a:off x="4881563" y="2060575"/>
            <a:ext cx="4103687" cy="3600986"/>
          </a:xfrm>
          <a:prstGeom prst="rect">
            <a:avLst/>
          </a:prstGeom>
          <a:noFill/>
          <a:ln w="9525" algn="ctr">
            <a:noFill/>
            <a:miter lim="800000"/>
            <a:headEnd/>
            <a:tailEnd/>
          </a:ln>
          <a:effectLst/>
        </p:spPr>
        <p:txBody>
          <a:bodyPr>
            <a:spAutoFit/>
          </a:bodyPr>
          <a:lstStyle/>
          <a:p>
            <a:pPr marL="273050" indent="-273050" algn="ctr"/>
            <a:r>
              <a:rPr lang="en-NZ" sz="2800" dirty="0">
                <a:solidFill>
                  <a:srgbClr val="000066"/>
                </a:solidFill>
                <a:latin typeface="+mn-lt"/>
              </a:rPr>
              <a:t>Alexander the Great</a:t>
            </a:r>
          </a:p>
          <a:p>
            <a:pPr marL="273050" indent="-273050" algn="ctr"/>
            <a:r>
              <a:rPr lang="en-NZ" sz="2800" dirty="0">
                <a:solidFill>
                  <a:srgbClr val="000066"/>
                </a:solidFill>
                <a:latin typeface="+mn-lt"/>
              </a:rPr>
              <a:t>Jesus the Christ</a:t>
            </a:r>
          </a:p>
          <a:p>
            <a:pPr marL="273050" indent="-273050" algn="ctr"/>
            <a:endParaRPr lang="en-NZ" dirty="0">
              <a:solidFill>
                <a:srgbClr val="000066"/>
              </a:solidFill>
              <a:latin typeface="+mn-lt"/>
            </a:endParaRPr>
          </a:p>
          <a:p>
            <a:pPr marL="273050" indent="-273050">
              <a:buFont typeface="Wingdings" pitchFamily="2" charset="2"/>
              <a:buChar char="§"/>
            </a:pPr>
            <a:r>
              <a:rPr lang="en-NZ" sz="2200" b="0" dirty="0">
                <a:latin typeface="+mn-lt"/>
              </a:rPr>
              <a:t>Divinely Appointed</a:t>
            </a:r>
          </a:p>
          <a:p>
            <a:pPr marL="273050" indent="-273050">
              <a:buFont typeface="Wingdings" pitchFamily="2" charset="2"/>
              <a:buChar char="§"/>
            </a:pPr>
            <a:r>
              <a:rPr lang="en-NZ" sz="2200" b="0" dirty="0">
                <a:latin typeface="+mn-lt"/>
              </a:rPr>
              <a:t>Entitled “The Son of God”</a:t>
            </a:r>
          </a:p>
          <a:p>
            <a:pPr marL="273050" indent="-273050">
              <a:buFont typeface="Wingdings" pitchFamily="2" charset="2"/>
              <a:buChar char="§"/>
            </a:pPr>
            <a:r>
              <a:rPr lang="en-NZ" sz="2200" b="0" dirty="0">
                <a:latin typeface="+mn-lt"/>
              </a:rPr>
              <a:t>Entitled “The King of Kings”</a:t>
            </a:r>
          </a:p>
          <a:p>
            <a:pPr marL="273050" indent="-273050">
              <a:buFont typeface="Wingdings" pitchFamily="2" charset="2"/>
              <a:buChar char="§"/>
            </a:pPr>
            <a:r>
              <a:rPr lang="en-NZ" sz="2200" b="0" dirty="0">
                <a:latin typeface="+mn-lt"/>
              </a:rPr>
              <a:t>Dominion from Sea to Sea</a:t>
            </a:r>
          </a:p>
          <a:p>
            <a:pPr marL="273050" indent="-273050">
              <a:buFont typeface="Wingdings" pitchFamily="2" charset="2"/>
              <a:buChar char="§"/>
            </a:pPr>
            <a:r>
              <a:rPr lang="en-NZ" sz="2200" b="0" dirty="0">
                <a:latin typeface="+mn-lt"/>
              </a:rPr>
              <a:t>Led by Example</a:t>
            </a:r>
          </a:p>
          <a:p>
            <a:pPr marL="273050" indent="-273050">
              <a:buFont typeface="Wingdings" pitchFamily="2" charset="2"/>
              <a:buChar char="§"/>
            </a:pPr>
            <a:r>
              <a:rPr lang="en-NZ" sz="2200" b="0" dirty="0">
                <a:latin typeface="+mn-lt"/>
              </a:rPr>
              <a:t>Established a Following</a:t>
            </a:r>
          </a:p>
          <a:p>
            <a:pPr marL="273050" indent="-273050">
              <a:buFont typeface="Wingdings" pitchFamily="2" charset="2"/>
              <a:buChar char="§"/>
            </a:pPr>
            <a:r>
              <a:rPr lang="en-NZ" sz="2200" b="0" dirty="0">
                <a:latin typeface="+mn-lt"/>
              </a:rPr>
              <a:t>Died at 32/33</a:t>
            </a:r>
          </a:p>
        </p:txBody>
      </p:sp>
    </p:spTree>
    <p:extLst>
      <p:ext uri="{BB962C8B-B14F-4D97-AF65-F5344CB8AC3E}">
        <p14:creationId xmlns:p14="http://schemas.microsoft.com/office/powerpoint/2010/main" val="99866650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6338" name="Picture 2" descr="800-Ezra%208%20Haggai_Zechariah"/>
          <p:cNvPicPr>
            <a:picLocks noChangeAspect="1" noChangeArrowheads="1"/>
          </p:cNvPicPr>
          <p:nvPr/>
        </p:nvPicPr>
        <p:blipFill>
          <a:blip r:embed="rId2" cstate="print"/>
          <a:srcRect l="9448" r="56693" b="18898"/>
          <a:stretch>
            <a:fillRect/>
          </a:stretch>
        </p:blipFill>
        <p:spPr bwMode="auto">
          <a:xfrm>
            <a:off x="0" y="0"/>
            <a:ext cx="3729038" cy="6858000"/>
          </a:xfrm>
          <a:prstGeom prst="rect">
            <a:avLst/>
          </a:prstGeom>
          <a:noFill/>
        </p:spPr>
      </p:pic>
      <p:sp>
        <p:nvSpPr>
          <p:cNvPr id="526339" name="Rectangle 3"/>
          <p:cNvSpPr>
            <a:spLocks noChangeArrowheads="1"/>
          </p:cNvSpPr>
          <p:nvPr/>
        </p:nvSpPr>
        <p:spPr bwMode="auto">
          <a:xfrm>
            <a:off x="2846388" y="0"/>
            <a:ext cx="936625" cy="6858000"/>
          </a:xfrm>
          <a:prstGeom prst="rect">
            <a:avLst/>
          </a:prstGeom>
          <a:gradFill rotWithShape="1">
            <a:gsLst>
              <a:gs pos="0">
                <a:srgbClr val="FFFFCC">
                  <a:alpha val="0"/>
                </a:srgbClr>
              </a:gs>
              <a:gs pos="100000">
                <a:srgbClr val="FFFFCC"/>
              </a:gs>
            </a:gsLst>
            <a:lin ang="0" scaled="1"/>
          </a:gradFill>
          <a:ln w="9525">
            <a:noFill/>
            <a:miter lim="800000"/>
            <a:headEnd/>
            <a:tailEnd/>
          </a:ln>
          <a:effectLst/>
        </p:spPr>
        <p:txBody>
          <a:bodyPr wrap="none" anchor="ctr"/>
          <a:lstStyle/>
          <a:p>
            <a:endParaRPr lang="en-NZ"/>
          </a:p>
        </p:txBody>
      </p:sp>
      <p:sp>
        <p:nvSpPr>
          <p:cNvPr id="526340" name="Text Box 4"/>
          <p:cNvSpPr txBox="1">
            <a:spLocks noChangeArrowheads="1"/>
          </p:cNvSpPr>
          <p:nvPr/>
        </p:nvSpPr>
        <p:spPr bwMode="auto">
          <a:xfrm>
            <a:off x="0" y="4941888"/>
            <a:ext cx="3152775" cy="1446550"/>
          </a:xfrm>
          <a:prstGeom prst="rect">
            <a:avLst/>
          </a:prstGeom>
          <a:noFill/>
          <a:ln w="9525">
            <a:noFill/>
            <a:miter lim="800000"/>
            <a:headEnd/>
            <a:tailEnd/>
          </a:ln>
          <a:effectLst>
            <a:outerShdw dist="35921" dir="2700000" algn="ctr" rotWithShape="0">
              <a:schemeClr val="bg2"/>
            </a:outerShdw>
          </a:effectLst>
        </p:spPr>
        <p:txBody>
          <a:bodyPr lIns="54000" rIns="54000">
            <a:spAutoFit/>
          </a:bodyPr>
          <a:lstStyle/>
          <a:p>
            <a:pPr algn="ctr"/>
            <a:r>
              <a:rPr lang="en-NZ" sz="4400" dirty="0">
                <a:solidFill>
                  <a:srgbClr val="FF0000"/>
                </a:solidFill>
                <a:effectLst>
                  <a:glow rad="254000">
                    <a:srgbClr val="000000">
                      <a:alpha val="60000"/>
                    </a:srgbClr>
                  </a:glow>
                </a:effectLst>
                <a:latin typeface="Papyrus" panose="03070502060502030205" pitchFamily="66" charset="0"/>
              </a:rPr>
              <a:t>Alexander &amp; Christ</a:t>
            </a:r>
            <a:endParaRPr lang="en-GB" sz="4400" dirty="0">
              <a:solidFill>
                <a:srgbClr val="FF0000"/>
              </a:solidFill>
              <a:effectLst>
                <a:glow rad="254000">
                  <a:srgbClr val="000000">
                    <a:alpha val="60000"/>
                  </a:srgbClr>
                </a:glow>
              </a:effectLst>
              <a:latin typeface="Papyrus" panose="03070502060502030205" pitchFamily="66" charset="0"/>
            </a:endParaRPr>
          </a:p>
        </p:txBody>
      </p:sp>
      <p:sp>
        <p:nvSpPr>
          <p:cNvPr id="526341" name="Text Box 5"/>
          <p:cNvSpPr txBox="1">
            <a:spLocks noChangeArrowheads="1"/>
          </p:cNvSpPr>
          <p:nvPr/>
        </p:nvSpPr>
        <p:spPr bwMode="auto">
          <a:xfrm>
            <a:off x="3944938" y="333375"/>
            <a:ext cx="5400675" cy="1555750"/>
          </a:xfrm>
          <a:prstGeom prst="rect">
            <a:avLst/>
          </a:prstGeom>
          <a:noFill/>
          <a:ln w="9525" algn="ctr">
            <a:noFill/>
            <a:miter lim="800000"/>
            <a:headEnd/>
            <a:tailEnd/>
          </a:ln>
          <a:effectLst/>
        </p:spPr>
        <p:txBody>
          <a:bodyPr>
            <a:spAutoFit/>
          </a:bodyPr>
          <a:lstStyle/>
          <a:p>
            <a:pPr algn="ctr"/>
            <a:r>
              <a:rPr lang="en-NZ" sz="3600" dirty="0">
                <a:latin typeface="Arial Black" pitchFamily="34" charset="0"/>
              </a:rPr>
              <a:t>The Human and the Divine</a:t>
            </a:r>
          </a:p>
          <a:p>
            <a:pPr algn="ctr"/>
            <a:endParaRPr lang="en-GB" sz="2400" dirty="0">
              <a:latin typeface="Arial Black" pitchFamily="34" charset="0"/>
            </a:endParaRPr>
          </a:p>
        </p:txBody>
      </p:sp>
      <p:sp>
        <p:nvSpPr>
          <p:cNvPr id="526342" name="Text Box 6"/>
          <p:cNvSpPr txBox="1">
            <a:spLocks noChangeArrowheads="1"/>
          </p:cNvSpPr>
          <p:nvPr/>
        </p:nvSpPr>
        <p:spPr bwMode="auto">
          <a:xfrm>
            <a:off x="3584575" y="1989138"/>
            <a:ext cx="3168650" cy="3847207"/>
          </a:xfrm>
          <a:prstGeom prst="rect">
            <a:avLst/>
          </a:prstGeom>
          <a:noFill/>
          <a:ln w="9525" algn="ctr">
            <a:noFill/>
            <a:miter lim="800000"/>
            <a:headEnd/>
            <a:tailEnd/>
          </a:ln>
          <a:effectLst/>
        </p:spPr>
        <p:txBody>
          <a:bodyPr>
            <a:spAutoFit/>
          </a:bodyPr>
          <a:lstStyle/>
          <a:p>
            <a:pPr marL="273050" indent="-273050" algn="ctr"/>
            <a:r>
              <a:rPr lang="en-NZ" sz="2800" dirty="0">
                <a:solidFill>
                  <a:srgbClr val="000066"/>
                </a:solidFill>
                <a:latin typeface="+mn-lt"/>
              </a:rPr>
              <a:t>Alexander</a:t>
            </a:r>
          </a:p>
          <a:p>
            <a:pPr marL="273050" indent="-273050" algn="ctr"/>
            <a:endParaRPr lang="en-NZ" dirty="0">
              <a:solidFill>
                <a:srgbClr val="000066"/>
              </a:solidFill>
              <a:latin typeface="+mn-lt"/>
            </a:endParaRPr>
          </a:p>
          <a:p>
            <a:pPr marL="273050" indent="-273050">
              <a:buFont typeface="Wingdings" pitchFamily="2" charset="2"/>
              <a:buChar char="§"/>
            </a:pPr>
            <a:r>
              <a:rPr lang="en-NZ" sz="2200" b="0" dirty="0">
                <a:latin typeface="+mn-lt"/>
              </a:rPr>
              <a:t>King of Greece</a:t>
            </a:r>
          </a:p>
          <a:p>
            <a:pPr marL="273050" indent="-273050">
              <a:buFont typeface="Wingdings" pitchFamily="2" charset="2"/>
              <a:buChar char="§"/>
            </a:pPr>
            <a:r>
              <a:rPr lang="en-NZ" sz="2200" b="0" dirty="0">
                <a:latin typeface="+mn-lt"/>
              </a:rPr>
              <a:t>Violent, Unjust</a:t>
            </a:r>
          </a:p>
          <a:p>
            <a:pPr marL="273050" indent="-273050">
              <a:buFont typeface="Wingdings" pitchFamily="2" charset="2"/>
              <a:buChar char="§"/>
            </a:pPr>
            <a:r>
              <a:rPr lang="en-NZ" sz="2200" b="0" dirty="0">
                <a:latin typeface="+mn-lt"/>
              </a:rPr>
              <a:t>Arrogant, Egotistic</a:t>
            </a:r>
          </a:p>
          <a:p>
            <a:pPr marL="273050" indent="-273050">
              <a:buFont typeface="Wingdings" pitchFamily="2" charset="2"/>
              <a:buChar char="§"/>
            </a:pPr>
            <a:r>
              <a:rPr lang="en-NZ" sz="2200" b="0" dirty="0">
                <a:latin typeface="+mn-lt"/>
              </a:rPr>
              <a:t>Rode a War Horse</a:t>
            </a:r>
          </a:p>
          <a:p>
            <a:pPr marL="273050" indent="-273050">
              <a:buFont typeface="Wingdings" pitchFamily="2" charset="2"/>
              <a:buChar char="§"/>
            </a:pPr>
            <a:r>
              <a:rPr lang="en-NZ" sz="2200" b="0" dirty="0">
                <a:latin typeface="+mn-lt"/>
              </a:rPr>
              <a:t>Declared war on the Nations</a:t>
            </a:r>
          </a:p>
          <a:p>
            <a:pPr marL="273050" indent="-273050">
              <a:buFont typeface="Wingdings" pitchFamily="2" charset="2"/>
              <a:buChar char="§"/>
            </a:pPr>
            <a:r>
              <a:rPr lang="en-NZ" sz="2200" b="0" dirty="0">
                <a:latin typeface="+mn-lt"/>
              </a:rPr>
              <a:t>Enslaved the World</a:t>
            </a:r>
          </a:p>
          <a:p>
            <a:pPr marL="273050" indent="-273050">
              <a:buFont typeface="Wingdings" pitchFamily="2" charset="2"/>
              <a:buChar char="§"/>
            </a:pPr>
            <a:r>
              <a:rPr lang="en-NZ" sz="2200" b="0" dirty="0">
                <a:latin typeface="+mn-lt"/>
              </a:rPr>
              <a:t>Died in Babylon</a:t>
            </a:r>
          </a:p>
          <a:p>
            <a:pPr marL="273050" indent="-273050">
              <a:buFont typeface="Wingdings" pitchFamily="2" charset="2"/>
              <a:buChar char="§"/>
            </a:pPr>
            <a:r>
              <a:rPr lang="en-NZ" sz="2200" b="0" dirty="0">
                <a:latin typeface="+mn-lt"/>
              </a:rPr>
              <a:t>Unable to Save</a:t>
            </a:r>
            <a:endParaRPr lang="en-NZ" sz="2200" b="0" dirty="0">
              <a:solidFill>
                <a:srgbClr val="000066"/>
              </a:solidFill>
              <a:latin typeface="+mn-lt"/>
            </a:endParaRPr>
          </a:p>
        </p:txBody>
      </p:sp>
      <p:sp>
        <p:nvSpPr>
          <p:cNvPr id="526343" name="Text Box 7"/>
          <p:cNvSpPr txBox="1">
            <a:spLocks noChangeArrowheads="1"/>
          </p:cNvSpPr>
          <p:nvPr/>
        </p:nvSpPr>
        <p:spPr bwMode="auto">
          <a:xfrm>
            <a:off x="6681788" y="1989138"/>
            <a:ext cx="3024187" cy="3847207"/>
          </a:xfrm>
          <a:prstGeom prst="rect">
            <a:avLst/>
          </a:prstGeom>
          <a:noFill/>
          <a:ln w="9525" algn="ctr">
            <a:noFill/>
            <a:miter lim="800000"/>
            <a:headEnd/>
            <a:tailEnd/>
          </a:ln>
          <a:effectLst/>
        </p:spPr>
        <p:txBody>
          <a:bodyPr>
            <a:spAutoFit/>
          </a:bodyPr>
          <a:lstStyle/>
          <a:p>
            <a:pPr marL="273050" indent="-273050" algn="ctr"/>
            <a:r>
              <a:rPr lang="en-NZ" sz="2800" dirty="0">
                <a:solidFill>
                  <a:srgbClr val="000066"/>
                </a:solidFill>
                <a:latin typeface="+mn-lt"/>
              </a:rPr>
              <a:t>Christ</a:t>
            </a:r>
          </a:p>
          <a:p>
            <a:pPr marL="273050" indent="-273050" algn="ctr"/>
            <a:endParaRPr lang="en-NZ" dirty="0">
              <a:solidFill>
                <a:srgbClr val="000066"/>
              </a:solidFill>
              <a:latin typeface="+mn-lt"/>
            </a:endParaRPr>
          </a:p>
          <a:p>
            <a:pPr marL="273050" indent="-273050">
              <a:buFont typeface="Wingdings" pitchFamily="2" charset="2"/>
              <a:buChar char="§"/>
            </a:pPr>
            <a:r>
              <a:rPr lang="en-NZ" sz="2200" b="0" dirty="0">
                <a:latin typeface="+mn-lt"/>
              </a:rPr>
              <a:t>King of Zion</a:t>
            </a:r>
          </a:p>
          <a:p>
            <a:pPr marL="273050" indent="-273050">
              <a:buFont typeface="Wingdings" pitchFamily="2" charset="2"/>
              <a:buChar char="§"/>
            </a:pPr>
            <a:r>
              <a:rPr lang="en-NZ" sz="2200" b="0" dirty="0">
                <a:latin typeface="+mn-lt"/>
              </a:rPr>
              <a:t>Just</a:t>
            </a:r>
          </a:p>
          <a:p>
            <a:pPr marL="273050" indent="-273050">
              <a:buFont typeface="Wingdings" pitchFamily="2" charset="2"/>
              <a:buChar char="§"/>
            </a:pPr>
            <a:r>
              <a:rPr lang="en-NZ" sz="2200" b="0" dirty="0">
                <a:latin typeface="+mn-lt"/>
              </a:rPr>
              <a:t>Lowly</a:t>
            </a:r>
          </a:p>
          <a:p>
            <a:pPr marL="273050" indent="-273050">
              <a:buFont typeface="Wingdings" pitchFamily="2" charset="2"/>
              <a:buChar char="§"/>
            </a:pPr>
            <a:r>
              <a:rPr lang="en-NZ" sz="2200" b="0" dirty="0">
                <a:latin typeface="+mn-lt"/>
              </a:rPr>
              <a:t>Rode an Ass</a:t>
            </a:r>
          </a:p>
          <a:p>
            <a:pPr marL="273050" indent="-273050">
              <a:buFont typeface="Wingdings" pitchFamily="2" charset="2"/>
              <a:buChar char="§"/>
            </a:pPr>
            <a:r>
              <a:rPr lang="en-NZ" sz="2200" b="0" dirty="0" err="1">
                <a:latin typeface="+mn-lt"/>
              </a:rPr>
              <a:t>Spake</a:t>
            </a:r>
            <a:r>
              <a:rPr lang="en-NZ" sz="2200" b="0" dirty="0">
                <a:latin typeface="+mn-lt"/>
              </a:rPr>
              <a:t> Peace to the Nations</a:t>
            </a:r>
          </a:p>
          <a:p>
            <a:pPr marL="273050" indent="-273050">
              <a:buFont typeface="Wingdings" pitchFamily="2" charset="2"/>
              <a:buChar char="§"/>
            </a:pPr>
            <a:r>
              <a:rPr lang="en-NZ" sz="2200" b="0" dirty="0">
                <a:latin typeface="+mn-lt"/>
              </a:rPr>
              <a:t>Sent forth Prisoners</a:t>
            </a:r>
          </a:p>
          <a:p>
            <a:pPr marL="273050" indent="-273050">
              <a:buFont typeface="Wingdings" pitchFamily="2" charset="2"/>
              <a:buChar char="§"/>
            </a:pPr>
            <a:r>
              <a:rPr lang="en-NZ" sz="2200" b="0" dirty="0">
                <a:latin typeface="+mn-lt"/>
              </a:rPr>
              <a:t>Died in Jerusalem</a:t>
            </a:r>
          </a:p>
          <a:p>
            <a:pPr marL="273050" indent="-273050">
              <a:buFont typeface="Wingdings" pitchFamily="2" charset="2"/>
              <a:buChar char="§"/>
            </a:pPr>
            <a:r>
              <a:rPr lang="en-NZ" sz="2200" b="0" dirty="0">
                <a:latin typeface="+mn-lt"/>
              </a:rPr>
              <a:t>Saving Himself (mg)</a:t>
            </a:r>
            <a:endParaRPr lang="en-NZ" sz="2600" dirty="0">
              <a:solidFill>
                <a:srgbClr val="000066"/>
              </a:solidFill>
              <a:latin typeface="+mn-lt"/>
            </a:endParaRPr>
          </a:p>
        </p:txBody>
      </p:sp>
    </p:spTree>
    <p:extLst>
      <p:ext uri="{BB962C8B-B14F-4D97-AF65-F5344CB8AC3E}">
        <p14:creationId xmlns:p14="http://schemas.microsoft.com/office/powerpoint/2010/main" val="416674933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0434" name="Picture 2" descr="800-Ezra%208%20Haggai_Zechariah"/>
          <p:cNvPicPr>
            <a:picLocks noChangeAspect="1" noChangeArrowheads="1"/>
          </p:cNvPicPr>
          <p:nvPr/>
        </p:nvPicPr>
        <p:blipFill>
          <a:blip r:embed="rId2" cstate="print"/>
          <a:srcRect l="9448" r="56693" b="18898"/>
          <a:stretch>
            <a:fillRect/>
          </a:stretch>
        </p:blipFill>
        <p:spPr bwMode="auto">
          <a:xfrm>
            <a:off x="0" y="0"/>
            <a:ext cx="3729038" cy="6858000"/>
          </a:xfrm>
          <a:prstGeom prst="rect">
            <a:avLst/>
          </a:prstGeom>
          <a:noFill/>
        </p:spPr>
      </p:pic>
      <p:sp>
        <p:nvSpPr>
          <p:cNvPr id="530435" name="Rectangle 3"/>
          <p:cNvSpPr>
            <a:spLocks noChangeArrowheads="1"/>
          </p:cNvSpPr>
          <p:nvPr/>
        </p:nvSpPr>
        <p:spPr bwMode="auto">
          <a:xfrm>
            <a:off x="2846388" y="0"/>
            <a:ext cx="936625" cy="6858000"/>
          </a:xfrm>
          <a:prstGeom prst="rect">
            <a:avLst/>
          </a:prstGeom>
          <a:gradFill rotWithShape="1">
            <a:gsLst>
              <a:gs pos="0">
                <a:srgbClr val="FFFFCC">
                  <a:alpha val="0"/>
                </a:srgbClr>
              </a:gs>
              <a:gs pos="100000">
                <a:srgbClr val="FFFFCC"/>
              </a:gs>
            </a:gsLst>
            <a:lin ang="0" scaled="1"/>
          </a:gradFill>
          <a:ln w="9525">
            <a:noFill/>
            <a:miter lim="800000"/>
            <a:headEnd/>
            <a:tailEnd/>
          </a:ln>
          <a:effectLst/>
        </p:spPr>
        <p:txBody>
          <a:bodyPr wrap="none" anchor="ctr"/>
          <a:lstStyle/>
          <a:p>
            <a:endParaRPr lang="en-NZ"/>
          </a:p>
        </p:txBody>
      </p:sp>
      <p:sp>
        <p:nvSpPr>
          <p:cNvPr id="530436" name="Text Box 4"/>
          <p:cNvSpPr txBox="1">
            <a:spLocks noChangeArrowheads="1"/>
          </p:cNvSpPr>
          <p:nvPr/>
        </p:nvSpPr>
        <p:spPr bwMode="auto">
          <a:xfrm>
            <a:off x="0" y="4941888"/>
            <a:ext cx="3152775" cy="762000"/>
          </a:xfrm>
          <a:prstGeom prst="rect">
            <a:avLst/>
          </a:prstGeom>
          <a:noFill/>
          <a:ln w="9525">
            <a:noFill/>
            <a:miter lim="800000"/>
            <a:headEnd/>
            <a:tailEnd/>
          </a:ln>
          <a:effectLst>
            <a:outerShdw dist="35921" dir="2700000" algn="ctr" rotWithShape="0">
              <a:schemeClr val="bg2"/>
            </a:outerShdw>
          </a:effectLst>
        </p:spPr>
        <p:txBody>
          <a:bodyPr lIns="54000" rIns="54000">
            <a:spAutoFit/>
          </a:bodyPr>
          <a:lstStyle/>
          <a:p>
            <a:pPr algn="ctr"/>
            <a:r>
              <a:rPr lang="en-NZ" sz="4400" dirty="0">
                <a:solidFill>
                  <a:srgbClr val="FF0000"/>
                </a:solidFill>
                <a:effectLst>
                  <a:glow rad="254000">
                    <a:srgbClr val="000000">
                      <a:alpha val="60000"/>
                    </a:srgbClr>
                  </a:glow>
                </a:effectLst>
                <a:latin typeface="Papyrus" panose="03070502060502030205" pitchFamily="66" charset="0"/>
              </a:rPr>
              <a:t>Crucifixion</a:t>
            </a:r>
            <a:endParaRPr lang="en-GB" sz="4400" dirty="0">
              <a:solidFill>
                <a:srgbClr val="FF0000"/>
              </a:solidFill>
              <a:effectLst>
                <a:glow rad="254000">
                  <a:srgbClr val="000000">
                    <a:alpha val="60000"/>
                  </a:srgbClr>
                </a:glow>
              </a:effectLst>
              <a:latin typeface="Papyrus" panose="03070502060502030205" pitchFamily="66" charset="0"/>
            </a:endParaRPr>
          </a:p>
        </p:txBody>
      </p:sp>
      <p:sp>
        <p:nvSpPr>
          <p:cNvPr id="530438" name="Text Box 6"/>
          <p:cNvSpPr txBox="1">
            <a:spLocks noChangeArrowheads="1"/>
          </p:cNvSpPr>
          <p:nvPr/>
        </p:nvSpPr>
        <p:spPr bwMode="auto">
          <a:xfrm>
            <a:off x="4232275" y="2924175"/>
            <a:ext cx="5257800" cy="3654425"/>
          </a:xfrm>
          <a:prstGeom prst="rect">
            <a:avLst/>
          </a:prstGeom>
          <a:noFill/>
          <a:ln w="9525" algn="ctr">
            <a:noFill/>
            <a:miter lim="800000"/>
            <a:headEnd/>
            <a:tailEnd/>
          </a:ln>
          <a:effectLst/>
        </p:spPr>
        <p:txBody>
          <a:bodyPr>
            <a:spAutoFit/>
          </a:bodyPr>
          <a:lstStyle/>
          <a:p>
            <a:pPr>
              <a:buFont typeface="Wingdings" pitchFamily="2" charset="2"/>
              <a:buNone/>
              <a:tabLst>
                <a:tab pos="177800" algn="l"/>
              </a:tabLst>
            </a:pPr>
            <a:r>
              <a:rPr lang="en-NZ" sz="2200" b="0">
                <a:latin typeface="Arial" charset="0"/>
              </a:rPr>
              <a:t>Although the Romans did not invent crucifixion they perfected it as a form of torture and capital punishment …</a:t>
            </a:r>
          </a:p>
          <a:p>
            <a:pPr>
              <a:buFont typeface="Wingdings" pitchFamily="2" charset="2"/>
              <a:buNone/>
              <a:tabLst>
                <a:tab pos="177800" algn="l"/>
              </a:tabLst>
            </a:pPr>
            <a:r>
              <a:rPr lang="en-NZ" sz="2200" b="0">
                <a:latin typeface="Arial" charset="0"/>
              </a:rPr>
              <a:t>Crucifixion probably began among the Persians.  Alexander the great introduced the practice to Egypt and Carthage, and the Romans appear to have learned it from the Carthaginians.</a:t>
            </a:r>
          </a:p>
          <a:p>
            <a:pPr>
              <a:buFont typeface="Wingdings" pitchFamily="2" charset="2"/>
              <a:buNone/>
              <a:tabLst>
                <a:tab pos="177800" algn="l"/>
              </a:tabLst>
            </a:pPr>
            <a:endParaRPr lang="en-NZ" sz="1400" b="0">
              <a:latin typeface="Arial" charset="0"/>
            </a:endParaRPr>
          </a:p>
          <a:p>
            <a:pPr>
              <a:buFont typeface="Wingdings" pitchFamily="2" charset="2"/>
              <a:buNone/>
              <a:tabLst>
                <a:tab pos="177800" algn="l"/>
              </a:tabLst>
            </a:pPr>
            <a:r>
              <a:rPr lang="en-NZ" sz="2200">
                <a:latin typeface="Arial" charset="0"/>
              </a:rPr>
              <a:t>	Journal of the American Medical</a:t>
            </a:r>
          </a:p>
          <a:p>
            <a:pPr>
              <a:buFont typeface="Wingdings" pitchFamily="2" charset="2"/>
              <a:buNone/>
              <a:tabLst>
                <a:tab pos="177800" algn="l"/>
              </a:tabLst>
            </a:pPr>
            <a:r>
              <a:rPr lang="en-NZ" sz="2200">
                <a:latin typeface="Arial" charset="0"/>
              </a:rPr>
              <a:t>	Association, v255, n11, p1458 </a:t>
            </a:r>
            <a:endParaRPr lang="en-NZ" sz="2600">
              <a:solidFill>
                <a:srgbClr val="000066"/>
              </a:solidFill>
              <a:latin typeface="Arial" charset="0"/>
            </a:endParaRPr>
          </a:p>
        </p:txBody>
      </p:sp>
      <p:pic>
        <p:nvPicPr>
          <p:cNvPr id="530439" name="Picture 7" descr="crucifixion-top-view"/>
          <p:cNvPicPr>
            <a:picLocks noChangeAspect="1" noChangeArrowheads="1"/>
          </p:cNvPicPr>
          <p:nvPr/>
        </p:nvPicPr>
        <p:blipFill>
          <a:blip r:embed="rId3" cstate="print"/>
          <a:srcRect/>
          <a:stretch>
            <a:fillRect/>
          </a:stretch>
        </p:blipFill>
        <p:spPr bwMode="auto">
          <a:xfrm>
            <a:off x="5457825" y="188913"/>
            <a:ext cx="2808288" cy="2616200"/>
          </a:xfrm>
          <a:prstGeom prst="rect">
            <a:avLst/>
          </a:prstGeom>
          <a:noFill/>
          <a:ln w="9525">
            <a:solidFill>
              <a:srgbClr val="000000"/>
            </a:solidFill>
            <a:miter lim="800000"/>
            <a:headEnd/>
            <a:tailEnd/>
          </a:ln>
        </p:spPr>
      </p:pic>
    </p:spTree>
    <p:extLst>
      <p:ext uri="{BB962C8B-B14F-4D97-AF65-F5344CB8AC3E}">
        <p14:creationId xmlns:p14="http://schemas.microsoft.com/office/powerpoint/2010/main" val="368154771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5794" name="Picture 2" descr="800-Ezra%208%20Haggai_Zechariah"/>
          <p:cNvPicPr>
            <a:picLocks noChangeAspect="1" noChangeArrowheads="1"/>
          </p:cNvPicPr>
          <p:nvPr/>
        </p:nvPicPr>
        <p:blipFill>
          <a:blip r:embed="rId2" cstate="print"/>
          <a:srcRect l="9448" r="56693" b="18898"/>
          <a:stretch>
            <a:fillRect/>
          </a:stretch>
        </p:blipFill>
        <p:spPr bwMode="auto">
          <a:xfrm>
            <a:off x="0" y="0"/>
            <a:ext cx="3729038" cy="6858000"/>
          </a:xfrm>
          <a:prstGeom prst="rect">
            <a:avLst/>
          </a:prstGeom>
          <a:noFill/>
        </p:spPr>
      </p:pic>
      <p:sp>
        <p:nvSpPr>
          <p:cNvPr id="545795" name="Rectangle 3"/>
          <p:cNvSpPr>
            <a:spLocks noChangeArrowheads="1"/>
          </p:cNvSpPr>
          <p:nvPr/>
        </p:nvSpPr>
        <p:spPr bwMode="auto">
          <a:xfrm>
            <a:off x="2846388" y="0"/>
            <a:ext cx="936625" cy="6858000"/>
          </a:xfrm>
          <a:prstGeom prst="rect">
            <a:avLst/>
          </a:prstGeom>
          <a:gradFill rotWithShape="1">
            <a:gsLst>
              <a:gs pos="0">
                <a:srgbClr val="FFFFCC">
                  <a:alpha val="0"/>
                </a:srgbClr>
              </a:gs>
              <a:gs pos="100000">
                <a:srgbClr val="FFFFCC"/>
              </a:gs>
            </a:gsLst>
            <a:lin ang="0" scaled="1"/>
          </a:gradFill>
          <a:ln w="9525">
            <a:noFill/>
            <a:miter lim="800000"/>
            <a:headEnd/>
            <a:tailEnd/>
          </a:ln>
          <a:effectLst/>
        </p:spPr>
        <p:txBody>
          <a:bodyPr wrap="none" anchor="ctr"/>
          <a:lstStyle/>
          <a:p>
            <a:endParaRPr lang="en-NZ"/>
          </a:p>
        </p:txBody>
      </p:sp>
      <p:sp>
        <p:nvSpPr>
          <p:cNvPr id="545796" name="Text Box 4"/>
          <p:cNvSpPr txBox="1">
            <a:spLocks noChangeArrowheads="1"/>
          </p:cNvSpPr>
          <p:nvPr/>
        </p:nvSpPr>
        <p:spPr bwMode="auto">
          <a:xfrm>
            <a:off x="0" y="4941888"/>
            <a:ext cx="3152775" cy="1446550"/>
          </a:xfrm>
          <a:prstGeom prst="rect">
            <a:avLst/>
          </a:prstGeom>
          <a:noFill/>
          <a:ln w="9525">
            <a:noFill/>
            <a:miter lim="800000"/>
            <a:headEnd/>
            <a:tailEnd/>
          </a:ln>
          <a:effectLst>
            <a:outerShdw dist="35921" dir="2700000" algn="ctr" rotWithShape="0">
              <a:schemeClr val="bg2"/>
            </a:outerShdw>
          </a:effectLst>
        </p:spPr>
        <p:txBody>
          <a:bodyPr lIns="54000" rIns="54000">
            <a:spAutoFit/>
          </a:bodyPr>
          <a:lstStyle/>
          <a:p>
            <a:pPr algn="ctr"/>
            <a:r>
              <a:rPr lang="en-NZ" sz="4400" dirty="0">
                <a:solidFill>
                  <a:srgbClr val="FF0000"/>
                </a:solidFill>
                <a:effectLst>
                  <a:glow rad="254000">
                    <a:srgbClr val="000000">
                      <a:alpha val="60000"/>
                    </a:srgbClr>
                  </a:glow>
                </a:effectLst>
                <a:latin typeface="Papyrus" panose="03070502060502030205" pitchFamily="66" charset="0"/>
              </a:rPr>
              <a:t>The</a:t>
            </a:r>
          </a:p>
          <a:p>
            <a:pPr algn="ctr"/>
            <a:r>
              <a:rPr lang="en-NZ" sz="4400" dirty="0">
                <a:solidFill>
                  <a:srgbClr val="FF0000"/>
                </a:solidFill>
                <a:effectLst>
                  <a:glow rad="254000">
                    <a:srgbClr val="000000">
                      <a:alpha val="60000"/>
                    </a:srgbClr>
                  </a:glow>
                </a:effectLst>
                <a:latin typeface="Papyrus" panose="03070502060502030205" pitchFamily="66" charset="0"/>
              </a:rPr>
              <a:t>King</a:t>
            </a:r>
            <a:endParaRPr lang="en-GB" sz="4400" dirty="0">
              <a:solidFill>
                <a:srgbClr val="FF0000"/>
              </a:solidFill>
              <a:effectLst>
                <a:glow rad="254000">
                  <a:srgbClr val="000000">
                    <a:alpha val="60000"/>
                  </a:srgbClr>
                </a:glow>
              </a:effectLst>
              <a:latin typeface="Papyrus" panose="03070502060502030205" pitchFamily="66" charset="0"/>
            </a:endParaRPr>
          </a:p>
        </p:txBody>
      </p:sp>
      <p:sp>
        <p:nvSpPr>
          <p:cNvPr id="545797" name="Text Box 5"/>
          <p:cNvSpPr txBox="1">
            <a:spLocks noChangeArrowheads="1"/>
          </p:cNvSpPr>
          <p:nvPr/>
        </p:nvSpPr>
        <p:spPr bwMode="auto">
          <a:xfrm>
            <a:off x="3944938" y="333375"/>
            <a:ext cx="5761037" cy="1190625"/>
          </a:xfrm>
          <a:prstGeom prst="rect">
            <a:avLst/>
          </a:prstGeom>
          <a:noFill/>
          <a:ln w="9525" algn="ctr">
            <a:noFill/>
            <a:miter lim="800000"/>
            <a:headEnd/>
            <a:tailEnd/>
          </a:ln>
          <a:effectLst/>
        </p:spPr>
        <p:txBody>
          <a:bodyPr>
            <a:spAutoFit/>
          </a:bodyPr>
          <a:lstStyle/>
          <a:p>
            <a:pPr algn="ctr"/>
            <a:r>
              <a:rPr lang="en-NZ" sz="3600" dirty="0">
                <a:latin typeface="Arial Black" pitchFamily="34" charset="0"/>
              </a:rPr>
              <a:t>Thy King Cometh</a:t>
            </a:r>
          </a:p>
          <a:p>
            <a:pPr algn="ctr"/>
            <a:r>
              <a:rPr lang="en-NZ" sz="3600" dirty="0">
                <a:latin typeface="Arial Black" pitchFamily="34" charset="0"/>
              </a:rPr>
              <a:t>Unto Thee</a:t>
            </a:r>
            <a:endParaRPr lang="en-GB" sz="2400" dirty="0">
              <a:latin typeface="Arial Black" pitchFamily="34" charset="0"/>
            </a:endParaRPr>
          </a:p>
        </p:txBody>
      </p:sp>
      <p:sp>
        <p:nvSpPr>
          <p:cNvPr id="545798" name="Text Box 6"/>
          <p:cNvSpPr txBox="1">
            <a:spLocks noChangeArrowheads="1"/>
          </p:cNvSpPr>
          <p:nvPr/>
        </p:nvSpPr>
        <p:spPr bwMode="auto">
          <a:xfrm>
            <a:off x="4016375" y="1700213"/>
            <a:ext cx="5616575" cy="4994275"/>
          </a:xfrm>
          <a:prstGeom prst="rect">
            <a:avLst/>
          </a:prstGeom>
          <a:noFill/>
          <a:ln w="9525" algn="ctr">
            <a:noFill/>
            <a:miter lim="800000"/>
            <a:headEnd/>
            <a:tailEnd/>
          </a:ln>
          <a:effectLst/>
        </p:spPr>
        <p:txBody>
          <a:bodyPr>
            <a:spAutoFit/>
          </a:bodyPr>
          <a:lstStyle/>
          <a:p>
            <a:pPr>
              <a:buFont typeface="Wingdings" pitchFamily="2" charset="2"/>
              <a:buNone/>
              <a:tabLst>
                <a:tab pos="3051175" algn="l"/>
              </a:tabLst>
            </a:pPr>
            <a:r>
              <a:rPr lang="en-NZ" sz="2200" b="0">
                <a:latin typeface="Arial" charset="0"/>
              </a:rPr>
              <a:t>Then Jehu came forth to the servants of his lord: and one said unto him, Is all well? Wherefore came this mad fellow unto thee? And he said unto them, Ye know the man, and his communication.</a:t>
            </a:r>
          </a:p>
          <a:p>
            <a:pPr>
              <a:buFont typeface="Wingdings" pitchFamily="2" charset="2"/>
              <a:buNone/>
              <a:tabLst>
                <a:tab pos="3051175" algn="l"/>
              </a:tabLst>
            </a:pPr>
            <a:r>
              <a:rPr lang="en-NZ" sz="2200" b="0">
                <a:latin typeface="Arial" charset="0"/>
              </a:rPr>
              <a:t>And they said, it is false; tell us now.  And he said, Thus and thus spake he to me, saying, Thus saith Yahweh, I have anointed thee King over Israel.</a:t>
            </a:r>
          </a:p>
          <a:p>
            <a:pPr>
              <a:buFont typeface="Wingdings" pitchFamily="2" charset="2"/>
              <a:buNone/>
              <a:tabLst>
                <a:tab pos="3051175" algn="l"/>
              </a:tabLst>
            </a:pPr>
            <a:r>
              <a:rPr lang="en-NZ" sz="2200" b="0">
                <a:latin typeface="Arial" charset="0"/>
              </a:rPr>
              <a:t>Then they hasted, and took every man his garment, and put it under him on the top of the stairs, and blew with trumpets, saying, Jehu is king.</a:t>
            </a:r>
          </a:p>
          <a:p>
            <a:pPr>
              <a:buFont typeface="Wingdings" pitchFamily="2" charset="2"/>
              <a:buNone/>
              <a:tabLst>
                <a:tab pos="3051175" algn="l"/>
              </a:tabLst>
            </a:pPr>
            <a:endParaRPr lang="en-NZ" sz="1400" b="0">
              <a:latin typeface="Arial" charset="0"/>
            </a:endParaRPr>
          </a:p>
          <a:p>
            <a:pPr>
              <a:buFont typeface="Wingdings" pitchFamily="2" charset="2"/>
              <a:buNone/>
              <a:tabLst>
                <a:tab pos="3051175" algn="l"/>
              </a:tabLst>
            </a:pPr>
            <a:r>
              <a:rPr lang="en-NZ" sz="2200">
                <a:latin typeface="Arial" charset="0"/>
              </a:rPr>
              <a:t>	2Kings 9:11-13</a:t>
            </a:r>
            <a:endParaRPr lang="en-NZ" sz="2600">
              <a:solidFill>
                <a:srgbClr val="000066"/>
              </a:solidFill>
              <a:latin typeface="Arial" charset="0"/>
            </a:endParaRPr>
          </a:p>
        </p:txBody>
      </p:sp>
    </p:spTree>
    <p:extLst>
      <p:ext uri="{BB962C8B-B14F-4D97-AF65-F5344CB8AC3E}">
        <p14:creationId xmlns:p14="http://schemas.microsoft.com/office/powerpoint/2010/main" val="150464072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7842" name="Picture 2" descr="800-Ezra%208%20Haggai_Zechariah"/>
          <p:cNvPicPr>
            <a:picLocks noChangeAspect="1" noChangeArrowheads="1"/>
          </p:cNvPicPr>
          <p:nvPr/>
        </p:nvPicPr>
        <p:blipFill>
          <a:blip r:embed="rId2" cstate="print"/>
          <a:srcRect l="9448" r="56693" b="18898"/>
          <a:stretch>
            <a:fillRect/>
          </a:stretch>
        </p:blipFill>
        <p:spPr bwMode="auto">
          <a:xfrm>
            <a:off x="0" y="0"/>
            <a:ext cx="3729038" cy="6858000"/>
          </a:xfrm>
          <a:prstGeom prst="rect">
            <a:avLst/>
          </a:prstGeom>
          <a:noFill/>
        </p:spPr>
      </p:pic>
      <p:sp>
        <p:nvSpPr>
          <p:cNvPr id="547843" name="Rectangle 3"/>
          <p:cNvSpPr>
            <a:spLocks noChangeArrowheads="1"/>
          </p:cNvSpPr>
          <p:nvPr/>
        </p:nvSpPr>
        <p:spPr bwMode="auto">
          <a:xfrm>
            <a:off x="2846388" y="0"/>
            <a:ext cx="936625" cy="6858000"/>
          </a:xfrm>
          <a:prstGeom prst="rect">
            <a:avLst/>
          </a:prstGeom>
          <a:gradFill rotWithShape="1">
            <a:gsLst>
              <a:gs pos="0">
                <a:srgbClr val="FFFFCC">
                  <a:alpha val="0"/>
                </a:srgbClr>
              </a:gs>
              <a:gs pos="100000">
                <a:srgbClr val="FFFFCC"/>
              </a:gs>
            </a:gsLst>
            <a:lin ang="0" scaled="1"/>
          </a:gradFill>
          <a:ln w="9525">
            <a:noFill/>
            <a:miter lim="800000"/>
            <a:headEnd/>
            <a:tailEnd/>
          </a:ln>
          <a:effectLst/>
        </p:spPr>
        <p:txBody>
          <a:bodyPr wrap="none" anchor="ctr"/>
          <a:lstStyle/>
          <a:p>
            <a:endParaRPr lang="en-NZ"/>
          </a:p>
        </p:txBody>
      </p:sp>
      <p:sp>
        <p:nvSpPr>
          <p:cNvPr id="547844" name="Text Box 4"/>
          <p:cNvSpPr txBox="1">
            <a:spLocks noChangeArrowheads="1"/>
          </p:cNvSpPr>
          <p:nvPr/>
        </p:nvSpPr>
        <p:spPr bwMode="auto">
          <a:xfrm>
            <a:off x="0" y="4941888"/>
            <a:ext cx="3152775" cy="1446550"/>
          </a:xfrm>
          <a:prstGeom prst="rect">
            <a:avLst/>
          </a:prstGeom>
          <a:noFill/>
          <a:ln w="9525">
            <a:noFill/>
            <a:miter lim="800000"/>
            <a:headEnd/>
            <a:tailEnd/>
          </a:ln>
          <a:effectLst>
            <a:outerShdw dist="35921" dir="2700000" algn="ctr" rotWithShape="0">
              <a:schemeClr val="bg2"/>
            </a:outerShdw>
          </a:effectLst>
        </p:spPr>
        <p:txBody>
          <a:bodyPr lIns="54000" rIns="54000">
            <a:spAutoFit/>
          </a:bodyPr>
          <a:lstStyle/>
          <a:p>
            <a:pPr algn="ctr"/>
            <a:r>
              <a:rPr lang="en-NZ" sz="4400" dirty="0">
                <a:solidFill>
                  <a:srgbClr val="FF0000"/>
                </a:solidFill>
                <a:effectLst>
                  <a:glow rad="254000">
                    <a:srgbClr val="000000">
                      <a:alpha val="60000"/>
                    </a:srgbClr>
                  </a:glow>
                </a:effectLst>
                <a:latin typeface="Papyrus" panose="03070502060502030205" pitchFamily="66" charset="0"/>
              </a:rPr>
              <a:t>The</a:t>
            </a:r>
          </a:p>
          <a:p>
            <a:pPr algn="ctr"/>
            <a:r>
              <a:rPr lang="en-NZ" sz="4400" dirty="0">
                <a:solidFill>
                  <a:srgbClr val="FF0000"/>
                </a:solidFill>
                <a:effectLst>
                  <a:glow rad="254000">
                    <a:srgbClr val="000000">
                      <a:alpha val="60000"/>
                    </a:srgbClr>
                  </a:glow>
                </a:effectLst>
                <a:latin typeface="Papyrus" panose="03070502060502030205" pitchFamily="66" charset="0"/>
              </a:rPr>
              <a:t>King</a:t>
            </a:r>
            <a:endParaRPr lang="en-GB" sz="4400" dirty="0">
              <a:solidFill>
                <a:srgbClr val="FF0000"/>
              </a:solidFill>
              <a:effectLst>
                <a:glow rad="254000">
                  <a:srgbClr val="000000">
                    <a:alpha val="60000"/>
                  </a:srgbClr>
                </a:glow>
              </a:effectLst>
              <a:latin typeface="Papyrus" panose="03070502060502030205" pitchFamily="66" charset="0"/>
            </a:endParaRPr>
          </a:p>
        </p:txBody>
      </p:sp>
      <p:sp>
        <p:nvSpPr>
          <p:cNvPr id="547845" name="Text Box 5"/>
          <p:cNvSpPr txBox="1">
            <a:spLocks noChangeArrowheads="1"/>
          </p:cNvSpPr>
          <p:nvPr/>
        </p:nvSpPr>
        <p:spPr bwMode="auto">
          <a:xfrm>
            <a:off x="3944938" y="333375"/>
            <a:ext cx="5761037" cy="1190625"/>
          </a:xfrm>
          <a:prstGeom prst="rect">
            <a:avLst/>
          </a:prstGeom>
          <a:noFill/>
          <a:ln w="9525" algn="ctr">
            <a:noFill/>
            <a:miter lim="800000"/>
            <a:headEnd/>
            <a:tailEnd/>
          </a:ln>
          <a:effectLst/>
        </p:spPr>
        <p:txBody>
          <a:bodyPr>
            <a:spAutoFit/>
          </a:bodyPr>
          <a:lstStyle/>
          <a:p>
            <a:pPr algn="ctr"/>
            <a:r>
              <a:rPr lang="en-NZ" sz="3600" dirty="0">
                <a:latin typeface="Arial Black" pitchFamily="34" charset="0"/>
              </a:rPr>
              <a:t>Thy King Cometh</a:t>
            </a:r>
          </a:p>
          <a:p>
            <a:pPr algn="ctr"/>
            <a:r>
              <a:rPr lang="en-NZ" sz="3600" dirty="0">
                <a:latin typeface="Arial Black" pitchFamily="34" charset="0"/>
              </a:rPr>
              <a:t>Unto Thee</a:t>
            </a:r>
            <a:endParaRPr lang="en-GB" sz="2400" dirty="0">
              <a:latin typeface="Arial Black" pitchFamily="34" charset="0"/>
            </a:endParaRPr>
          </a:p>
        </p:txBody>
      </p:sp>
      <p:sp>
        <p:nvSpPr>
          <p:cNvPr id="547846" name="Text Box 6"/>
          <p:cNvSpPr txBox="1">
            <a:spLocks noChangeArrowheads="1"/>
          </p:cNvSpPr>
          <p:nvPr/>
        </p:nvSpPr>
        <p:spPr bwMode="auto">
          <a:xfrm>
            <a:off x="4016375" y="1700213"/>
            <a:ext cx="5689600" cy="4324350"/>
          </a:xfrm>
          <a:prstGeom prst="rect">
            <a:avLst/>
          </a:prstGeom>
          <a:noFill/>
          <a:ln w="9525" algn="ctr">
            <a:noFill/>
            <a:miter lim="800000"/>
            <a:headEnd/>
            <a:tailEnd/>
          </a:ln>
          <a:effectLst/>
        </p:spPr>
        <p:txBody>
          <a:bodyPr>
            <a:spAutoFit/>
          </a:bodyPr>
          <a:lstStyle/>
          <a:p>
            <a:pPr>
              <a:buFont typeface="Wingdings" pitchFamily="2" charset="2"/>
              <a:buNone/>
              <a:tabLst>
                <a:tab pos="3586163" algn="l"/>
              </a:tabLst>
            </a:pPr>
            <a:r>
              <a:rPr lang="en-NZ" sz="2200" b="0">
                <a:latin typeface="Arial" charset="0"/>
              </a:rPr>
              <a:t>And when he had called the people unto him with his disciples also, he said unto them, Whosoever will come after me, let him deny himself, and take up his cross, and follow me.</a:t>
            </a:r>
          </a:p>
          <a:p>
            <a:pPr>
              <a:buFont typeface="Wingdings" pitchFamily="2" charset="2"/>
              <a:buNone/>
              <a:tabLst>
                <a:tab pos="3586163" algn="l"/>
              </a:tabLst>
            </a:pPr>
            <a:r>
              <a:rPr lang="en-NZ" sz="2200" b="0">
                <a:latin typeface="Arial" charset="0"/>
              </a:rPr>
              <a:t>For whosoever will save his life shall lose it,; but whosoever shall lose his life for my sake and the gospel’s, the same shall save it.</a:t>
            </a:r>
          </a:p>
          <a:p>
            <a:pPr>
              <a:buFont typeface="Wingdings" pitchFamily="2" charset="2"/>
              <a:buNone/>
              <a:tabLst>
                <a:tab pos="3586163" algn="l"/>
              </a:tabLst>
            </a:pPr>
            <a:r>
              <a:rPr lang="en-NZ" sz="2200">
                <a:solidFill>
                  <a:srgbClr val="FF0000"/>
                </a:solidFill>
                <a:latin typeface="Arial" charset="0"/>
              </a:rPr>
              <a:t>For what shall it profit a man, if he shall gain the whole world, and lose his own soul?</a:t>
            </a:r>
          </a:p>
          <a:p>
            <a:pPr>
              <a:buFont typeface="Wingdings" pitchFamily="2" charset="2"/>
              <a:buNone/>
              <a:tabLst>
                <a:tab pos="3586163" algn="l"/>
              </a:tabLst>
            </a:pPr>
            <a:endParaRPr lang="en-NZ" sz="1400">
              <a:solidFill>
                <a:srgbClr val="FF0000"/>
              </a:solidFill>
              <a:latin typeface="Arial" charset="0"/>
            </a:endParaRPr>
          </a:p>
          <a:p>
            <a:pPr>
              <a:buFont typeface="Wingdings" pitchFamily="2" charset="2"/>
              <a:buNone/>
              <a:tabLst>
                <a:tab pos="3586163" algn="l"/>
              </a:tabLst>
            </a:pPr>
            <a:r>
              <a:rPr lang="en-NZ" sz="2200">
                <a:latin typeface="Arial" charset="0"/>
              </a:rPr>
              <a:t>	Mark 8:34-36</a:t>
            </a:r>
            <a:endParaRPr lang="en-NZ" sz="2600">
              <a:solidFill>
                <a:srgbClr val="000066"/>
              </a:solidFill>
              <a:latin typeface="Arial" charset="0"/>
            </a:endParaRPr>
          </a:p>
        </p:txBody>
      </p:sp>
    </p:spTree>
    <p:extLst>
      <p:ext uri="{BB962C8B-B14F-4D97-AF65-F5344CB8AC3E}">
        <p14:creationId xmlns:p14="http://schemas.microsoft.com/office/powerpoint/2010/main" val="251106995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2786" name="Picture 2" descr="800-Ezra%208%20Haggai_Zechariah"/>
          <p:cNvPicPr>
            <a:picLocks noChangeAspect="1" noChangeArrowheads="1"/>
          </p:cNvPicPr>
          <p:nvPr/>
        </p:nvPicPr>
        <p:blipFill>
          <a:blip r:embed="rId2" cstate="print"/>
          <a:srcRect l="9448" r="56693" b="18898"/>
          <a:stretch>
            <a:fillRect/>
          </a:stretch>
        </p:blipFill>
        <p:spPr bwMode="auto">
          <a:xfrm>
            <a:off x="0" y="0"/>
            <a:ext cx="3729038" cy="6858000"/>
          </a:xfrm>
          <a:prstGeom prst="rect">
            <a:avLst/>
          </a:prstGeom>
          <a:noFill/>
        </p:spPr>
      </p:pic>
      <p:sp>
        <p:nvSpPr>
          <p:cNvPr id="502787" name="Rectangle 3"/>
          <p:cNvSpPr>
            <a:spLocks noChangeArrowheads="1"/>
          </p:cNvSpPr>
          <p:nvPr/>
        </p:nvSpPr>
        <p:spPr bwMode="auto">
          <a:xfrm>
            <a:off x="2846388" y="0"/>
            <a:ext cx="936625" cy="6858000"/>
          </a:xfrm>
          <a:prstGeom prst="rect">
            <a:avLst/>
          </a:prstGeom>
          <a:gradFill rotWithShape="1">
            <a:gsLst>
              <a:gs pos="0">
                <a:srgbClr val="FFFFCC">
                  <a:alpha val="0"/>
                </a:srgbClr>
              </a:gs>
              <a:gs pos="100000">
                <a:srgbClr val="FFFFCC"/>
              </a:gs>
            </a:gsLst>
            <a:lin ang="0" scaled="1"/>
          </a:gradFill>
          <a:ln w="9525">
            <a:noFill/>
            <a:miter lim="800000"/>
            <a:headEnd/>
            <a:tailEnd/>
          </a:ln>
          <a:effectLst/>
        </p:spPr>
        <p:txBody>
          <a:bodyPr wrap="none" anchor="ctr"/>
          <a:lstStyle/>
          <a:p>
            <a:endParaRPr lang="en-NZ"/>
          </a:p>
        </p:txBody>
      </p:sp>
      <p:sp>
        <p:nvSpPr>
          <p:cNvPr id="502789" name="Text Box 5"/>
          <p:cNvSpPr txBox="1">
            <a:spLocks noChangeArrowheads="1"/>
          </p:cNvSpPr>
          <p:nvPr/>
        </p:nvSpPr>
        <p:spPr bwMode="auto">
          <a:xfrm>
            <a:off x="3872880" y="333375"/>
            <a:ext cx="5832648" cy="1261884"/>
          </a:xfrm>
          <a:prstGeom prst="rect">
            <a:avLst/>
          </a:prstGeom>
          <a:noFill/>
          <a:ln w="9525" algn="ctr">
            <a:noFill/>
            <a:miter lim="800000"/>
            <a:headEnd/>
            <a:tailEnd/>
          </a:ln>
          <a:effectLst/>
        </p:spPr>
        <p:txBody>
          <a:bodyPr wrap="square">
            <a:spAutoFit/>
          </a:bodyPr>
          <a:lstStyle/>
          <a:p>
            <a:pPr algn="ctr">
              <a:spcBef>
                <a:spcPts val="0"/>
              </a:spcBef>
            </a:pPr>
            <a:r>
              <a:rPr lang="en-NZ" sz="4400" dirty="0">
                <a:latin typeface="Arial Black" pitchFamily="34" charset="0"/>
              </a:rPr>
              <a:t>Zechariah</a:t>
            </a:r>
          </a:p>
          <a:p>
            <a:pPr algn="ctr">
              <a:spcBef>
                <a:spcPts val="0"/>
              </a:spcBef>
            </a:pPr>
            <a:r>
              <a:rPr lang="en-NZ" sz="3200" b="0" dirty="0">
                <a:latin typeface="Arial" panose="020B0604020202020204" pitchFamily="34" charset="0"/>
                <a:cs typeface="Arial" panose="020B0604020202020204" pitchFamily="34" charset="0"/>
              </a:rPr>
              <a:t>Prophecies for the Last Days</a:t>
            </a:r>
            <a:endParaRPr lang="en-GB" sz="3200" b="0" dirty="0">
              <a:latin typeface="Arial" panose="020B0604020202020204" pitchFamily="34" charset="0"/>
              <a:cs typeface="Arial" panose="020B0604020202020204" pitchFamily="34" charset="0"/>
            </a:endParaRPr>
          </a:p>
        </p:txBody>
      </p:sp>
      <p:sp>
        <p:nvSpPr>
          <p:cNvPr id="502790" name="Text Box 6"/>
          <p:cNvSpPr txBox="1">
            <a:spLocks noChangeArrowheads="1"/>
          </p:cNvSpPr>
          <p:nvPr/>
        </p:nvSpPr>
        <p:spPr bwMode="auto">
          <a:xfrm>
            <a:off x="3512840" y="1844824"/>
            <a:ext cx="6264696" cy="4824536"/>
          </a:xfrm>
          <a:prstGeom prst="rect">
            <a:avLst/>
          </a:prstGeom>
          <a:noFill/>
          <a:ln w="9525" algn="ctr">
            <a:noFill/>
            <a:miter lim="800000"/>
            <a:headEnd/>
            <a:tailEnd/>
          </a:ln>
          <a:effectLst/>
        </p:spPr>
        <p:txBody>
          <a:bodyPr>
            <a:noAutofit/>
          </a:bodyPr>
          <a:lstStyle/>
          <a:p>
            <a:pPr marL="363538" indent="-363538">
              <a:buAutoNum type="arabicPlain"/>
              <a:tabLst>
                <a:tab pos="4935538" algn="l"/>
              </a:tabLst>
            </a:pPr>
            <a:r>
              <a:rPr lang="en-NZ" sz="2800" dirty="0">
                <a:latin typeface="Arial Narrow" panose="020B0606020202030204" pitchFamily="34" charset="0"/>
                <a:cs typeface="Arial" pitchFamily="34" charset="0"/>
              </a:rPr>
              <a:t>They Built the House of Yahweh	</a:t>
            </a:r>
            <a:r>
              <a:rPr lang="en-NZ" sz="2800" dirty="0">
                <a:solidFill>
                  <a:srgbClr val="0000FF"/>
                </a:solidFill>
                <a:latin typeface="Arial Narrow" panose="020B0606020202030204" pitchFamily="34" charset="0"/>
                <a:cs typeface="Arial" pitchFamily="34" charset="0"/>
              </a:rPr>
              <a:t>Ezra 3</a:t>
            </a:r>
          </a:p>
          <a:p>
            <a:pPr marL="363538" indent="-363538">
              <a:buAutoNum type="arabicPlain"/>
              <a:tabLst>
                <a:tab pos="4935538" algn="l"/>
              </a:tabLst>
            </a:pPr>
            <a:endParaRPr lang="en-NZ" sz="1000" dirty="0">
              <a:solidFill>
                <a:srgbClr val="0000FF"/>
              </a:solidFill>
              <a:latin typeface="Arial Narrow" panose="020B0606020202030204" pitchFamily="34" charset="0"/>
              <a:cs typeface="Arial" pitchFamily="34" charset="0"/>
            </a:endParaRPr>
          </a:p>
          <a:p>
            <a:pPr marL="363538" indent="-363538">
              <a:buAutoNum type="arabicPlain"/>
              <a:tabLst>
                <a:tab pos="4935538" algn="l"/>
              </a:tabLst>
            </a:pPr>
            <a:r>
              <a:rPr lang="en-NZ" sz="2800" dirty="0">
                <a:latin typeface="Arial Narrow" panose="020B0606020202030204" pitchFamily="34" charset="0"/>
                <a:cs typeface="Arial" pitchFamily="34" charset="0"/>
              </a:rPr>
              <a:t>The Deputation from Bethel	</a:t>
            </a:r>
            <a:r>
              <a:rPr lang="en-NZ" sz="2800" dirty="0" err="1">
                <a:solidFill>
                  <a:srgbClr val="0000FF"/>
                </a:solidFill>
                <a:latin typeface="Arial Narrow" panose="020B0606020202030204" pitchFamily="34" charset="0"/>
                <a:cs typeface="Arial" pitchFamily="34" charset="0"/>
              </a:rPr>
              <a:t>Zech</a:t>
            </a:r>
            <a:r>
              <a:rPr lang="en-NZ" sz="2800" dirty="0">
                <a:solidFill>
                  <a:srgbClr val="0000FF"/>
                </a:solidFill>
                <a:latin typeface="Arial Narrow" panose="020B0606020202030204" pitchFamily="34" charset="0"/>
                <a:cs typeface="Arial" pitchFamily="34" charset="0"/>
              </a:rPr>
              <a:t> 7</a:t>
            </a:r>
          </a:p>
          <a:p>
            <a:pPr marL="363538" indent="-363538">
              <a:buAutoNum type="arabicPlain"/>
              <a:tabLst>
                <a:tab pos="4935538" algn="l"/>
              </a:tabLst>
            </a:pPr>
            <a:endParaRPr lang="en-NZ" sz="1000" dirty="0">
              <a:solidFill>
                <a:srgbClr val="0000FF"/>
              </a:solidFill>
              <a:latin typeface="Arial Narrow" panose="020B0606020202030204" pitchFamily="34" charset="0"/>
              <a:cs typeface="Arial" pitchFamily="34" charset="0"/>
            </a:endParaRPr>
          </a:p>
          <a:p>
            <a:pPr marL="363538" indent="-363538">
              <a:buAutoNum type="arabicPlain"/>
              <a:tabLst>
                <a:tab pos="4935538" algn="l"/>
              </a:tabLst>
            </a:pPr>
            <a:r>
              <a:rPr lang="en-NZ" sz="2800" dirty="0">
                <a:latin typeface="Arial Narrow" panose="020B0606020202030204" pitchFamily="34" charset="0"/>
                <a:cs typeface="Arial" pitchFamily="34" charset="0"/>
              </a:rPr>
              <a:t>Thy King Cometh Unto Thee	</a:t>
            </a:r>
            <a:r>
              <a:rPr lang="en-NZ" sz="2800" dirty="0" err="1">
                <a:solidFill>
                  <a:srgbClr val="0000FF"/>
                </a:solidFill>
                <a:latin typeface="Arial Narrow" panose="020B0606020202030204" pitchFamily="34" charset="0"/>
                <a:cs typeface="Arial" pitchFamily="34" charset="0"/>
              </a:rPr>
              <a:t>Zech</a:t>
            </a:r>
            <a:r>
              <a:rPr lang="en-NZ" sz="2800" dirty="0">
                <a:solidFill>
                  <a:srgbClr val="0000FF"/>
                </a:solidFill>
                <a:latin typeface="Arial Narrow" panose="020B0606020202030204" pitchFamily="34" charset="0"/>
                <a:cs typeface="Arial" pitchFamily="34" charset="0"/>
              </a:rPr>
              <a:t> 9</a:t>
            </a:r>
          </a:p>
          <a:p>
            <a:pPr marL="363538" indent="-363538">
              <a:buAutoNum type="arabicPlain"/>
              <a:tabLst>
                <a:tab pos="4935538" algn="l"/>
              </a:tabLst>
            </a:pPr>
            <a:endParaRPr lang="en-NZ" sz="1000" dirty="0">
              <a:solidFill>
                <a:srgbClr val="0000FF"/>
              </a:solidFill>
              <a:latin typeface="Arial Narrow" panose="020B0606020202030204" pitchFamily="34" charset="0"/>
              <a:cs typeface="Arial" pitchFamily="34" charset="0"/>
            </a:endParaRPr>
          </a:p>
          <a:p>
            <a:pPr marL="363538" indent="-363538">
              <a:buAutoNum type="arabicPlain"/>
              <a:tabLst>
                <a:tab pos="4935538" algn="l"/>
              </a:tabLst>
            </a:pPr>
            <a:r>
              <a:rPr lang="en-NZ" sz="2800" dirty="0">
                <a:latin typeface="Arial Narrow" panose="020B0606020202030204" pitchFamily="34" charset="0"/>
                <a:cs typeface="Arial" pitchFamily="34" charset="0"/>
              </a:rPr>
              <a:t>Yahweh hath Visited his Flock	</a:t>
            </a:r>
            <a:r>
              <a:rPr lang="en-NZ" sz="2800" dirty="0" err="1">
                <a:solidFill>
                  <a:srgbClr val="0000FF"/>
                </a:solidFill>
                <a:latin typeface="Arial Narrow" panose="020B0606020202030204" pitchFamily="34" charset="0"/>
                <a:cs typeface="Arial" pitchFamily="34" charset="0"/>
              </a:rPr>
              <a:t>Zech</a:t>
            </a:r>
            <a:r>
              <a:rPr lang="en-NZ" sz="2800" dirty="0">
                <a:solidFill>
                  <a:srgbClr val="0000FF"/>
                </a:solidFill>
                <a:latin typeface="Arial Narrow" panose="020B0606020202030204" pitchFamily="34" charset="0"/>
                <a:cs typeface="Arial" pitchFamily="34" charset="0"/>
              </a:rPr>
              <a:t> 10</a:t>
            </a:r>
          </a:p>
          <a:p>
            <a:pPr marL="363538" indent="-363538">
              <a:buAutoNum type="arabicPlain"/>
              <a:tabLst>
                <a:tab pos="4935538" algn="l"/>
              </a:tabLst>
            </a:pPr>
            <a:endParaRPr lang="en-NZ" sz="1000" dirty="0">
              <a:solidFill>
                <a:srgbClr val="0000FF"/>
              </a:solidFill>
              <a:latin typeface="Arial Narrow" panose="020B0606020202030204" pitchFamily="34" charset="0"/>
              <a:cs typeface="Arial" pitchFamily="34" charset="0"/>
            </a:endParaRPr>
          </a:p>
          <a:p>
            <a:pPr marL="363538" indent="-363538">
              <a:buAutoNum type="arabicPlain"/>
              <a:tabLst>
                <a:tab pos="4935538" algn="l"/>
              </a:tabLst>
            </a:pPr>
            <a:r>
              <a:rPr lang="en-NZ" sz="2800" dirty="0">
                <a:latin typeface="Arial Narrow" panose="020B0606020202030204" pitchFamily="34" charset="0"/>
                <a:cs typeface="Arial" pitchFamily="34" charset="0"/>
              </a:rPr>
              <a:t>The Rejection of the</a:t>
            </a:r>
          </a:p>
          <a:p>
            <a:pPr lvl="1">
              <a:tabLst>
                <a:tab pos="1081088" algn="l"/>
                <a:tab pos="4935538" algn="l"/>
              </a:tabLst>
            </a:pPr>
            <a:r>
              <a:rPr lang="en-NZ" sz="2800" dirty="0">
                <a:latin typeface="Arial Narrow" panose="020B0606020202030204" pitchFamily="34" charset="0"/>
                <a:cs typeface="Arial" pitchFamily="34" charset="0"/>
              </a:rPr>
              <a:t>	Good Shepherd	</a:t>
            </a:r>
            <a:r>
              <a:rPr lang="en-NZ" sz="2800" dirty="0" err="1">
                <a:solidFill>
                  <a:srgbClr val="0000FF"/>
                </a:solidFill>
                <a:latin typeface="Arial Narrow" panose="020B0606020202030204" pitchFamily="34" charset="0"/>
                <a:cs typeface="Arial" pitchFamily="34" charset="0"/>
              </a:rPr>
              <a:t>Zech</a:t>
            </a:r>
            <a:r>
              <a:rPr lang="en-NZ" sz="2800" dirty="0">
                <a:solidFill>
                  <a:srgbClr val="0000FF"/>
                </a:solidFill>
                <a:latin typeface="Arial Narrow" panose="020B0606020202030204" pitchFamily="34" charset="0"/>
                <a:cs typeface="Arial" pitchFamily="34" charset="0"/>
              </a:rPr>
              <a:t> 11</a:t>
            </a:r>
          </a:p>
          <a:p>
            <a:pPr lvl="1">
              <a:tabLst>
                <a:tab pos="1081088" algn="l"/>
                <a:tab pos="4935538" algn="l"/>
              </a:tabLst>
            </a:pPr>
            <a:endParaRPr lang="en-NZ" sz="1000" dirty="0">
              <a:solidFill>
                <a:srgbClr val="0000FF"/>
              </a:solidFill>
              <a:latin typeface="Arial Narrow" panose="020B0606020202030204" pitchFamily="34" charset="0"/>
              <a:cs typeface="Arial" pitchFamily="34" charset="0"/>
            </a:endParaRPr>
          </a:p>
          <a:p>
            <a:pPr marL="363538" indent="-363538">
              <a:buAutoNum type="arabicPlain"/>
              <a:tabLst>
                <a:tab pos="4935538" algn="l"/>
              </a:tabLst>
            </a:pPr>
            <a:r>
              <a:rPr lang="en-NZ" sz="2800" dirty="0">
                <a:latin typeface="Arial Narrow" panose="020B0606020202030204" pitchFamily="34" charset="0"/>
                <a:cs typeface="Arial" pitchFamily="34" charset="0"/>
              </a:rPr>
              <a:t>They Shall Look upon me </a:t>
            </a:r>
          </a:p>
          <a:p>
            <a:pPr marL="363538" lvl="2" indent="-363538">
              <a:tabLst>
                <a:tab pos="1081088" algn="l"/>
                <a:tab pos="4935538" algn="l"/>
              </a:tabLst>
            </a:pPr>
            <a:r>
              <a:rPr lang="en-NZ" sz="2800" dirty="0">
                <a:latin typeface="Arial Narrow" panose="020B0606020202030204" pitchFamily="34" charset="0"/>
                <a:cs typeface="Arial" pitchFamily="34" charset="0"/>
              </a:rPr>
              <a:t>		Whom They Have Pierced	</a:t>
            </a:r>
            <a:r>
              <a:rPr lang="en-NZ" sz="2800" dirty="0" err="1">
                <a:solidFill>
                  <a:srgbClr val="0000FF"/>
                </a:solidFill>
                <a:latin typeface="Arial Narrow" panose="020B0606020202030204" pitchFamily="34" charset="0"/>
                <a:cs typeface="Arial" pitchFamily="34" charset="0"/>
              </a:rPr>
              <a:t>Zech</a:t>
            </a:r>
            <a:r>
              <a:rPr lang="en-NZ" sz="2800" dirty="0">
                <a:solidFill>
                  <a:srgbClr val="0000FF"/>
                </a:solidFill>
                <a:latin typeface="Arial Narrow" panose="020B0606020202030204" pitchFamily="34" charset="0"/>
                <a:cs typeface="Arial" pitchFamily="34" charset="0"/>
              </a:rPr>
              <a:t> 13</a:t>
            </a:r>
          </a:p>
          <a:p>
            <a:pPr marL="363538" lvl="2" indent="-363538">
              <a:tabLst>
                <a:tab pos="1081088" algn="l"/>
                <a:tab pos="4935538" algn="l"/>
              </a:tabLst>
            </a:pPr>
            <a:endParaRPr lang="en-NZ" sz="1000" dirty="0">
              <a:solidFill>
                <a:srgbClr val="0000FF"/>
              </a:solidFill>
              <a:latin typeface="Arial Narrow" panose="020B0606020202030204" pitchFamily="34" charset="0"/>
              <a:cs typeface="Arial" pitchFamily="34" charset="0"/>
            </a:endParaRPr>
          </a:p>
          <a:p>
            <a:pPr marL="446088" lvl="2" indent="-446088">
              <a:tabLst>
                <a:tab pos="4935538" algn="l"/>
              </a:tabLst>
            </a:pPr>
            <a:r>
              <a:rPr lang="en-NZ" sz="2800" dirty="0">
                <a:latin typeface="Arial Narrow" panose="020B0606020202030204" pitchFamily="34" charset="0"/>
                <a:cs typeface="Arial" pitchFamily="34" charset="0"/>
              </a:rPr>
              <a:t>7	The Day of Yahweh Cometh	</a:t>
            </a:r>
            <a:r>
              <a:rPr lang="en-NZ" sz="2800" dirty="0" err="1">
                <a:solidFill>
                  <a:srgbClr val="0000FF"/>
                </a:solidFill>
                <a:latin typeface="Arial Narrow" panose="020B0606020202030204" pitchFamily="34" charset="0"/>
                <a:cs typeface="Arial" pitchFamily="34" charset="0"/>
              </a:rPr>
              <a:t>Zech</a:t>
            </a:r>
            <a:r>
              <a:rPr lang="en-NZ" sz="2800" dirty="0">
                <a:solidFill>
                  <a:srgbClr val="0000FF"/>
                </a:solidFill>
                <a:latin typeface="Arial Narrow" panose="020B0606020202030204" pitchFamily="34" charset="0"/>
                <a:cs typeface="Arial" pitchFamily="34" charset="0"/>
              </a:rPr>
              <a:t> 14</a:t>
            </a:r>
          </a:p>
        </p:txBody>
      </p:sp>
      <p:sp>
        <p:nvSpPr>
          <p:cNvPr id="502788" name="Text Box 4"/>
          <p:cNvSpPr txBox="1">
            <a:spLocks noChangeArrowheads="1"/>
          </p:cNvSpPr>
          <p:nvPr/>
        </p:nvSpPr>
        <p:spPr bwMode="auto">
          <a:xfrm>
            <a:off x="0" y="4941888"/>
            <a:ext cx="3152775" cy="1446550"/>
          </a:xfrm>
          <a:prstGeom prst="rect">
            <a:avLst/>
          </a:prstGeom>
          <a:noFill/>
          <a:ln w="9525">
            <a:noFill/>
            <a:miter lim="800000"/>
            <a:headEnd/>
            <a:tailEnd/>
          </a:ln>
          <a:effectLst>
            <a:outerShdw dist="35921" dir="2700000" algn="ctr" rotWithShape="0">
              <a:schemeClr val="bg2"/>
            </a:outerShdw>
          </a:effectLst>
        </p:spPr>
        <p:txBody>
          <a:bodyPr lIns="54000" rIns="54000">
            <a:spAutoFit/>
          </a:bodyPr>
          <a:lstStyle/>
          <a:p>
            <a:pPr algn="ctr"/>
            <a:r>
              <a:rPr lang="en-NZ" sz="4400" dirty="0">
                <a:solidFill>
                  <a:srgbClr val="FF0000"/>
                </a:solidFill>
                <a:effectLst>
                  <a:glow rad="254000">
                    <a:srgbClr val="000000">
                      <a:alpha val="60000"/>
                    </a:srgbClr>
                  </a:glow>
                </a:effectLst>
                <a:latin typeface="Papyrus" panose="03070502060502030205" pitchFamily="66" charset="0"/>
              </a:rPr>
              <a:t>The </a:t>
            </a:r>
          </a:p>
          <a:p>
            <a:pPr algn="ctr"/>
            <a:r>
              <a:rPr lang="en-NZ" sz="4400" dirty="0">
                <a:solidFill>
                  <a:srgbClr val="FF0000"/>
                </a:solidFill>
                <a:effectLst>
                  <a:glow rad="254000">
                    <a:srgbClr val="000000">
                      <a:alpha val="60000"/>
                    </a:srgbClr>
                  </a:glow>
                </a:effectLst>
                <a:latin typeface="Papyrus" panose="03070502060502030205" pitchFamily="66" charset="0"/>
              </a:rPr>
              <a:t>Series</a:t>
            </a:r>
            <a:endParaRPr lang="en-GB" sz="4400" dirty="0">
              <a:solidFill>
                <a:srgbClr val="FF0000"/>
              </a:solidFill>
              <a:effectLst>
                <a:glow rad="254000">
                  <a:srgbClr val="000000">
                    <a:alpha val="60000"/>
                  </a:srgbClr>
                </a:glow>
              </a:effectLst>
              <a:latin typeface="Papyrus" panose="03070502060502030205" pitchFamily="66" charset="0"/>
            </a:endParaRPr>
          </a:p>
        </p:txBody>
      </p:sp>
    </p:spTree>
    <p:extLst>
      <p:ext uri="{BB962C8B-B14F-4D97-AF65-F5344CB8AC3E}">
        <p14:creationId xmlns:p14="http://schemas.microsoft.com/office/powerpoint/2010/main" val="139748100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ChangeArrowheads="1"/>
          </p:cNvSpPr>
          <p:nvPr/>
        </p:nvSpPr>
        <p:spPr bwMode="auto">
          <a:xfrm>
            <a:off x="0" y="0"/>
            <a:ext cx="9906000" cy="6858000"/>
          </a:xfrm>
          <a:prstGeom prst="rect">
            <a:avLst/>
          </a:prstGeom>
          <a:solidFill>
            <a:srgbClr val="000000"/>
          </a:solidFill>
          <a:ln w="9525" algn="ctr">
            <a:solidFill>
              <a:srgbClr val="000000"/>
            </a:solidFill>
            <a:miter lim="800000"/>
            <a:headEnd/>
            <a:tailEnd/>
          </a:ln>
          <a:effectLst/>
        </p:spPr>
        <p:txBody>
          <a:bodyPr anchor="ctr">
            <a:spAutoFit/>
          </a:bodyPr>
          <a:lstStyle/>
          <a:p>
            <a:endParaRPr lang="en-NZ"/>
          </a:p>
        </p:txBody>
      </p:sp>
    </p:spTree>
    <p:extLst>
      <p:ext uri="{BB962C8B-B14F-4D97-AF65-F5344CB8AC3E}">
        <p14:creationId xmlns:p14="http://schemas.microsoft.com/office/powerpoint/2010/main" val="119618463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ChangeArrowheads="1"/>
          </p:cNvSpPr>
          <p:nvPr/>
        </p:nvSpPr>
        <p:spPr bwMode="auto">
          <a:xfrm>
            <a:off x="0" y="0"/>
            <a:ext cx="9906000" cy="6858000"/>
          </a:xfrm>
          <a:prstGeom prst="rect">
            <a:avLst/>
          </a:prstGeom>
          <a:gradFill rotWithShape="1">
            <a:gsLst>
              <a:gs pos="0">
                <a:srgbClr val="FF9900">
                  <a:alpha val="60001"/>
                </a:srgbClr>
              </a:gs>
              <a:gs pos="50000">
                <a:srgbClr val="FFFFCC"/>
              </a:gs>
              <a:gs pos="100000">
                <a:srgbClr val="FF9900">
                  <a:alpha val="60001"/>
                </a:srgbClr>
              </a:gs>
            </a:gsLst>
            <a:lin ang="5400000" scaled="1"/>
          </a:gradFill>
          <a:ln w="9525" algn="ctr">
            <a:noFill/>
            <a:miter lim="800000"/>
            <a:headEnd/>
            <a:tailEnd/>
          </a:ln>
          <a:effectLst/>
        </p:spPr>
        <p:txBody>
          <a:bodyPr anchor="ctr">
            <a:spAutoFit/>
          </a:bodyPr>
          <a:lstStyle/>
          <a:p>
            <a:endParaRPr lang="en-NZ"/>
          </a:p>
        </p:txBody>
      </p:sp>
      <p:sp>
        <p:nvSpPr>
          <p:cNvPr id="528387" name="WordArt 3"/>
          <p:cNvSpPr>
            <a:spLocks noChangeArrowheads="1" noChangeShapeType="1" noTextEdit="1"/>
          </p:cNvSpPr>
          <p:nvPr/>
        </p:nvSpPr>
        <p:spPr bwMode="auto">
          <a:xfrm>
            <a:off x="273050" y="5805488"/>
            <a:ext cx="9288463" cy="765175"/>
          </a:xfrm>
          <a:prstGeom prst="rect">
            <a:avLst/>
          </a:prstGeom>
        </p:spPr>
        <p:txBody>
          <a:bodyPr wrap="none" fromWordArt="1">
            <a:prstTxWarp prst="textPlain">
              <a:avLst>
                <a:gd name="adj" fmla="val 50000"/>
              </a:avLst>
            </a:prstTxWarp>
          </a:bodyPr>
          <a:lstStyle/>
          <a:p>
            <a:pPr algn="ctr"/>
            <a:r>
              <a:rPr lang="en-NZ" sz="6000" kern="10" spc="-300" dirty="0">
                <a:ln w="12700">
                  <a:solidFill>
                    <a:srgbClr val="FFFF00"/>
                  </a:solidFill>
                  <a:round/>
                  <a:headEnd/>
                  <a:tailEnd/>
                </a:ln>
                <a:gradFill rotWithShape="1">
                  <a:gsLst>
                    <a:gs pos="0">
                      <a:srgbClr val="1E233A"/>
                    </a:gs>
                    <a:gs pos="100000">
                      <a:srgbClr val="1E233A">
                        <a:gamma/>
                        <a:shade val="0"/>
                        <a:invGamma/>
                      </a:srgbClr>
                    </a:gs>
                  </a:gsLst>
                  <a:lin ang="5400000" scaled="1"/>
                </a:gradFill>
                <a:effectLst>
                  <a:outerShdw dist="35921" dir="2700000" algn="ctr" rotWithShape="0">
                    <a:srgbClr val="800000"/>
                  </a:outerShdw>
                </a:effectLst>
                <a:latin typeface="Albertus Medium"/>
              </a:rPr>
              <a:t>Prophecies for the Last Days</a:t>
            </a:r>
          </a:p>
        </p:txBody>
      </p:sp>
      <p:sp>
        <p:nvSpPr>
          <p:cNvPr id="528388" name="WordArt 4"/>
          <p:cNvSpPr>
            <a:spLocks noChangeArrowheads="1" noChangeShapeType="1" noTextEdit="1"/>
          </p:cNvSpPr>
          <p:nvPr/>
        </p:nvSpPr>
        <p:spPr bwMode="auto">
          <a:xfrm>
            <a:off x="488950" y="260350"/>
            <a:ext cx="8713788" cy="1154113"/>
          </a:xfrm>
          <a:prstGeom prst="rect">
            <a:avLst/>
          </a:prstGeom>
        </p:spPr>
        <p:txBody>
          <a:bodyPr wrap="none" fromWordArt="1">
            <a:prstTxWarp prst="textPlain">
              <a:avLst>
                <a:gd name="adj" fmla="val 50000"/>
              </a:avLst>
            </a:prstTxWarp>
          </a:bodyPr>
          <a:lstStyle/>
          <a:p>
            <a:pPr algn="ctr"/>
            <a:r>
              <a:rPr lang="en-NZ" sz="6000" kern="10">
                <a:ln w="19050">
                  <a:solidFill>
                    <a:srgbClr val="FFCC00"/>
                  </a:solidFill>
                  <a:round/>
                  <a:headEnd/>
                  <a:tailEnd/>
                </a:ln>
                <a:gradFill rotWithShape="1">
                  <a:gsLst>
                    <a:gs pos="0">
                      <a:srgbClr val="1E233A"/>
                    </a:gs>
                    <a:gs pos="100000">
                      <a:srgbClr val="1E233A">
                        <a:gamma/>
                        <a:shade val="0"/>
                        <a:invGamma/>
                      </a:srgbClr>
                    </a:gs>
                  </a:gsLst>
                  <a:lin ang="5400000" scaled="1"/>
                </a:gradFill>
                <a:effectLst>
                  <a:outerShdw dist="53882" dir="2700000" algn="ctr" rotWithShape="0">
                    <a:srgbClr val="640000"/>
                  </a:outerShdw>
                </a:effectLst>
                <a:latin typeface="Imprint MT Shadow"/>
              </a:rPr>
              <a:t>ZECHARIAH</a:t>
            </a:r>
          </a:p>
        </p:txBody>
      </p:sp>
      <p:pic>
        <p:nvPicPr>
          <p:cNvPr id="528389" name="Picture 5" descr="horses"/>
          <p:cNvPicPr>
            <a:picLocks noChangeAspect="1" noChangeArrowheads="1"/>
          </p:cNvPicPr>
          <p:nvPr/>
        </p:nvPicPr>
        <p:blipFill>
          <a:blip r:embed="rId3" cstate="print"/>
          <a:srcRect/>
          <a:stretch>
            <a:fillRect/>
          </a:stretch>
        </p:blipFill>
        <p:spPr bwMode="auto">
          <a:xfrm>
            <a:off x="2073275" y="1700213"/>
            <a:ext cx="5705475" cy="3810000"/>
          </a:xfrm>
          <a:prstGeom prst="rect">
            <a:avLst/>
          </a:prstGeom>
          <a:noFill/>
          <a:ln w="9525">
            <a:solidFill>
              <a:srgbClr val="000000"/>
            </a:solidFill>
            <a:miter lim="800000"/>
            <a:headEnd/>
            <a:tailEnd/>
          </a:ln>
        </p:spPr>
      </p:pic>
    </p:spTree>
    <p:extLst>
      <p:ext uri="{BB962C8B-B14F-4D97-AF65-F5344CB8AC3E}">
        <p14:creationId xmlns:p14="http://schemas.microsoft.com/office/powerpoint/2010/main" val="134399340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20" name="Picture 16" descr="800-Ezra%208%20Haggai_Zechariah"/>
          <p:cNvPicPr>
            <a:picLocks noChangeAspect="1" noChangeArrowheads="1"/>
          </p:cNvPicPr>
          <p:nvPr/>
        </p:nvPicPr>
        <p:blipFill>
          <a:blip r:embed="rId2" cstate="print"/>
          <a:srcRect l="9448" r="56693" b="18898"/>
          <a:stretch>
            <a:fillRect/>
          </a:stretch>
        </p:blipFill>
        <p:spPr bwMode="auto">
          <a:xfrm>
            <a:off x="0" y="0"/>
            <a:ext cx="3729038" cy="6858000"/>
          </a:xfrm>
          <a:prstGeom prst="rect">
            <a:avLst/>
          </a:prstGeom>
          <a:noFill/>
        </p:spPr>
      </p:pic>
      <p:sp>
        <p:nvSpPr>
          <p:cNvPr id="175107" name="Rectangle 3"/>
          <p:cNvSpPr>
            <a:spLocks noChangeArrowheads="1"/>
          </p:cNvSpPr>
          <p:nvPr/>
        </p:nvSpPr>
        <p:spPr bwMode="auto">
          <a:xfrm>
            <a:off x="2846388" y="0"/>
            <a:ext cx="936625" cy="6858000"/>
          </a:xfrm>
          <a:prstGeom prst="rect">
            <a:avLst/>
          </a:prstGeom>
          <a:gradFill rotWithShape="1">
            <a:gsLst>
              <a:gs pos="0">
                <a:srgbClr val="FFFFCC">
                  <a:alpha val="0"/>
                </a:srgbClr>
              </a:gs>
              <a:gs pos="100000">
                <a:srgbClr val="FFFFCC"/>
              </a:gs>
            </a:gsLst>
            <a:lin ang="0" scaled="1"/>
          </a:gradFill>
          <a:ln w="9525">
            <a:noFill/>
            <a:miter lim="800000"/>
            <a:headEnd/>
            <a:tailEnd/>
          </a:ln>
          <a:effectLst/>
        </p:spPr>
        <p:txBody>
          <a:bodyPr wrap="none" anchor="ctr"/>
          <a:lstStyle/>
          <a:p>
            <a:endParaRPr lang="en-NZ"/>
          </a:p>
        </p:txBody>
      </p:sp>
      <p:sp>
        <p:nvSpPr>
          <p:cNvPr id="175108" name="Text Box 4"/>
          <p:cNvSpPr txBox="1">
            <a:spLocks noChangeArrowheads="1"/>
          </p:cNvSpPr>
          <p:nvPr/>
        </p:nvSpPr>
        <p:spPr bwMode="auto">
          <a:xfrm>
            <a:off x="0" y="4941888"/>
            <a:ext cx="3152775" cy="1446550"/>
          </a:xfrm>
          <a:prstGeom prst="rect">
            <a:avLst/>
          </a:prstGeom>
          <a:noFill/>
          <a:ln w="9525">
            <a:noFill/>
            <a:miter lim="800000"/>
            <a:headEnd/>
            <a:tailEnd/>
          </a:ln>
          <a:effectLst>
            <a:outerShdw dist="35921" dir="2700000" algn="ctr" rotWithShape="0">
              <a:schemeClr val="bg2"/>
            </a:outerShdw>
          </a:effectLst>
        </p:spPr>
        <p:txBody>
          <a:bodyPr lIns="54000" rIns="54000">
            <a:spAutoFit/>
          </a:bodyPr>
          <a:lstStyle/>
          <a:p>
            <a:pPr algn="ctr"/>
            <a:r>
              <a:rPr lang="en-NZ" sz="4400" dirty="0">
                <a:solidFill>
                  <a:srgbClr val="FF0000"/>
                </a:solidFill>
                <a:effectLst>
                  <a:glow rad="254000">
                    <a:srgbClr val="000000">
                      <a:alpha val="60000"/>
                    </a:srgbClr>
                  </a:glow>
                </a:effectLst>
                <a:latin typeface="Papyrus" panose="03070502060502030205" pitchFamily="66" charset="0"/>
              </a:rPr>
              <a:t>Outline of the Book</a:t>
            </a:r>
            <a:endParaRPr lang="en-GB" sz="4400" dirty="0">
              <a:solidFill>
                <a:srgbClr val="FF0000"/>
              </a:solidFill>
              <a:effectLst>
                <a:glow rad="254000">
                  <a:srgbClr val="000000">
                    <a:alpha val="60000"/>
                  </a:srgbClr>
                </a:glow>
              </a:effectLst>
              <a:latin typeface="Papyrus" panose="03070502060502030205" pitchFamily="66" charset="0"/>
            </a:endParaRPr>
          </a:p>
        </p:txBody>
      </p:sp>
      <p:sp>
        <p:nvSpPr>
          <p:cNvPr id="175111" name="Text Box 7"/>
          <p:cNvSpPr txBox="1">
            <a:spLocks noChangeArrowheads="1"/>
          </p:cNvSpPr>
          <p:nvPr/>
        </p:nvSpPr>
        <p:spPr bwMode="auto">
          <a:xfrm>
            <a:off x="3944938" y="333375"/>
            <a:ext cx="5761037" cy="641350"/>
          </a:xfrm>
          <a:prstGeom prst="rect">
            <a:avLst/>
          </a:prstGeom>
          <a:noFill/>
          <a:ln w="9525" algn="ctr">
            <a:noFill/>
            <a:miter lim="800000"/>
            <a:headEnd/>
            <a:tailEnd/>
          </a:ln>
          <a:effectLst/>
        </p:spPr>
        <p:txBody>
          <a:bodyPr>
            <a:spAutoFit/>
          </a:bodyPr>
          <a:lstStyle/>
          <a:p>
            <a:pPr algn="ctr">
              <a:spcBef>
                <a:spcPct val="50000"/>
              </a:spcBef>
            </a:pPr>
            <a:r>
              <a:rPr lang="en-NZ" sz="3600" dirty="0">
                <a:latin typeface="Arial Black" pitchFamily="34" charset="0"/>
              </a:rPr>
              <a:t>Zechariah</a:t>
            </a:r>
            <a:endParaRPr lang="en-GB" sz="3600" dirty="0">
              <a:latin typeface="Arial Black" pitchFamily="34" charset="0"/>
            </a:endParaRPr>
          </a:p>
        </p:txBody>
      </p:sp>
      <p:sp>
        <p:nvSpPr>
          <p:cNvPr id="175121" name="Text Box 17"/>
          <p:cNvSpPr txBox="1">
            <a:spLocks noChangeArrowheads="1"/>
          </p:cNvSpPr>
          <p:nvPr/>
        </p:nvSpPr>
        <p:spPr bwMode="auto">
          <a:xfrm>
            <a:off x="4304928" y="1052513"/>
            <a:ext cx="5256585" cy="5397500"/>
          </a:xfrm>
          <a:prstGeom prst="rect">
            <a:avLst/>
          </a:prstGeom>
          <a:noFill/>
          <a:ln w="9525" algn="ctr">
            <a:noFill/>
            <a:miter lim="800000"/>
            <a:headEnd/>
            <a:tailEnd/>
          </a:ln>
          <a:effectLst/>
        </p:spPr>
        <p:txBody>
          <a:bodyPr wrap="square">
            <a:spAutoFit/>
          </a:bodyPr>
          <a:lstStyle/>
          <a:p>
            <a:pPr>
              <a:tabLst>
                <a:tab pos="1258888" algn="l"/>
              </a:tabLst>
            </a:pPr>
            <a:r>
              <a:rPr lang="en-NZ" sz="2400" dirty="0">
                <a:latin typeface="Arial" pitchFamily="34" charset="0"/>
                <a:cs typeface="Arial" pitchFamily="34" charset="0"/>
              </a:rPr>
              <a:t>The Seven Night Visions</a:t>
            </a:r>
          </a:p>
          <a:p>
            <a:pPr>
              <a:tabLst>
                <a:tab pos="1258888" algn="l"/>
              </a:tabLst>
            </a:pPr>
            <a:r>
              <a:rPr lang="en-NZ" b="0" dirty="0">
                <a:latin typeface="Arial" pitchFamily="34" charset="0"/>
                <a:cs typeface="Arial" pitchFamily="34" charset="0"/>
              </a:rPr>
              <a:t>1:1-6:8	Introduction and encouragement to 	those building the house of God</a:t>
            </a:r>
          </a:p>
          <a:p>
            <a:pPr>
              <a:tabLst>
                <a:tab pos="1258888" algn="l"/>
              </a:tabLst>
            </a:pPr>
            <a:endParaRPr lang="en-NZ" dirty="0">
              <a:latin typeface="Arial" pitchFamily="34" charset="0"/>
              <a:cs typeface="Arial" pitchFamily="34" charset="0"/>
            </a:endParaRPr>
          </a:p>
          <a:p>
            <a:pPr>
              <a:tabLst>
                <a:tab pos="1258888" algn="l"/>
              </a:tabLst>
            </a:pPr>
            <a:r>
              <a:rPr lang="en-NZ" sz="2400" dirty="0">
                <a:latin typeface="Arial" pitchFamily="34" charset="0"/>
                <a:cs typeface="Arial" pitchFamily="34" charset="0"/>
              </a:rPr>
              <a:t>The Enacted Parables</a:t>
            </a:r>
          </a:p>
          <a:p>
            <a:pPr>
              <a:tabLst>
                <a:tab pos="1258888" algn="l"/>
              </a:tabLst>
            </a:pPr>
            <a:r>
              <a:rPr lang="en-NZ" b="0" dirty="0">
                <a:latin typeface="Arial" pitchFamily="34" charset="0"/>
                <a:cs typeface="Arial" pitchFamily="34" charset="0"/>
              </a:rPr>
              <a:t>6:9-15	The Coronation of the King Priest</a:t>
            </a:r>
          </a:p>
          <a:p>
            <a:pPr>
              <a:tabLst>
                <a:tab pos="1258888" algn="l"/>
              </a:tabLst>
            </a:pPr>
            <a:r>
              <a:rPr lang="en-NZ" b="0" dirty="0">
                <a:latin typeface="Arial" pitchFamily="34" charset="0"/>
                <a:cs typeface="Arial" pitchFamily="34" charset="0"/>
              </a:rPr>
              <a:t>Ch7	The Deputation from Bethel</a:t>
            </a:r>
          </a:p>
          <a:p>
            <a:pPr>
              <a:tabLst>
                <a:tab pos="1258888" algn="l"/>
              </a:tabLst>
            </a:pPr>
            <a:r>
              <a:rPr lang="en-NZ" b="0" dirty="0">
                <a:latin typeface="Arial" pitchFamily="34" charset="0"/>
                <a:cs typeface="Arial" pitchFamily="34" charset="0"/>
              </a:rPr>
              <a:t>Ch8	The Restoration of Jerusalem</a:t>
            </a:r>
          </a:p>
          <a:p>
            <a:pPr>
              <a:tabLst>
                <a:tab pos="1258888" algn="l"/>
              </a:tabLst>
            </a:pPr>
            <a:endParaRPr lang="en-NZ" b="0" dirty="0">
              <a:latin typeface="Arial" pitchFamily="34" charset="0"/>
              <a:cs typeface="Arial" pitchFamily="34" charset="0"/>
            </a:endParaRPr>
          </a:p>
          <a:p>
            <a:pPr>
              <a:tabLst>
                <a:tab pos="1258888" algn="l"/>
              </a:tabLst>
            </a:pPr>
            <a:r>
              <a:rPr lang="en-NZ" sz="2400" dirty="0">
                <a:latin typeface="Arial" pitchFamily="34" charset="0"/>
                <a:cs typeface="Arial" pitchFamily="34" charset="0"/>
              </a:rPr>
              <a:t>The Shepherd King</a:t>
            </a:r>
            <a:endParaRPr lang="en-NZ" sz="2400" b="0" dirty="0">
              <a:latin typeface="Arial" pitchFamily="34" charset="0"/>
              <a:cs typeface="Arial" pitchFamily="34" charset="0"/>
            </a:endParaRPr>
          </a:p>
          <a:p>
            <a:pPr>
              <a:tabLst>
                <a:tab pos="1258888" algn="l"/>
              </a:tabLst>
            </a:pPr>
            <a:r>
              <a:rPr lang="en-NZ" b="0" dirty="0">
                <a:latin typeface="Arial" pitchFamily="34" charset="0"/>
                <a:cs typeface="Arial" pitchFamily="34" charset="0"/>
              </a:rPr>
              <a:t>Ch9	The Human Conqueror</a:t>
            </a:r>
          </a:p>
          <a:p>
            <a:pPr>
              <a:tabLst>
                <a:tab pos="1258888" algn="l"/>
              </a:tabLst>
            </a:pPr>
            <a:r>
              <a:rPr lang="en-NZ" b="0" dirty="0">
                <a:latin typeface="Arial" pitchFamily="34" charset="0"/>
                <a:cs typeface="Arial" pitchFamily="34" charset="0"/>
              </a:rPr>
              <a:t>Ch10	The Good Shepherd</a:t>
            </a:r>
          </a:p>
          <a:p>
            <a:pPr>
              <a:tabLst>
                <a:tab pos="1258888" algn="l"/>
              </a:tabLst>
            </a:pPr>
            <a:r>
              <a:rPr lang="en-NZ" b="0" dirty="0">
                <a:latin typeface="Arial" pitchFamily="34" charset="0"/>
                <a:cs typeface="Arial" pitchFamily="34" charset="0"/>
              </a:rPr>
              <a:t>Ch11	The Scattering of the Flock</a:t>
            </a:r>
          </a:p>
          <a:p>
            <a:pPr>
              <a:tabLst>
                <a:tab pos="1258888" algn="l"/>
              </a:tabLst>
            </a:pPr>
            <a:endParaRPr lang="en-NZ" b="0" dirty="0">
              <a:latin typeface="Arial" pitchFamily="34" charset="0"/>
              <a:cs typeface="Arial" pitchFamily="34" charset="0"/>
            </a:endParaRPr>
          </a:p>
          <a:p>
            <a:pPr>
              <a:tabLst>
                <a:tab pos="1258888" algn="l"/>
              </a:tabLst>
            </a:pPr>
            <a:r>
              <a:rPr lang="en-NZ" sz="2400" dirty="0">
                <a:latin typeface="Arial" pitchFamily="34" charset="0"/>
                <a:cs typeface="Arial" pitchFamily="34" charset="0"/>
              </a:rPr>
              <a:t>The Day of Yahweh</a:t>
            </a:r>
            <a:endParaRPr lang="en-NZ" sz="2400" b="0" dirty="0">
              <a:latin typeface="Arial" pitchFamily="34" charset="0"/>
              <a:cs typeface="Arial" pitchFamily="34" charset="0"/>
            </a:endParaRPr>
          </a:p>
          <a:p>
            <a:pPr>
              <a:tabLst>
                <a:tab pos="1258888" algn="l"/>
              </a:tabLst>
            </a:pPr>
            <a:r>
              <a:rPr lang="en-NZ" b="0" dirty="0">
                <a:latin typeface="Arial" pitchFamily="34" charset="0"/>
                <a:cs typeface="Arial" pitchFamily="34" charset="0"/>
              </a:rPr>
              <a:t>Ch12	Israel to Seek the Good Shepherd</a:t>
            </a:r>
          </a:p>
          <a:p>
            <a:pPr>
              <a:tabLst>
                <a:tab pos="1258888" algn="l"/>
              </a:tabLst>
            </a:pPr>
            <a:r>
              <a:rPr lang="en-NZ" b="0" dirty="0">
                <a:latin typeface="Arial" pitchFamily="34" charset="0"/>
                <a:cs typeface="Arial" pitchFamily="34" charset="0"/>
              </a:rPr>
              <a:t>Ch13	Israel Cleansed and Restored</a:t>
            </a:r>
          </a:p>
          <a:p>
            <a:pPr>
              <a:tabLst>
                <a:tab pos="1258888" algn="l"/>
              </a:tabLst>
            </a:pPr>
            <a:r>
              <a:rPr lang="en-NZ" b="0" dirty="0">
                <a:latin typeface="Arial" pitchFamily="34" charset="0"/>
                <a:cs typeface="Arial" pitchFamily="34" charset="0"/>
              </a:rPr>
              <a:t>Ch14	The Day of Yahweh Cometh</a:t>
            </a:r>
            <a:endParaRPr lang="en-GB" b="0" dirty="0">
              <a:latin typeface="Arial" pitchFamily="34" charset="0"/>
              <a:cs typeface="Arial" pitchFamily="34" charset="0"/>
            </a:endParaRPr>
          </a:p>
        </p:txBody>
      </p:sp>
      <p:sp>
        <p:nvSpPr>
          <p:cNvPr id="7" name="Rectangle 6"/>
          <p:cNvSpPr/>
          <p:nvPr/>
        </p:nvSpPr>
        <p:spPr bwMode="auto">
          <a:xfrm rot="16200000">
            <a:off x="2828764" y="2168860"/>
            <a:ext cx="2448272" cy="360040"/>
          </a:xfrm>
          <a:prstGeom prst="rect">
            <a:avLst/>
          </a:prstGeom>
          <a:solidFill>
            <a:srgbClr val="FFFFCC">
              <a:alpha val="40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NZ" dirty="0">
                <a:solidFill>
                  <a:srgbClr val="FF0000"/>
                </a:solidFill>
                <a:latin typeface="Arial Narrow" pitchFamily="34" charset="0"/>
              </a:rPr>
              <a:t>Immediate Future</a:t>
            </a:r>
            <a:endParaRPr kumimoji="0" lang="en-NZ" i="0" u="none" strike="noStrike" cap="none" normalizeH="0" baseline="0" dirty="0">
              <a:ln>
                <a:noFill/>
              </a:ln>
              <a:solidFill>
                <a:srgbClr val="FF0000"/>
              </a:solidFill>
              <a:effectLst/>
              <a:latin typeface="Arial Narrow" pitchFamily="34" charset="0"/>
            </a:endParaRPr>
          </a:p>
        </p:txBody>
      </p:sp>
      <p:sp>
        <p:nvSpPr>
          <p:cNvPr id="8" name="Rectangle 7"/>
          <p:cNvSpPr/>
          <p:nvPr/>
        </p:nvSpPr>
        <p:spPr bwMode="auto">
          <a:xfrm rot="16200000">
            <a:off x="3332820" y="4185084"/>
            <a:ext cx="1440160" cy="360040"/>
          </a:xfrm>
          <a:prstGeom prst="rect">
            <a:avLst/>
          </a:prstGeom>
          <a:solidFill>
            <a:srgbClr val="FFFFCC">
              <a:alpha val="40000"/>
            </a:srgbClr>
          </a:solidFill>
          <a:ln w="9525" cap="flat" cmpd="sng" algn="ctr">
            <a:solidFill>
              <a:srgbClr val="000000"/>
            </a:solidFill>
            <a:prstDash val="solid"/>
            <a:round/>
            <a:headEnd type="none" w="med" len="med"/>
            <a:tailEnd type="none" w="med" len="med"/>
          </a:ln>
          <a:effectLst/>
        </p:spPr>
        <p:txBody>
          <a:bodyPr vert="horz" wrap="square" lIns="36000" tIns="45720" rIns="3600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NZ" dirty="0">
                <a:solidFill>
                  <a:srgbClr val="FF0000"/>
                </a:solidFill>
                <a:latin typeface="Arial Narrow" pitchFamily="34" charset="0"/>
              </a:rPr>
              <a:t>Near Future</a:t>
            </a:r>
            <a:endParaRPr kumimoji="0" lang="en-NZ" i="0" u="none" strike="noStrike" cap="none" normalizeH="0" baseline="0" dirty="0">
              <a:ln>
                <a:noFill/>
              </a:ln>
              <a:solidFill>
                <a:srgbClr val="FF0000"/>
              </a:solidFill>
              <a:effectLst/>
              <a:latin typeface="Arial Narrow" pitchFamily="34" charset="0"/>
            </a:endParaRPr>
          </a:p>
        </p:txBody>
      </p:sp>
      <p:sp>
        <p:nvSpPr>
          <p:cNvPr id="9" name="Rectangle 8"/>
          <p:cNvSpPr/>
          <p:nvPr/>
        </p:nvSpPr>
        <p:spPr bwMode="auto">
          <a:xfrm rot="16200000">
            <a:off x="3332820" y="5697252"/>
            <a:ext cx="1440160" cy="360040"/>
          </a:xfrm>
          <a:prstGeom prst="rect">
            <a:avLst/>
          </a:prstGeom>
          <a:solidFill>
            <a:srgbClr val="FFFFCC">
              <a:alpha val="40000"/>
            </a:srgbClr>
          </a:solidFill>
          <a:ln w="9525" cap="flat" cmpd="sng" algn="ctr">
            <a:solidFill>
              <a:srgbClr val="000000"/>
            </a:solidFill>
            <a:prstDash val="solid"/>
            <a:round/>
            <a:headEnd type="none" w="med" len="med"/>
            <a:tailEnd type="none" w="med" len="med"/>
          </a:ln>
          <a:effectLst/>
        </p:spPr>
        <p:txBody>
          <a:bodyPr vert="horz" wrap="square" lIns="36000" tIns="45720" rIns="3600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NZ" dirty="0">
                <a:solidFill>
                  <a:srgbClr val="FF0000"/>
                </a:solidFill>
                <a:latin typeface="Arial Narrow" pitchFamily="34" charset="0"/>
              </a:rPr>
              <a:t>Distant Future</a:t>
            </a:r>
            <a:endParaRPr kumimoji="0" lang="en-NZ" i="0" u="none" strike="noStrike" cap="none" normalizeH="0" baseline="0" dirty="0">
              <a:ln>
                <a:noFill/>
              </a:ln>
              <a:solidFill>
                <a:srgbClr val="FF0000"/>
              </a:solidFill>
              <a:effectLst/>
              <a:latin typeface="Arial Narrow" pitchFamily="34" charset="0"/>
            </a:endParaRPr>
          </a:p>
        </p:txBody>
      </p:sp>
    </p:spTree>
    <p:extLst>
      <p:ext uri="{BB962C8B-B14F-4D97-AF65-F5344CB8AC3E}">
        <p14:creationId xmlns:p14="http://schemas.microsoft.com/office/powerpoint/2010/main" val="207916187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3506" name="Picture 2" descr="800-Ezra%208%20Haggai_Zechariah"/>
          <p:cNvPicPr>
            <a:picLocks noChangeAspect="1" noChangeArrowheads="1"/>
          </p:cNvPicPr>
          <p:nvPr/>
        </p:nvPicPr>
        <p:blipFill>
          <a:blip r:embed="rId2" cstate="print"/>
          <a:srcRect l="9448" r="56693" b="18898"/>
          <a:stretch>
            <a:fillRect/>
          </a:stretch>
        </p:blipFill>
        <p:spPr bwMode="auto">
          <a:xfrm>
            <a:off x="0" y="0"/>
            <a:ext cx="3729038" cy="6858000"/>
          </a:xfrm>
          <a:prstGeom prst="rect">
            <a:avLst/>
          </a:prstGeom>
          <a:noFill/>
        </p:spPr>
      </p:pic>
      <p:sp>
        <p:nvSpPr>
          <p:cNvPr id="533507" name="Rectangle 3"/>
          <p:cNvSpPr>
            <a:spLocks noChangeArrowheads="1"/>
          </p:cNvSpPr>
          <p:nvPr/>
        </p:nvSpPr>
        <p:spPr bwMode="auto">
          <a:xfrm>
            <a:off x="2846388" y="0"/>
            <a:ext cx="936625" cy="6858000"/>
          </a:xfrm>
          <a:prstGeom prst="rect">
            <a:avLst/>
          </a:prstGeom>
          <a:gradFill rotWithShape="1">
            <a:gsLst>
              <a:gs pos="0">
                <a:srgbClr val="FFFFCC">
                  <a:alpha val="0"/>
                </a:srgbClr>
              </a:gs>
              <a:gs pos="100000">
                <a:srgbClr val="FFFFCC"/>
              </a:gs>
            </a:gsLst>
            <a:lin ang="0" scaled="1"/>
          </a:gradFill>
          <a:ln w="9525">
            <a:noFill/>
            <a:miter lim="800000"/>
            <a:headEnd/>
            <a:tailEnd/>
          </a:ln>
          <a:effectLst/>
        </p:spPr>
        <p:txBody>
          <a:bodyPr wrap="none" anchor="ctr"/>
          <a:lstStyle/>
          <a:p>
            <a:endParaRPr lang="en-NZ"/>
          </a:p>
        </p:txBody>
      </p:sp>
      <p:sp>
        <p:nvSpPr>
          <p:cNvPr id="533508" name="Text Box 4"/>
          <p:cNvSpPr txBox="1">
            <a:spLocks noChangeArrowheads="1"/>
          </p:cNvSpPr>
          <p:nvPr/>
        </p:nvSpPr>
        <p:spPr bwMode="auto">
          <a:xfrm>
            <a:off x="0" y="4941888"/>
            <a:ext cx="3152775" cy="762000"/>
          </a:xfrm>
          <a:prstGeom prst="rect">
            <a:avLst/>
          </a:prstGeom>
          <a:noFill/>
          <a:ln w="9525">
            <a:noFill/>
            <a:miter lim="800000"/>
            <a:headEnd/>
            <a:tailEnd/>
          </a:ln>
          <a:effectLst>
            <a:outerShdw dist="35921" dir="2700000" algn="ctr" rotWithShape="0">
              <a:schemeClr val="bg2"/>
            </a:outerShdw>
          </a:effectLst>
        </p:spPr>
        <p:txBody>
          <a:bodyPr lIns="54000" rIns="54000">
            <a:spAutoFit/>
          </a:bodyPr>
          <a:lstStyle/>
          <a:p>
            <a:pPr algn="ctr"/>
            <a:r>
              <a:rPr lang="en-NZ" sz="4400" dirty="0">
                <a:solidFill>
                  <a:srgbClr val="FF0000"/>
                </a:solidFill>
                <a:effectLst>
                  <a:glow rad="254000">
                    <a:srgbClr val="000000">
                      <a:alpha val="60000"/>
                    </a:srgbClr>
                  </a:glow>
                </a:effectLst>
                <a:latin typeface="Papyrus" panose="03070502060502030205" pitchFamily="66" charset="0"/>
              </a:rPr>
              <a:t>Outline</a:t>
            </a:r>
            <a:endParaRPr lang="en-GB" sz="4400" dirty="0">
              <a:solidFill>
                <a:srgbClr val="FF0000"/>
              </a:solidFill>
              <a:effectLst>
                <a:glow rad="254000">
                  <a:srgbClr val="000000">
                    <a:alpha val="60000"/>
                  </a:srgbClr>
                </a:glow>
              </a:effectLst>
              <a:latin typeface="Papyrus" panose="03070502060502030205" pitchFamily="66" charset="0"/>
            </a:endParaRPr>
          </a:p>
        </p:txBody>
      </p:sp>
      <p:sp>
        <p:nvSpPr>
          <p:cNvPr id="533509" name="Text Box 5"/>
          <p:cNvSpPr txBox="1">
            <a:spLocks noChangeArrowheads="1"/>
          </p:cNvSpPr>
          <p:nvPr/>
        </p:nvSpPr>
        <p:spPr bwMode="auto">
          <a:xfrm>
            <a:off x="4305300" y="549275"/>
            <a:ext cx="4968875" cy="1190625"/>
          </a:xfrm>
          <a:prstGeom prst="rect">
            <a:avLst/>
          </a:prstGeom>
          <a:noFill/>
          <a:ln w="9525" algn="ctr">
            <a:noFill/>
            <a:miter lim="800000"/>
            <a:headEnd/>
            <a:tailEnd/>
          </a:ln>
          <a:effectLst/>
        </p:spPr>
        <p:txBody>
          <a:bodyPr>
            <a:spAutoFit/>
          </a:bodyPr>
          <a:lstStyle/>
          <a:p>
            <a:pPr algn="ctr">
              <a:spcBef>
                <a:spcPct val="50000"/>
              </a:spcBef>
            </a:pPr>
            <a:r>
              <a:rPr lang="en-NZ" sz="3600" dirty="0">
                <a:latin typeface="Arial Black" pitchFamily="34" charset="0"/>
              </a:rPr>
              <a:t>Yahweh Hath Visited His Flock</a:t>
            </a:r>
            <a:endParaRPr lang="en-GB" sz="3600" dirty="0">
              <a:latin typeface="Arial Black" pitchFamily="34" charset="0"/>
            </a:endParaRPr>
          </a:p>
        </p:txBody>
      </p:sp>
      <p:sp>
        <p:nvSpPr>
          <p:cNvPr id="533510" name="Text Box 6"/>
          <p:cNvSpPr txBox="1">
            <a:spLocks noChangeArrowheads="1"/>
          </p:cNvSpPr>
          <p:nvPr/>
        </p:nvSpPr>
        <p:spPr bwMode="auto">
          <a:xfrm>
            <a:off x="4737100" y="2276475"/>
            <a:ext cx="4824413" cy="3111500"/>
          </a:xfrm>
          <a:prstGeom prst="rect">
            <a:avLst/>
          </a:prstGeom>
          <a:noFill/>
          <a:ln w="9525" algn="ctr">
            <a:noFill/>
            <a:miter lim="800000"/>
            <a:headEnd/>
            <a:tailEnd/>
          </a:ln>
          <a:effectLst/>
        </p:spPr>
        <p:txBody>
          <a:bodyPr>
            <a:spAutoFit/>
          </a:bodyPr>
          <a:lstStyle/>
          <a:p>
            <a:pPr>
              <a:tabLst>
                <a:tab pos="1258888" algn="l"/>
              </a:tabLst>
            </a:pPr>
            <a:r>
              <a:rPr lang="en-NZ" sz="2600" dirty="0">
                <a:latin typeface="Arial" pitchFamily="34" charset="0"/>
                <a:cs typeface="Arial" pitchFamily="34" charset="0"/>
              </a:rPr>
              <a:t>The Appeal</a:t>
            </a:r>
          </a:p>
          <a:p>
            <a:pPr>
              <a:tabLst>
                <a:tab pos="1258888" algn="l"/>
              </a:tabLst>
            </a:pPr>
            <a:r>
              <a:rPr lang="en-NZ" sz="2000" dirty="0">
                <a:latin typeface="Arial" pitchFamily="34" charset="0"/>
                <a:cs typeface="Arial" pitchFamily="34" charset="0"/>
              </a:rPr>
              <a:t>10:1</a:t>
            </a:r>
            <a:r>
              <a:rPr lang="en-NZ" sz="2000" b="0" dirty="0">
                <a:latin typeface="Arial" pitchFamily="34" charset="0"/>
                <a:cs typeface="Arial" pitchFamily="34" charset="0"/>
              </a:rPr>
              <a:t>	Turn unto God</a:t>
            </a:r>
          </a:p>
          <a:p>
            <a:pPr>
              <a:tabLst>
                <a:tab pos="1258888" algn="l"/>
              </a:tabLst>
            </a:pPr>
            <a:endParaRPr lang="en-NZ" sz="2000" dirty="0">
              <a:latin typeface="Arial" pitchFamily="34" charset="0"/>
              <a:cs typeface="Arial" pitchFamily="34" charset="0"/>
            </a:endParaRPr>
          </a:p>
          <a:p>
            <a:pPr>
              <a:tabLst>
                <a:tab pos="1258888" algn="l"/>
              </a:tabLst>
            </a:pPr>
            <a:r>
              <a:rPr lang="en-NZ" sz="2600" dirty="0">
                <a:latin typeface="Arial" pitchFamily="34" charset="0"/>
                <a:cs typeface="Arial" pitchFamily="34" charset="0"/>
              </a:rPr>
              <a:t>The Problem &amp; the Solution</a:t>
            </a:r>
          </a:p>
          <a:p>
            <a:pPr>
              <a:tabLst>
                <a:tab pos="1258888" algn="l"/>
              </a:tabLst>
            </a:pPr>
            <a:r>
              <a:rPr lang="en-NZ" sz="2000" dirty="0">
                <a:latin typeface="Arial" pitchFamily="34" charset="0"/>
                <a:cs typeface="Arial" pitchFamily="34" charset="0"/>
              </a:rPr>
              <a:t>10:2-4</a:t>
            </a:r>
            <a:r>
              <a:rPr lang="en-NZ" sz="2000" b="0" dirty="0">
                <a:latin typeface="Arial" pitchFamily="34" charset="0"/>
                <a:cs typeface="Arial" pitchFamily="34" charset="0"/>
              </a:rPr>
              <a:t>	The Shepherds of the Flock</a:t>
            </a:r>
          </a:p>
          <a:p>
            <a:pPr>
              <a:tabLst>
                <a:tab pos="1258888" algn="l"/>
              </a:tabLst>
            </a:pPr>
            <a:endParaRPr lang="en-NZ" sz="2000" dirty="0">
              <a:latin typeface="Arial" pitchFamily="34" charset="0"/>
              <a:cs typeface="Arial" pitchFamily="34" charset="0"/>
            </a:endParaRPr>
          </a:p>
          <a:p>
            <a:pPr>
              <a:tabLst>
                <a:tab pos="1258888" algn="l"/>
              </a:tabLst>
            </a:pPr>
            <a:r>
              <a:rPr lang="en-NZ" sz="2600" dirty="0">
                <a:latin typeface="Arial" pitchFamily="34" charset="0"/>
                <a:cs typeface="Arial" pitchFamily="34" charset="0"/>
              </a:rPr>
              <a:t>The Restoration of Israel</a:t>
            </a:r>
          </a:p>
          <a:p>
            <a:pPr>
              <a:tabLst>
                <a:tab pos="1258888" algn="l"/>
              </a:tabLst>
            </a:pPr>
            <a:r>
              <a:rPr lang="en-NZ" sz="2000" dirty="0">
                <a:latin typeface="Arial" pitchFamily="34" charset="0"/>
                <a:cs typeface="Arial" pitchFamily="34" charset="0"/>
              </a:rPr>
              <a:t>10:5-7</a:t>
            </a:r>
            <a:r>
              <a:rPr lang="en-NZ" sz="2000" b="0" dirty="0">
                <a:latin typeface="Arial" pitchFamily="34" charset="0"/>
                <a:cs typeface="Arial" pitchFamily="34" charset="0"/>
              </a:rPr>
              <a:t>	The Victory of the Flock</a:t>
            </a:r>
          </a:p>
          <a:p>
            <a:pPr>
              <a:tabLst>
                <a:tab pos="1258888" algn="l"/>
              </a:tabLst>
            </a:pPr>
            <a:r>
              <a:rPr lang="en-NZ" sz="2000" dirty="0">
                <a:latin typeface="Arial" pitchFamily="34" charset="0"/>
                <a:cs typeface="Arial" pitchFamily="34" charset="0"/>
              </a:rPr>
              <a:t>10:8-12</a:t>
            </a:r>
            <a:r>
              <a:rPr lang="en-NZ" sz="2000" b="0" dirty="0">
                <a:latin typeface="Arial" pitchFamily="34" charset="0"/>
                <a:cs typeface="Arial" pitchFamily="34" charset="0"/>
              </a:rPr>
              <a:t>	The </a:t>
            </a:r>
            <a:r>
              <a:rPr lang="en-NZ" sz="2000" b="0" dirty="0" err="1">
                <a:latin typeface="Arial" pitchFamily="34" charset="0"/>
                <a:cs typeface="Arial" pitchFamily="34" charset="0"/>
              </a:rPr>
              <a:t>Regathering</a:t>
            </a:r>
            <a:r>
              <a:rPr lang="en-NZ" sz="2000" b="0" dirty="0">
                <a:latin typeface="Arial" pitchFamily="34" charset="0"/>
                <a:cs typeface="Arial" pitchFamily="34" charset="0"/>
              </a:rPr>
              <a:t> of the Flock</a:t>
            </a:r>
          </a:p>
        </p:txBody>
      </p:sp>
    </p:spTree>
    <p:extLst>
      <p:ext uri="{BB962C8B-B14F-4D97-AF65-F5344CB8AC3E}">
        <p14:creationId xmlns:p14="http://schemas.microsoft.com/office/powerpoint/2010/main" val="222896677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1698" name="Picture 2" descr="800-Ezra%208%20Haggai_Zechariah"/>
          <p:cNvPicPr>
            <a:picLocks noChangeAspect="1" noChangeArrowheads="1"/>
          </p:cNvPicPr>
          <p:nvPr/>
        </p:nvPicPr>
        <p:blipFill>
          <a:blip r:embed="rId2" cstate="print"/>
          <a:srcRect l="9448" r="56693" b="18898"/>
          <a:stretch>
            <a:fillRect/>
          </a:stretch>
        </p:blipFill>
        <p:spPr bwMode="auto">
          <a:xfrm>
            <a:off x="0" y="0"/>
            <a:ext cx="3729038" cy="6858000"/>
          </a:xfrm>
          <a:prstGeom prst="rect">
            <a:avLst/>
          </a:prstGeom>
          <a:noFill/>
        </p:spPr>
      </p:pic>
      <p:sp>
        <p:nvSpPr>
          <p:cNvPr id="541699" name="Rectangle 3"/>
          <p:cNvSpPr>
            <a:spLocks noChangeArrowheads="1"/>
          </p:cNvSpPr>
          <p:nvPr/>
        </p:nvSpPr>
        <p:spPr bwMode="auto">
          <a:xfrm>
            <a:off x="2846388" y="0"/>
            <a:ext cx="936625" cy="6858000"/>
          </a:xfrm>
          <a:prstGeom prst="rect">
            <a:avLst/>
          </a:prstGeom>
          <a:gradFill rotWithShape="1">
            <a:gsLst>
              <a:gs pos="0">
                <a:srgbClr val="FFFFCC">
                  <a:alpha val="0"/>
                </a:srgbClr>
              </a:gs>
              <a:gs pos="100000">
                <a:srgbClr val="FFFFCC"/>
              </a:gs>
            </a:gsLst>
            <a:lin ang="0" scaled="1"/>
          </a:gradFill>
          <a:ln w="9525">
            <a:noFill/>
            <a:miter lim="800000"/>
            <a:headEnd/>
            <a:tailEnd/>
          </a:ln>
          <a:effectLst/>
        </p:spPr>
        <p:txBody>
          <a:bodyPr wrap="none" anchor="ctr"/>
          <a:lstStyle/>
          <a:p>
            <a:endParaRPr lang="en-NZ"/>
          </a:p>
        </p:txBody>
      </p:sp>
      <p:sp>
        <p:nvSpPr>
          <p:cNvPr id="541700" name="Text Box 4"/>
          <p:cNvSpPr txBox="1">
            <a:spLocks noChangeArrowheads="1"/>
          </p:cNvSpPr>
          <p:nvPr/>
        </p:nvSpPr>
        <p:spPr bwMode="auto">
          <a:xfrm>
            <a:off x="0" y="4293096"/>
            <a:ext cx="3152775" cy="2772450"/>
          </a:xfrm>
          <a:prstGeom prst="rect">
            <a:avLst/>
          </a:prstGeom>
          <a:noFill/>
          <a:ln w="9525">
            <a:noFill/>
            <a:miter lim="800000"/>
            <a:headEnd/>
            <a:tailEnd/>
          </a:ln>
          <a:effectLst>
            <a:outerShdw dist="35921" dir="2700000" algn="ctr" rotWithShape="0">
              <a:schemeClr val="bg2"/>
            </a:outerShdw>
          </a:effectLst>
        </p:spPr>
        <p:txBody>
          <a:bodyPr lIns="54000" rIns="54000">
            <a:noAutofit/>
          </a:bodyPr>
          <a:lstStyle/>
          <a:p>
            <a:pPr algn="ctr"/>
            <a:r>
              <a:rPr lang="en-NZ" sz="4400" dirty="0">
                <a:solidFill>
                  <a:srgbClr val="FF0000"/>
                </a:solidFill>
                <a:effectLst>
                  <a:glow rad="254000">
                    <a:srgbClr val="000000">
                      <a:alpha val="60000"/>
                    </a:srgbClr>
                  </a:glow>
                </a:effectLst>
                <a:latin typeface="Papyrus" panose="03070502060502030205" pitchFamily="66" charset="0"/>
              </a:rPr>
              <a:t>The</a:t>
            </a:r>
          </a:p>
          <a:p>
            <a:pPr algn="ctr"/>
            <a:r>
              <a:rPr lang="en-NZ" sz="4400" dirty="0">
                <a:solidFill>
                  <a:srgbClr val="FF0000"/>
                </a:solidFill>
                <a:effectLst>
                  <a:glow rad="254000">
                    <a:srgbClr val="000000">
                      <a:alpha val="60000"/>
                    </a:srgbClr>
                  </a:glow>
                </a:effectLst>
                <a:latin typeface="Papyrus" panose="03070502060502030205" pitchFamily="66" charset="0"/>
              </a:rPr>
              <a:t>Goodly Horse</a:t>
            </a:r>
            <a:endParaRPr lang="en-GB" sz="4400" dirty="0">
              <a:solidFill>
                <a:srgbClr val="FF0000"/>
              </a:solidFill>
              <a:effectLst>
                <a:glow rad="254000">
                  <a:srgbClr val="000000">
                    <a:alpha val="60000"/>
                  </a:srgbClr>
                </a:glow>
              </a:effectLst>
              <a:latin typeface="Papyrus" panose="03070502060502030205" pitchFamily="66" charset="0"/>
            </a:endParaRPr>
          </a:p>
        </p:txBody>
      </p:sp>
      <p:sp>
        <p:nvSpPr>
          <p:cNvPr id="541701" name="Text Box 5"/>
          <p:cNvSpPr txBox="1">
            <a:spLocks noChangeArrowheads="1"/>
          </p:cNvSpPr>
          <p:nvPr/>
        </p:nvSpPr>
        <p:spPr bwMode="auto">
          <a:xfrm>
            <a:off x="3944938" y="333375"/>
            <a:ext cx="5761037" cy="1190625"/>
          </a:xfrm>
          <a:prstGeom prst="rect">
            <a:avLst/>
          </a:prstGeom>
          <a:noFill/>
          <a:ln w="9525" algn="ctr">
            <a:noFill/>
            <a:miter lim="800000"/>
            <a:headEnd/>
            <a:tailEnd/>
          </a:ln>
          <a:effectLst/>
        </p:spPr>
        <p:txBody>
          <a:bodyPr>
            <a:spAutoFit/>
          </a:bodyPr>
          <a:lstStyle/>
          <a:p>
            <a:pPr algn="ctr"/>
            <a:r>
              <a:rPr lang="en-NZ" sz="3600" dirty="0">
                <a:latin typeface="Arial Black" pitchFamily="34" charset="0"/>
              </a:rPr>
              <a:t>The</a:t>
            </a:r>
          </a:p>
          <a:p>
            <a:pPr algn="ctr"/>
            <a:r>
              <a:rPr lang="en-NZ" sz="3600" dirty="0" err="1">
                <a:latin typeface="Arial Black" pitchFamily="34" charset="0"/>
              </a:rPr>
              <a:t>Regathering</a:t>
            </a:r>
            <a:endParaRPr lang="en-GB" sz="2400" dirty="0">
              <a:latin typeface="Arial Black" pitchFamily="34" charset="0"/>
            </a:endParaRPr>
          </a:p>
        </p:txBody>
      </p:sp>
      <p:sp>
        <p:nvSpPr>
          <p:cNvPr id="541702" name="Text Box 6"/>
          <p:cNvSpPr txBox="1">
            <a:spLocks noChangeArrowheads="1"/>
          </p:cNvSpPr>
          <p:nvPr/>
        </p:nvSpPr>
        <p:spPr bwMode="auto">
          <a:xfrm>
            <a:off x="4160912" y="1916113"/>
            <a:ext cx="5545063" cy="3477875"/>
          </a:xfrm>
          <a:prstGeom prst="rect">
            <a:avLst/>
          </a:prstGeom>
          <a:noFill/>
          <a:ln w="9525" algn="ctr">
            <a:noFill/>
            <a:miter lim="800000"/>
            <a:headEnd/>
            <a:tailEnd/>
          </a:ln>
          <a:effectLst/>
        </p:spPr>
        <p:txBody>
          <a:bodyPr wrap="square">
            <a:spAutoFit/>
          </a:bodyPr>
          <a:lstStyle/>
          <a:p>
            <a:pPr>
              <a:buFont typeface="Wingdings" pitchFamily="2" charset="2"/>
              <a:buNone/>
              <a:tabLst>
                <a:tab pos="3943350" algn="l"/>
              </a:tabLst>
            </a:pPr>
            <a:r>
              <a:rPr lang="en-NZ" sz="2200" b="0" dirty="0">
                <a:latin typeface="Arial" charset="0"/>
              </a:rPr>
              <a:t>And I will set up a sign (Christ) among them (Judah), and I will send those that escape of them (the refined 1/3 of Judah </a:t>
            </a:r>
            <a:r>
              <a:rPr lang="en-NZ" sz="2200" b="0" dirty="0" err="1">
                <a:latin typeface="Arial" charset="0"/>
              </a:rPr>
              <a:t>Zech</a:t>
            </a:r>
            <a:r>
              <a:rPr lang="en-NZ" sz="2200" b="0" dirty="0">
                <a:latin typeface="Arial" charset="0"/>
              </a:rPr>
              <a:t> 13:8) unto the nations, to </a:t>
            </a:r>
            <a:r>
              <a:rPr lang="en-NZ" sz="2200" b="0" dirty="0" err="1">
                <a:latin typeface="Arial" charset="0"/>
              </a:rPr>
              <a:t>Tarshish</a:t>
            </a:r>
            <a:r>
              <a:rPr lang="en-NZ" sz="2200" b="0" dirty="0">
                <a:latin typeface="Arial" charset="0"/>
              </a:rPr>
              <a:t>, </a:t>
            </a:r>
            <a:r>
              <a:rPr lang="en-NZ" sz="2200" b="0" dirty="0" err="1">
                <a:latin typeface="Arial" charset="0"/>
              </a:rPr>
              <a:t>Pul</a:t>
            </a:r>
            <a:r>
              <a:rPr lang="en-NZ" sz="2200" b="0" dirty="0">
                <a:latin typeface="Arial" charset="0"/>
              </a:rPr>
              <a:t> and </a:t>
            </a:r>
            <a:r>
              <a:rPr lang="en-NZ" sz="2200" b="0" dirty="0" err="1">
                <a:latin typeface="Arial" charset="0"/>
              </a:rPr>
              <a:t>Lud</a:t>
            </a:r>
            <a:r>
              <a:rPr lang="en-NZ" sz="2200" b="0" dirty="0">
                <a:latin typeface="Arial" charset="0"/>
              </a:rPr>
              <a:t> …</a:t>
            </a:r>
          </a:p>
          <a:p>
            <a:pPr>
              <a:buFont typeface="Wingdings" pitchFamily="2" charset="2"/>
              <a:buNone/>
              <a:tabLst>
                <a:tab pos="3943350" algn="l"/>
              </a:tabLst>
            </a:pPr>
            <a:r>
              <a:rPr lang="en-NZ" sz="2200" b="0" dirty="0">
                <a:latin typeface="Arial" charset="0"/>
              </a:rPr>
              <a:t>And they shall bring all your brethren (scattered Jewry) for an offering unto Yahweh out of the nations.</a:t>
            </a:r>
          </a:p>
          <a:p>
            <a:pPr>
              <a:buFont typeface="Wingdings" pitchFamily="2" charset="2"/>
              <a:buNone/>
              <a:tabLst>
                <a:tab pos="3943350" algn="l"/>
              </a:tabLst>
            </a:pPr>
            <a:endParaRPr lang="en-NZ" sz="2200" b="0" dirty="0">
              <a:latin typeface="Arial" charset="0"/>
            </a:endParaRPr>
          </a:p>
          <a:p>
            <a:pPr>
              <a:buFont typeface="Wingdings" pitchFamily="2" charset="2"/>
              <a:buNone/>
              <a:tabLst>
                <a:tab pos="3584575" algn="l"/>
              </a:tabLst>
            </a:pPr>
            <a:r>
              <a:rPr lang="en-NZ" sz="2200" dirty="0">
                <a:latin typeface="Arial" charset="0"/>
              </a:rPr>
              <a:t>	Isa 66:19-20</a:t>
            </a:r>
            <a:endParaRPr lang="en-NZ" sz="2600" dirty="0">
              <a:solidFill>
                <a:srgbClr val="000066"/>
              </a:solidFill>
              <a:latin typeface="Arial" charset="0"/>
            </a:endParaRPr>
          </a:p>
        </p:txBody>
      </p:sp>
    </p:spTree>
    <p:extLst>
      <p:ext uri="{BB962C8B-B14F-4D97-AF65-F5344CB8AC3E}">
        <p14:creationId xmlns:p14="http://schemas.microsoft.com/office/powerpoint/2010/main" val="268088407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986" name="Picture 2" descr="800-Ezra%208%20Haggai_Zechariah"/>
          <p:cNvPicPr>
            <a:picLocks noChangeAspect="1" noChangeArrowheads="1"/>
          </p:cNvPicPr>
          <p:nvPr/>
        </p:nvPicPr>
        <p:blipFill>
          <a:blip r:embed="rId2" cstate="print"/>
          <a:srcRect l="9448" r="56693" b="18898"/>
          <a:stretch>
            <a:fillRect/>
          </a:stretch>
        </p:blipFill>
        <p:spPr bwMode="auto">
          <a:xfrm>
            <a:off x="0" y="0"/>
            <a:ext cx="3729038" cy="6858000"/>
          </a:xfrm>
          <a:prstGeom prst="rect">
            <a:avLst/>
          </a:prstGeom>
          <a:noFill/>
        </p:spPr>
      </p:pic>
      <p:sp>
        <p:nvSpPr>
          <p:cNvPr id="553987" name="Rectangle 3"/>
          <p:cNvSpPr>
            <a:spLocks noChangeArrowheads="1"/>
          </p:cNvSpPr>
          <p:nvPr/>
        </p:nvSpPr>
        <p:spPr bwMode="auto">
          <a:xfrm>
            <a:off x="2846388" y="0"/>
            <a:ext cx="936625" cy="6858000"/>
          </a:xfrm>
          <a:prstGeom prst="rect">
            <a:avLst/>
          </a:prstGeom>
          <a:gradFill rotWithShape="1">
            <a:gsLst>
              <a:gs pos="0">
                <a:srgbClr val="FFFFCC">
                  <a:alpha val="0"/>
                </a:srgbClr>
              </a:gs>
              <a:gs pos="100000">
                <a:srgbClr val="FFFFCC"/>
              </a:gs>
            </a:gsLst>
            <a:lin ang="0" scaled="1"/>
          </a:gradFill>
          <a:ln w="9525">
            <a:noFill/>
            <a:miter lim="800000"/>
            <a:headEnd/>
            <a:tailEnd/>
          </a:ln>
          <a:effectLst/>
        </p:spPr>
        <p:txBody>
          <a:bodyPr wrap="none" anchor="ctr"/>
          <a:lstStyle/>
          <a:p>
            <a:endParaRPr lang="en-NZ"/>
          </a:p>
        </p:txBody>
      </p:sp>
      <p:sp>
        <p:nvSpPr>
          <p:cNvPr id="553988" name="Text Box 4"/>
          <p:cNvSpPr txBox="1">
            <a:spLocks noChangeArrowheads="1"/>
          </p:cNvSpPr>
          <p:nvPr/>
        </p:nvSpPr>
        <p:spPr bwMode="auto">
          <a:xfrm>
            <a:off x="0" y="4941888"/>
            <a:ext cx="3152775" cy="1446550"/>
          </a:xfrm>
          <a:prstGeom prst="rect">
            <a:avLst/>
          </a:prstGeom>
          <a:noFill/>
          <a:ln w="9525">
            <a:noFill/>
            <a:miter lim="800000"/>
            <a:headEnd/>
            <a:tailEnd/>
          </a:ln>
          <a:effectLst>
            <a:outerShdw dist="35921" dir="2700000" algn="ctr" rotWithShape="0">
              <a:schemeClr val="bg2"/>
            </a:outerShdw>
          </a:effectLst>
        </p:spPr>
        <p:txBody>
          <a:bodyPr lIns="54000" rIns="54000">
            <a:spAutoFit/>
          </a:bodyPr>
          <a:lstStyle/>
          <a:p>
            <a:pPr algn="ctr"/>
            <a:r>
              <a:rPr lang="en-NZ" sz="4400" dirty="0">
                <a:solidFill>
                  <a:srgbClr val="FF0000"/>
                </a:solidFill>
                <a:effectLst>
                  <a:glow rad="254000">
                    <a:srgbClr val="000000">
                      <a:alpha val="60000"/>
                    </a:srgbClr>
                  </a:glow>
                </a:effectLst>
                <a:latin typeface="Papyrus" panose="03070502060502030205" pitchFamily="66" charset="0"/>
              </a:rPr>
              <a:t>Alexander &amp; Christ</a:t>
            </a:r>
            <a:endParaRPr lang="en-GB" sz="4400" dirty="0">
              <a:solidFill>
                <a:srgbClr val="FF0000"/>
              </a:solidFill>
              <a:effectLst>
                <a:glow rad="254000">
                  <a:srgbClr val="000000">
                    <a:alpha val="60000"/>
                  </a:srgbClr>
                </a:glow>
              </a:effectLst>
              <a:latin typeface="Papyrus" panose="03070502060502030205" pitchFamily="66" charset="0"/>
            </a:endParaRPr>
          </a:p>
        </p:txBody>
      </p:sp>
      <p:sp>
        <p:nvSpPr>
          <p:cNvPr id="553989" name="Text Box 5"/>
          <p:cNvSpPr txBox="1">
            <a:spLocks noChangeArrowheads="1"/>
          </p:cNvSpPr>
          <p:nvPr/>
        </p:nvSpPr>
        <p:spPr bwMode="auto">
          <a:xfrm>
            <a:off x="3944938" y="333375"/>
            <a:ext cx="5400675" cy="641350"/>
          </a:xfrm>
          <a:prstGeom prst="rect">
            <a:avLst/>
          </a:prstGeom>
          <a:noFill/>
          <a:ln w="9525" algn="ctr">
            <a:noFill/>
            <a:miter lim="800000"/>
            <a:headEnd/>
            <a:tailEnd/>
          </a:ln>
          <a:effectLst/>
        </p:spPr>
        <p:txBody>
          <a:bodyPr>
            <a:spAutoFit/>
          </a:bodyPr>
          <a:lstStyle/>
          <a:p>
            <a:pPr algn="ctr"/>
            <a:r>
              <a:rPr lang="en-NZ" sz="3600" dirty="0">
                <a:latin typeface="Arial Black" pitchFamily="34" charset="0"/>
              </a:rPr>
              <a:t>The Conqueror</a:t>
            </a:r>
            <a:endParaRPr lang="en-GB" sz="2400" dirty="0">
              <a:latin typeface="Arial Black" pitchFamily="34" charset="0"/>
            </a:endParaRPr>
          </a:p>
        </p:txBody>
      </p:sp>
      <p:sp>
        <p:nvSpPr>
          <p:cNvPr id="553990" name="Text Box 6"/>
          <p:cNvSpPr txBox="1">
            <a:spLocks noChangeArrowheads="1"/>
          </p:cNvSpPr>
          <p:nvPr/>
        </p:nvSpPr>
        <p:spPr bwMode="auto">
          <a:xfrm>
            <a:off x="3584575" y="1196975"/>
            <a:ext cx="3168650" cy="5509200"/>
          </a:xfrm>
          <a:prstGeom prst="rect">
            <a:avLst/>
          </a:prstGeom>
          <a:noFill/>
          <a:ln w="9525" algn="ctr">
            <a:noFill/>
            <a:miter lim="800000"/>
            <a:headEnd/>
            <a:tailEnd/>
          </a:ln>
          <a:effectLst/>
        </p:spPr>
        <p:txBody>
          <a:bodyPr>
            <a:spAutoFit/>
          </a:bodyPr>
          <a:lstStyle/>
          <a:p>
            <a:pPr marL="273050" indent="-273050" algn="ctr"/>
            <a:r>
              <a:rPr lang="en-NZ" sz="2800" dirty="0">
                <a:solidFill>
                  <a:srgbClr val="000066"/>
                </a:solidFill>
                <a:latin typeface="Arial" pitchFamily="34" charset="0"/>
                <a:cs typeface="Arial" pitchFamily="34" charset="0"/>
              </a:rPr>
              <a:t>Alexander</a:t>
            </a:r>
          </a:p>
          <a:p>
            <a:pPr marL="273050" indent="-273050" algn="ctr"/>
            <a:r>
              <a:rPr lang="en-NZ" sz="2800" dirty="0">
                <a:solidFill>
                  <a:srgbClr val="000066"/>
                </a:solidFill>
                <a:latin typeface="Arial" pitchFamily="34" charset="0"/>
                <a:cs typeface="Arial" pitchFamily="34" charset="0"/>
              </a:rPr>
              <a:t>Zechariah 9</a:t>
            </a:r>
          </a:p>
          <a:p>
            <a:pPr marL="273050" indent="-273050" algn="ctr"/>
            <a:endParaRPr lang="en-NZ" sz="1000" dirty="0">
              <a:solidFill>
                <a:srgbClr val="000066"/>
              </a:solidFill>
              <a:latin typeface="Arial" pitchFamily="34" charset="0"/>
              <a:cs typeface="Arial" pitchFamily="34" charset="0"/>
            </a:endParaRPr>
          </a:p>
          <a:p>
            <a:pPr marL="273050" indent="-273050">
              <a:buFont typeface="Wingdings" pitchFamily="2" charset="2"/>
              <a:buChar char="§"/>
            </a:pPr>
            <a:r>
              <a:rPr lang="en-NZ" sz="2200" b="0" dirty="0">
                <a:latin typeface="Arial" pitchFamily="34" charset="0"/>
                <a:cs typeface="Arial" pitchFamily="34" charset="0"/>
              </a:rPr>
              <a:t>A Mighty King</a:t>
            </a:r>
          </a:p>
          <a:p>
            <a:pPr marL="273050" indent="-273050">
              <a:buFont typeface="Wingdings" pitchFamily="2" charset="2"/>
              <a:buNone/>
            </a:pPr>
            <a:r>
              <a:rPr lang="en-NZ" sz="2200" b="0" dirty="0">
                <a:latin typeface="Arial" pitchFamily="34" charset="0"/>
                <a:cs typeface="Arial" pitchFamily="34" charset="0"/>
              </a:rPr>
              <a:t>     (</a:t>
            </a:r>
            <a:r>
              <a:rPr lang="en-NZ" sz="2200" dirty="0">
                <a:solidFill>
                  <a:srgbClr val="000066"/>
                </a:solidFill>
                <a:latin typeface="Arial" pitchFamily="34" charset="0"/>
                <a:cs typeface="Arial" pitchFamily="34" charset="0"/>
              </a:rPr>
              <a:t>Dan 11:3</a:t>
            </a:r>
            <a:r>
              <a:rPr lang="en-NZ" sz="2200" b="0" dirty="0">
                <a:latin typeface="Arial" pitchFamily="34" charset="0"/>
                <a:cs typeface="Arial" pitchFamily="34" charset="0"/>
              </a:rPr>
              <a:t>)</a:t>
            </a:r>
          </a:p>
          <a:p>
            <a:pPr marL="273050" indent="-273050">
              <a:buFont typeface="Wingdings" pitchFamily="2" charset="2"/>
              <a:buChar char="§"/>
            </a:pPr>
            <a:r>
              <a:rPr lang="en-NZ" sz="2200" b="0" dirty="0">
                <a:latin typeface="Arial" pitchFamily="34" charset="0"/>
                <a:cs typeface="Arial" pitchFamily="34" charset="0"/>
              </a:rPr>
              <a:t>Rides a War Horse</a:t>
            </a:r>
          </a:p>
          <a:p>
            <a:pPr marL="273050" indent="-273050">
              <a:buFont typeface="Wingdings" pitchFamily="2" charset="2"/>
              <a:buNone/>
            </a:pPr>
            <a:r>
              <a:rPr lang="en-NZ" sz="2200" b="0" dirty="0">
                <a:latin typeface="Arial" pitchFamily="34" charset="0"/>
                <a:cs typeface="Arial" pitchFamily="34" charset="0"/>
              </a:rPr>
              <a:t>     (</a:t>
            </a:r>
            <a:r>
              <a:rPr lang="en-NZ" sz="2200" b="0" dirty="0" err="1">
                <a:latin typeface="Arial" pitchFamily="34" charset="0"/>
                <a:cs typeface="Arial" pitchFamily="34" charset="0"/>
              </a:rPr>
              <a:t>Bucephalus</a:t>
            </a:r>
            <a:r>
              <a:rPr lang="en-NZ" sz="2200" b="0" dirty="0">
                <a:latin typeface="Arial" pitchFamily="34" charset="0"/>
                <a:cs typeface="Arial" pitchFamily="34" charset="0"/>
              </a:rPr>
              <a:t>)</a:t>
            </a:r>
          </a:p>
          <a:p>
            <a:pPr marL="273050" indent="-273050">
              <a:buFont typeface="Wingdings" pitchFamily="2" charset="2"/>
              <a:buChar char="§"/>
            </a:pPr>
            <a:r>
              <a:rPr lang="en-NZ" sz="2200" b="0" dirty="0">
                <a:latin typeface="Arial" pitchFamily="34" charset="0"/>
                <a:cs typeface="Arial" pitchFamily="34" charset="0"/>
              </a:rPr>
              <a:t>Leads an Army </a:t>
            </a:r>
            <a:r>
              <a:rPr lang="en-NZ" sz="2200" dirty="0">
                <a:solidFill>
                  <a:srgbClr val="000066"/>
                </a:solidFill>
                <a:latin typeface="Arial" pitchFamily="34" charset="0"/>
                <a:cs typeface="Arial" pitchFamily="34" charset="0"/>
              </a:rPr>
              <a:t>v8</a:t>
            </a:r>
          </a:p>
          <a:p>
            <a:pPr marL="273050" indent="-273050">
              <a:buFont typeface="Wingdings" pitchFamily="2" charset="2"/>
              <a:buChar char="§"/>
            </a:pPr>
            <a:endParaRPr lang="en-NZ" sz="1100" b="0" dirty="0">
              <a:latin typeface="Arial" pitchFamily="34" charset="0"/>
              <a:cs typeface="Arial" pitchFamily="34" charset="0"/>
            </a:endParaRPr>
          </a:p>
          <a:p>
            <a:pPr marL="273050" indent="-273050">
              <a:buFont typeface="Wingdings" pitchFamily="2" charset="2"/>
              <a:buChar char="§"/>
            </a:pPr>
            <a:r>
              <a:rPr lang="en-NZ" sz="2200" b="0" dirty="0">
                <a:latin typeface="Arial" pitchFamily="34" charset="0"/>
                <a:cs typeface="Arial" pitchFamily="34" charset="0"/>
              </a:rPr>
              <a:t>Tyre Devoured </a:t>
            </a:r>
            <a:r>
              <a:rPr lang="en-NZ" sz="2200" dirty="0">
                <a:solidFill>
                  <a:srgbClr val="000066"/>
                </a:solidFill>
                <a:latin typeface="Arial" pitchFamily="34" charset="0"/>
                <a:cs typeface="Arial" pitchFamily="34" charset="0"/>
              </a:rPr>
              <a:t>v4</a:t>
            </a:r>
          </a:p>
          <a:p>
            <a:pPr marL="273050" indent="-273050">
              <a:buFont typeface="Wingdings" pitchFamily="2" charset="2"/>
              <a:buChar char="§"/>
            </a:pPr>
            <a:endParaRPr lang="en-NZ" sz="2200" b="0" dirty="0">
              <a:latin typeface="Arial" pitchFamily="34" charset="0"/>
              <a:cs typeface="Arial" pitchFamily="34" charset="0"/>
            </a:endParaRPr>
          </a:p>
          <a:p>
            <a:pPr marL="273050" indent="-273050">
              <a:buFont typeface="Wingdings" pitchFamily="2" charset="2"/>
              <a:buChar char="§"/>
            </a:pPr>
            <a:r>
              <a:rPr lang="en-NZ" sz="2200" b="0" dirty="0" err="1">
                <a:latin typeface="Arial" pitchFamily="34" charset="0"/>
                <a:cs typeface="Arial" pitchFamily="34" charset="0"/>
              </a:rPr>
              <a:t>Ekron</a:t>
            </a:r>
            <a:r>
              <a:rPr lang="en-NZ" sz="2200" b="0" dirty="0">
                <a:latin typeface="Arial" pitchFamily="34" charset="0"/>
                <a:cs typeface="Arial" pitchFamily="34" charset="0"/>
              </a:rPr>
              <a:t> Ashamed </a:t>
            </a:r>
            <a:r>
              <a:rPr lang="en-NZ" sz="2200" dirty="0">
                <a:solidFill>
                  <a:srgbClr val="000066"/>
                </a:solidFill>
                <a:latin typeface="Arial" pitchFamily="34" charset="0"/>
                <a:cs typeface="Arial" pitchFamily="34" charset="0"/>
              </a:rPr>
              <a:t>v5</a:t>
            </a:r>
          </a:p>
          <a:p>
            <a:pPr marL="273050" indent="-273050">
              <a:buFont typeface="Wingdings" pitchFamily="2" charset="2"/>
              <a:buChar char="§"/>
            </a:pPr>
            <a:endParaRPr lang="en-NZ" sz="1100" b="0" dirty="0">
              <a:latin typeface="Arial" pitchFamily="34" charset="0"/>
              <a:cs typeface="Arial" pitchFamily="34" charset="0"/>
            </a:endParaRPr>
          </a:p>
          <a:p>
            <a:pPr marL="273050" indent="-273050">
              <a:buFont typeface="Wingdings" pitchFamily="2" charset="2"/>
              <a:buChar char="§"/>
            </a:pPr>
            <a:r>
              <a:rPr lang="en-NZ" sz="2200" b="0" dirty="0">
                <a:latin typeface="Arial" pitchFamily="34" charset="0"/>
                <a:cs typeface="Arial" pitchFamily="34" charset="0"/>
              </a:rPr>
              <a:t>Cut off Pride of</a:t>
            </a:r>
          </a:p>
          <a:p>
            <a:pPr marL="273050" indent="-273050">
              <a:buFont typeface="Wingdings" pitchFamily="2" charset="2"/>
              <a:buNone/>
            </a:pPr>
            <a:r>
              <a:rPr lang="en-NZ" sz="2200" b="0" dirty="0">
                <a:latin typeface="Arial" pitchFamily="34" charset="0"/>
                <a:cs typeface="Arial" pitchFamily="34" charset="0"/>
              </a:rPr>
              <a:t>     Philistines </a:t>
            </a:r>
            <a:r>
              <a:rPr lang="en-NZ" sz="2200" dirty="0">
                <a:solidFill>
                  <a:srgbClr val="000066"/>
                </a:solidFill>
                <a:latin typeface="Arial" pitchFamily="34" charset="0"/>
                <a:cs typeface="Arial" pitchFamily="34" charset="0"/>
              </a:rPr>
              <a:t>v6</a:t>
            </a:r>
          </a:p>
          <a:p>
            <a:pPr marL="273050" indent="-273050">
              <a:buFont typeface="Wingdings" pitchFamily="2" charset="2"/>
              <a:buChar char="§"/>
            </a:pPr>
            <a:r>
              <a:rPr lang="en-NZ" sz="2200" b="0" dirty="0">
                <a:latin typeface="Arial" pitchFamily="34" charset="0"/>
                <a:cs typeface="Arial" pitchFamily="34" charset="0"/>
              </a:rPr>
              <a:t>King shall Perish</a:t>
            </a:r>
          </a:p>
          <a:p>
            <a:pPr marL="273050" indent="-273050">
              <a:buFont typeface="Wingdings" pitchFamily="2" charset="2"/>
              <a:buNone/>
            </a:pPr>
            <a:r>
              <a:rPr lang="en-NZ" sz="2200" b="0" dirty="0">
                <a:latin typeface="Arial" pitchFamily="34" charset="0"/>
                <a:cs typeface="Arial" pitchFamily="34" charset="0"/>
              </a:rPr>
              <a:t>     from Gaza </a:t>
            </a:r>
            <a:r>
              <a:rPr lang="en-NZ" sz="2200" dirty="0">
                <a:solidFill>
                  <a:srgbClr val="000066"/>
                </a:solidFill>
                <a:latin typeface="Arial" pitchFamily="34" charset="0"/>
                <a:cs typeface="Arial" pitchFamily="34" charset="0"/>
              </a:rPr>
              <a:t>v5</a:t>
            </a:r>
          </a:p>
        </p:txBody>
      </p:sp>
      <p:sp>
        <p:nvSpPr>
          <p:cNvPr id="553991" name="Text Box 7"/>
          <p:cNvSpPr txBox="1">
            <a:spLocks noChangeArrowheads="1"/>
          </p:cNvSpPr>
          <p:nvPr/>
        </p:nvSpPr>
        <p:spPr bwMode="auto">
          <a:xfrm>
            <a:off x="6681788" y="1196975"/>
            <a:ext cx="3224212" cy="5509200"/>
          </a:xfrm>
          <a:prstGeom prst="rect">
            <a:avLst/>
          </a:prstGeom>
          <a:noFill/>
          <a:ln w="9525" algn="ctr">
            <a:noFill/>
            <a:miter lim="800000"/>
            <a:headEnd/>
            <a:tailEnd/>
          </a:ln>
          <a:effectLst/>
        </p:spPr>
        <p:txBody>
          <a:bodyPr>
            <a:spAutoFit/>
          </a:bodyPr>
          <a:lstStyle/>
          <a:p>
            <a:pPr marL="273050" indent="-273050" algn="ctr"/>
            <a:r>
              <a:rPr lang="en-NZ" sz="2800" dirty="0">
                <a:solidFill>
                  <a:srgbClr val="000066"/>
                </a:solidFill>
                <a:latin typeface="Arial" pitchFamily="34" charset="0"/>
                <a:cs typeface="Arial" pitchFamily="34" charset="0"/>
              </a:rPr>
              <a:t>Christ</a:t>
            </a:r>
          </a:p>
          <a:p>
            <a:pPr marL="273050" indent="-273050" algn="ctr"/>
            <a:r>
              <a:rPr lang="en-NZ" sz="2800" dirty="0">
                <a:solidFill>
                  <a:srgbClr val="000066"/>
                </a:solidFill>
                <a:latin typeface="Arial" pitchFamily="34" charset="0"/>
                <a:cs typeface="Arial" pitchFamily="34" charset="0"/>
              </a:rPr>
              <a:t>Zechariah 10</a:t>
            </a:r>
          </a:p>
          <a:p>
            <a:pPr marL="273050" indent="-273050" algn="ctr"/>
            <a:endParaRPr lang="en-NZ" sz="1000" dirty="0">
              <a:solidFill>
                <a:srgbClr val="000066"/>
              </a:solidFill>
              <a:latin typeface="Arial" pitchFamily="34" charset="0"/>
              <a:cs typeface="Arial" pitchFamily="34" charset="0"/>
            </a:endParaRPr>
          </a:p>
          <a:p>
            <a:pPr marL="273050" indent="-273050">
              <a:buFont typeface="Wingdings" pitchFamily="2" charset="2"/>
              <a:buChar char="§"/>
            </a:pPr>
            <a:r>
              <a:rPr lang="en-NZ" sz="2200" b="0" dirty="0">
                <a:latin typeface="Arial" pitchFamily="34" charset="0"/>
                <a:cs typeface="Arial" pitchFamily="34" charset="0"/>
              </a:rPr>
              <a:t>Judah &amp; Ephraim: Mighty men </a:t>
            </a:r>
            <a:r>
              <a:rPr lang="en-NZ" sz="2200" dirty="0">
                <a:solidFill>
                  <a:srgbClr val="000066"/>
                </a:solidFill>
                <a:latin typeface="Arial" pitchFamily="34" charset="0"/>
                <a:cs typeface="Arial" pitchFamily="34" charset="0"/>
              </a:rPr>
              <a:t>v5, 7</a:t>
            </a:r>
          </a:p>
          <a:p>
            <a:pPr marL="273050" indent="-273050">
              <a:buFont typeface="Wingdings" pitchFamily="2" charset="2"/>
              <a:buChar char="§"/>
            </a:pPr>
            <a:r>
              <a:rPr lang="en-NZ" sz="2200" b="0" dirty="0">
                <a:latin typeface="Arial" pitchFamily="34" charset="0"/>
                <a:cs typeface="Arial" pitchFamily="34" charset="0"/>
              </a:rPr>
              <a:t>Judah: my Goodly</a:t>
            </a:r>
          </a:p>
          <a:p>
            <a:pPr marL="273050" indent="-273050">
              <a:buFont typeface="Wingdings" pitchFamily="2" charset="2"/>
              <a:buNone/>
            </a:pPr>
            <a:r>
              <a:rPr lang="en-NZ" sz="2200" b="0" dirty="0">
                <a:latin typeface="Arial" pitchFamily="34" charset="0"/>
                <a:cs typeface="Arial" pitchFamily="34" charset="0"/>
              </a:rPr>
              <a:t>     Horse in Battle </a:t>
            </a:r>
            <a:r>
              <a:rPr lang="en-NZ" sz="2200" dirty="0">
                <a:solidFill>
                  <a:srgbClr val="000066"/>
                </a:solidFill>
                <a:latin typeface="Arial" pitchFamily="34" charset="0"/>
                <a:cs typeface="Arial" pitchFamily="34" charset="0"/>
              </a:rPr>
              <a:t>v3</a:t>
            </a:r>
          </a:p>
          <a:p>
            <a:pPr marL="273050" indent="-273050">
              <a:buFont typeface="Wingdings" pitchFamily="2" charset="2"/>
              <a:buChar char="§"/>
            </a:pPr>
            <a:r>
              <a:rPr lang="en-NZ" sz="2200" b="0" dirty="0">
                <a:latin typeface="Arial" pitchFamily="34" charset="0"/>
                <a:cs typeface="Arial" pitchFamily="34" charset="0"/>
              </a:rPr>
              <a:t>Leads an Army </a:t>
            </a:r>
            <a:r>
              <a:rPr lang="en-NZ" sz="2200" dirty="0">
                <a:solidFill>
                  <a:srgbClr val="000066"/>
                </a:solidFill>
                <a:latin typeface="Arial" pitchFamily="34" charset="0"/>
                <a:cs typeface="Arial" pitchFamily="34" charset="0"/>
              </a:rPr>
              <a:t>v5</a:t>
            </a:r>
          </a:p>
          <a:p>
            <a:pPr marL="273050" indent="-273050">
              <a:buFont typeface="Wingdings" pitchFamily="2" charset="2"/>
              <a:buChar char="§"/>
            </a:pPr>
            <a:r>
              <a:rPr lang="en-NZ" sz="2200" b="0" dirty="0">
                <a:latin typeface="Arial" pitchFamily="34" charset="0"/>
                <a:cs typeface="Arial" pitchFamily="34" charset="0"/>
              </a:rPr>
              <a:t>Israel shall Devour</a:t>
            </a:r>
          </a:p>
          <a:p>
            <a:pPr marL="273050" indent="-273050">
              <a:buFont typeface="Wingdings" pitchFamily="2" charset="2"/>
              <a:buNone/>
            </a:pPr>
            <a:r>
              <a:rPr lang="en-NZ" sz="2200" b="0" dirty="0">
                <a:latin typeface="Arial" pitchFamily="34" charset="0"/>
                <a:cs typeface="Arial" pitchFamily="34" charset="0"/>
              </a:rPr>
              <a:t>     her Enemies (</a:t>
            </a:r>
            <a:r>
              <a:rPr lang="en-NZ" sz="2200" dirty="0">
                <a:solidFill>
                  <a:srgbClr val="000066"/>
                </a:solidFill>
                <a:latin typeface="Arial" pitchFamily="34" charset="0"/>
                <a:cs typeface="Arial" pitchFamily="34" charset="0"/>
              </a:rPr>
              <a:t>9:15</a:t>
            </a:r>
            <a:r>
              <a:rPr lang="en-NZ" sz="2200" b="0" dirty="0">
                <a:latin typeface="Arial" pitchFamily="34" charset="0"/>
                <a:cs typeface="Arial" pitchFamily="34" charset="0"/>
              </a:rPr>
              <a:t>)</a:t>
            </a:r>
          </a:p>
          <a:p>
            <a:pPr marL="273050" indent="-273050">
              <a:buFont typeface="Wingdings" pitchFamily="2" charset="2"/>
              <a:buChar char="§"/>
            </a:pPr>
            <a:r>
              <a:rPr lang="en-NZ" sz="2200" b="0" dirty="0">
                <a:latin typeface="Arial" pitchFamily="34" charset="0"/>
                <a:cs typeface="Arial" pitchFamily="34" charset="0"/>
              </a:rPr>
              <a:t>Enemy Horsemen</a:t>
            </a:r>
          </a:p>
          <a:p>
            <a:pPr marL="273050" indent="-273050">
              <a:buFont typeface="Wingdings" pitchFamily="2" charset="2"/>
              <a:buNone/>
            </a:pPr>
            <a:r>
              <a:rPr lang="en-NZ" sz="2200" b="0" dirty="0">
                <a:latin typeface="Arial" pitchFamily="34" charset="0"/>
                <a:cs typeface="Arial" pitchFamily="34" charset="0"/>
              </a:rPr>
              <a:t>     Confounded (s/w) </a:t>
            </a:r>
            <a:r>
              <a:rPr lang="en-NZ" sz="2200" dirty="0">
                <a:solidFill>
                  <a:srgbClr val="000066"/>
                </a:solidFill>
                <a:latin typeface="Arial" pitchFamily="34" charset="0"/>
                <a:cs typeface="Arial" pitchFamily="34" charset="0"/>
              </a:rPr>
              <a:t>v5</a:t>
            </a:r>
          </a:p>
          <a:p>
            <a:pPr marL="273050" indent="-273050">
              <a:buFont typeface="Wingdings" pitchFamily="2" charset="2"/>
              <a:buChar char="§"/>
            </a:pPr>
            <a:r>
              <a:rPr lang="en-NZ" sz="2200" b="0" dirty="0">
                <a:latin typeface="Arial" pitchFamily="34" charset="0"/>
                <a:cs typeface="Arial" pitchFamily="34" charset="0"/>
              </a:rPr>
              <a:t>Pride of Assyria</a:t>
            </a:r>
          </a:p>
          <a:p>
            <a:pPr marL="273050" indent="-273050">
              <a:buFont typeface="Wingdings" pitchFamily="2" charset="2"/>
              <a:buNone/>
            </a:pPr>
            <a:r>
              <a:rPr lang="en-NZ" sz="2200" b="0" dirty="0">
                <a:latin typeface="Arial" pitchFamily="34" charset="0"/>
                <a:cs typeface="Arial" pitchFamily="34" charset="0"/>
              </a:rPr>
              <a:t>     Brought Down </a:t>
            </a:r>
            <a:r>
              <a:rPr lang="en-NZ" sz="2200" dirty="0">
                <a:solidFill>
                  <a:srgbClr val="000066"/>
                </a:solidFill>
                <a:latin typeface="Arial" pitchFamily="34" charset="0"/>
                <a:cs typeface="Arial" pitchFamily="34" charset="0"/>
              </a:rPr>
              <a:t>v11</a:t>
            </a:r>
          </a:p>
          <a:p>
            <a:pPr marL="273050" indent="-273050">
              <a:buFont typeface="Wingdings" pitchFamily="2" charset="2"/>
              <a:buChar char="§"/>
            </a:pPr>
            <a:r>
              <a:rPr lang="en-NZ" sz="2200" b="0" dirty="0">
                <a:latin typeface="Arial" pitchFamily="34" charset="0"/>
                <a:cs typeface="Arial" pitchFamily="34" charset="0"/>
              </a:rPr>
              <a:t>Sceptre of Egypt shall</a:t>
            </a:r>
          </a:p>
          <a:p>
            <a:pPr marL="273050" indent="-273050">
              <a:buFont typeface="Wingdings" pitchFamily="2" charset="2"/>
              <a:buNone/>
            </a:pPr>
            <a:r>
              <a:rPr lang="en-NZ" sz="2200" b="0" dirty="0">
                <a:latin typeface="Arial" pitchFamily="34" charset="0"/>
                <a:cs typeface="Arial" pitchFamily="34" charset="0"/>
              </a:rPr>
              <a:t>     Depart </a:t>
            </a:r>
            <a:r>
              <a:rPr lang="en-NZ" sz="2200" dirty="0">
                <a:solidFill>
                  <a:srgbClr val="000066"/>
                </a:solidFill>
                <a:latin typeface="Arial" pitchFamily="34" charset="0"/>
                <a:cs typeface="Arial" pitchFamily="34" charset="0"/>
              </a:rPr>
              <a:t>v11</a:t>
            </a:r>
            <a:endParaRPr lang="en-NZ" sz="2600" dirty="0">
              <a:solidFill>
                <a:srgbClr val="000066"/>
              </a:solidFill>
              <a:latin typeface="Arial" pitchFamily="34" charset="0"/>
              <a:cs typeface="Arial" pitchFamily="34" charset="0"/>
            </a:endParaRPr>
          </a:p>
        </p:txBody>
      </p:sp>
    </p:spTree>
    <p:extLst>
      <p:ext uri="{BB962C8B-B14F-4D97-AF65-F5344CB8AC3E}">
        <p14:creationId xmlns:p14="http://schemas.microsoft.com/office/powerpoint/2010/main" val="407446406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62" name="Picture 2" descr="800-Ezra%208%20Haggai_Zechariah"/>
          <p:cNvPicPr>
            <a:picLocks noChangeAspect="1" noChangeArrowheads="1"/>
          </p:cNvPicPr>
          <p:nvPr/>
        </p:nvPicPr>
        <p:blipFill>
          <a:blip r:embed="rId2" cstate="print"/>
          <a:srcRect l="9448" r="56693" b="18898"/>
          <a:stretch>
            <a:fillRect/>
          </a:stretch>
        </p:blipFill>
        <p:spPr bwMode="auto">
          <a:xfrm>
            <a:off x="0" y="0"/>
            <a:ext cx="3729038" cy="6858000"/>
          </a:xfrm>
          <a:prstGeom prst="rect">
            <a:avLst/>
          </a:prstGeom>
          <a:noFill/>
        </p:spPr>
      </p:pic>
      <p:sp>
        <p:nvSpPr>
          <p:cNvPr id="552963" name="Rectangle 3"/>
          <p:cNvSpPr>
            <a:spLocks noChangeArrowheads="1"/>
          </p:cNvSpPr>
          <p:nvPr/>
        </p:nvSpPr>
        <p:spPr bwMode="auto">
          <a:xfrm>
            <a:off x="2846388" y="0"/>
            <a:ext cx="936625" cy="6858000"/>
          </a:xfrm>
          <a:prstGeom prst="rect">
            <a:avLst/>
          </a:prstGeom>
          <a:gradFill rotWithShape="1">
            <a:gsLst>
              <a:gs pos="0">
                <a:srgbClr val="FFFFCC">
                  <a:alpha val="0"/>
                </a:srgbClr>
              </a:gs>
              <a:gs pos="100000">
                <a:srgbClr val="FFFFCC"/>
              </a:gs>
            </a:gsLst>
            <a:lin ang="0" scaled="1"/>
          </a:gradFill>
          <a:ln w="9525">
            <a:noFill/>
            <a:miter lim="800000"/>
            <a:headEnd/>
            <a:tailEnd/>
          </a:ln>
          <a:effectLst/>
        </p:spPr>
        <p:txBody>
          <a:bodyPr wrap="none" anchor="ctr"/>
          <a:lstStyle/>
          <a:p>
            <a:endParaRPr lang="en-NZ"/>
          </a:p>
        </p:txBody>
      </p:sp>
      <p:sp>
        <p:nvSpPr>
          <p:cNvPr id="552964" name="Text Box 4"/>
          <p:cNvSpPr txBox="1">
            <a:spLocks noChangeArrowheads="1"/>
          </p:cNvSpPr>
          <p:nvPr/>
        </p:nvSpPr>
        <p:spPr bwMode="auto">
          <a:xfrm>
            <a:off x="0" y="4941888"/>
            <a:ext cx="3152775" cy="1446550"/>
          </a:xfrm>
          <a:prstGeom prst="rect">
            <a:avLst/>
          </a:prstGeom>
          <a:noFill/>
          <a:ln w="9525">
            <a:noFill/>
            <a:miter lim="800000"/>
            <a:headEnd/>
            <a:tailEnd/>
          </a:ln>
          <a:effectLst>
            <a:outerShdw dist="35921" dir="2700000" algn="ctr" rotWithShape="0">
              <a:schemeClr val="bg2"/>
            </a:outerShdw>
          </a:effectLst>
        </p:spPr>
        <p:txBody>
          <a:bodyPr lIns="54000" rIns="54000">
            <a:spAutoFit/>
          </a:bodyPr>
          <a:lstStyle/>
          <a:p>
            <a:pPr algn="ctr"/>
            <a:r>
              <a:rPr lang="en-NZ" sz="4400" dirty="0">
                <a:solidFill>
                  <a:srgbClr val="FF0000"/>
                </a:solidFill>
                <a:effectLst>
                  <a:glow rad="254000">
                    <a:srgbClr val="000000">
                      <a:alpha val="60000"/>
                    </a:srgbClr>
                  </a:glow>
                </a:effectLst>
                <a:latin typeface="Papyrus" panose="03070502060502030205" pitchFamily="66" charset="0"/>
              </a:rPr>
              <a:t>The</a:t>
            </a:r>
          </a:p>
          <a:p>
            <a:pPr algn="ctr"/>
            <a:r>
              <a:rPr lang="en-NZ" sz="4400" dirty="0">
                <a:solidFill>
                  <a:srgbClr val="FF0000"/>
                </a:solidFill>
                <a:effectLst>
                  <a:glow rad="254000">
                    <a:srgbClr val="000000">
                      <a:alpha val="60000"/>
                    </a:srgbClr>
                  </a:glow>
                </a:effectLst>
                <a:latin typeface="Papyrus" panose="03070502060502030205" pitchFamily="66" charset="0"/>
              </a:rPr>
              <a:t>Flock</a:t>
            </a:r>
            <a:endParaRPr lang="en-GB" sz="4400" dirty="0">
              <a:solidFill>
                <a:srgbClr val="FF0000"/>
              </a:solidFill>
              <a:effectLst>
                <a:glow rad="254000">
                  <a:srgbClr val="000000">
                    <a:alpha val="60000"/>
                  </a:srgbClr>
                </a:glow>
              </a:effectLst>
              <a:latin typeface="Papyrus" panose="03070502060502030205" pitchFamily="66" charset="0"/>
            </a:endParaRPr>
          </a:p>
        </p:txBody>
      </p:sp>
      <p:sp>
        <p:nvSpPr>
          <p:cNvPr id="552965" name="Text Box 5"/>
          <p:cNvSpPr txBox="1">
            <a:spLocks noChangeArrowheads="1"/>
          </p:cNvSpPr>
          <p:nvPr/>
        </p:nvSpPr>
        <p:spPr bwMode="auto">
          <a:xfrm>
            <a:off x="3944938" y="333375"/>
            <a:ext cx="5761037" cy="641350"/>
          </a:xfrm>
          <a:prstGeom prst="rect">
            <a:avLst/>
          </a:prstGeom>
          <a:noFill/>
          <a:ln w="9525" algn="ctr">
            <a:noFill/>
            <a:miter lim="800000"/>
            <a:headEnd/>
            <a:tailEnd/>
          </a:ln>
          <a:effectLst/>
        </p:spPr>
        <p:txBody>
          <a:bodyPr>
            <a:spAutoFit/>
          </a:bodyPr>
          <a:lstStyle/>
          <a:p>
            <a:pPr algn="ctr"/>
            <a:r>
              <a:rPr lang="en-NZ" sz="3600" dirty="0">
                <a:latin typeface="Arial Black" pitchFamily="34" charset="0"/>
              </a:rPr>
              <a:t>The </a:t>
            </a:r>
            <a:r>
              <a:rPr lang="en-NZ" sz="3600" dirty="0" err="1">
                <a:latin typeface="Arial Black" pitchFamily="34" charset="0"/>
              </a:rPr>
              <a:t>Regathering</a:t>
            </a:r>
            <a:endParaRPr lang="en-GB" sz="2400" dirty="0">
              <a:latin typeface="Arial Black" pitchFamily="34" charset="0"/>
            </a:endParaRPr>
          </a:p>
        </p:txBody>
      </p:sp>
      <p:sp>
        <p:nvSpPr>
          <p:cNvPr id="552966" name="Text Box 6"/>
          <p:cNvSpPr txBox="1">
            <a:spLocks noChangeArrowheads="1"/>
          </p:cNvSpPr>
          <p:nvPr/>
        </p:nvSpPr>
        <p:spPr bwMode="auto">
          <a:xfrm>
            <a:off x="3873500" y="1052513"/>
            <a:ext cx="5903913" cy="5603875"/>
          </a:xfrm>
          <a:prstGeom prst="rect">
            <a:avLst/>
          </a:prstGeom>
          <a:noFill/>
          <a:ln w="9525" algn="ctr">
            <a:noFill/>
            <a:miter lim="800000"/>
            <a:headEnd/>
            <a:tailEnd/>
          </a:ln>
          <a:effectLst/>
        </p:spPr>
        <p:txBody>
          <a:bodyPr>
            <a:spAutoFit/>
          </a:bodyPr>
          <a:lstStyle/>
          <a:p>
            <a:pPr>
              <a:buFont typeface="Wingdings" pitchFamily="2" charset="2"/>
              <a:buNone/>
              <a:tabLst>
                <a:tab pos="3586163" algn="l"/>
              </a:tabLst>
            </a:pPr>
            <a:r>
              <a:rPr lang="en-NZ" sz="2200" b="0" dirty="0">
                <a:latin typeface="Arial" charset="0"/>
              </a:rPr>
              <a:t>And it shall come to pass when all these things are come upon thee, the blessing and the curse and </a:t>
            </a:r>
            <a:r>
              <a:rPr lang="en-NZ" sz="2200" u="sng" dirty="0">
                <a:solidFill>
                  <a:srgbClr val="FF0000"/>
                </a:solidFill>
                <a:latin typeface="Arial" charset="0"/>
              </a:rPr>
              <a:t>thou </a:t>
            </a:r>
            <a:r>
              <a:rPr lang="en-NZ" sz="2200" u="sng" dirty="0" err="1">
                <a:solidFill>
                  <a:srgbClr val="FF0000"/>
                </a:solidFill>
                <a:latin typeface="Arial" charset="0"/>
              </a:rPr>
              <a:t>shalt</a:t>
            </a:r>
            <a:r>
              <a:rPr lang="en-NZ" sz="2200" u="sng" dirty="0">
                <a:solidFill>
                  <a:srgbClr val="FF0000"/>
                </a:solidFill>
                <a:latin typeface="Arial" charset="0"/>
              </a:rPr>
              <a:t> call them to mind</a:t>
            </a:r>
            <a:r>
              <a:rPr lang="en-NZ" sz="2200" b="0" dirty="0">
                <a:latin typeface="Arial" charset="0"/>
              </a:rPr>
              <a:t> among all the nations, whither Yahweh thy God hath driven thee.</a:t>
            </a:r>
          </a:p>
          <a:p>
            <a:pPr>
              <a:buFont typeface="Wingdings" pitchFamily="2" charset="2"/>
              <a:buNone/>
              <a:tabLst>
                <a:tab pos="3586163" algn="l"/>
              </a:tabLst>
            </a:pPr>
            <a:r>
              <a:rPr lang="en-NZ" sz="2200" u="sng" dirty="0">
                <a:solidFill>
                  <a:srgbClr val="FF0000"/>
                </a:solidFill>
                <a:latin typeface="Arial" charset="0"/>
              </a:rPr>
              <a:t>And </a:t>
            </a:r>
            <a:r>
              <a:rPr lang="en-NZ" sz="2200" u="sng" dirty="0" err="1">
                <a:solidFill>
                  <a:srgbClr val="FF0000"/>
                </a:solidFill>
                <a:latin typeface="Arial" charset="0"/>
              </a:rPr>
              <a:t>shalt</a:t>
            </a:r>
            <a:r>
              <a:rPr lang="en-NZ" sz="2200" u="sng" dirty="0">
                <a:solidFill>
                  <a:srgbClr val="FF0000"/>
                </a:solidFill>
                <a:latin typeface="Arial" charset="0"/>
              </a:rPr>
              <a:t> return to Yahweh thy God</a:t>
            </a:r>
            <a:r>
              <a:rPr lang="en-NZ" sz="2200" b="0" dirty="0">
                <a:latin typeface="Arial" charset="0"/>
              </a:rPr>
              <a:t>, and </a:t>
            </a:r>
            <a:r>
              <a:rPr lang="en-NZ" sz="2200" b="0" dirty="0" err="1">
                <a:latin typeface="Arial" charset="0"/>
              </a:rPr>
              <a:t>shalt</a:t>
            </a:r>
            <a:r>
              <a:rPr lang="en-NZ" sz="2200" b="0" dirty="0">
                <a:latin typeface="Arial" charset="0"/>
              </a:rPr>
              <a:t> obey His voice according to all that I command thee this day, </a:t>
            </a:r>
            <a:r>
              <a:rPr lang="en-NZ" sz="2200" u="sng" dirty="0">
                <a:solidFill>
                  <a:srgbClr val="FF0000"/>
                </a:solidFill>
                <a:latin typeface="Arial" charset="0"/>
              </a:rPr>
              <a:t>thou and thy children with all thine heart</a:t>
            </a:r>
            <a:r>
              <a:rPr lang="en-NZ" sz="2200" b="0" dirty="0">
                <a:latin typeface="Arial" charset="0"/>
              </a:rPr>
              <a:t>, and with all thy soul;</a:t>
            </a:r>
          </a:p>
          <a:p>
            <a:pPr>
              <a:buFont typeface="Wingdings" pitchFamily="2" charset="2"/>
              <a:buNone/>
              <a:tabLst>
                <a:tab pos="3586163" algn="l"/>
              </a:tabLst>
            </a:pPr>
            <a:r>
              <a:rPr lang="en-NZ" sz="2200" b="0" dirty="0">
                <a:latin typeface="Arial" charset="0"/>
              </a:rPr>
              <a:t>That then Yahweh thy God will turn thy captivity, </a:t>
            </a:r>
            <a:r>
              <a:rPr lang="en-NZ" sz="2200" u="sng" dirty="0">
                <a:solidFill>
                  <a:srgbClr val="FF0000"/>
                </a:solidFill>
                <a:latin typeface="Arial" charset="0"/>
              </a:rPr>
              <a:t>and have compassion upon thee</a:t>
            </a:r>
            <a:r>
              <a:rPr lang="en-NZ" sz="2200" b="0" dirty="0">
                <a:latin typeface="Arial" charset="0"/>
              </a:rPr>
              <a:t>, and will return </a:t>
            </a:r>
            <a:r>
              <a:rPr lang="en-NZ" sz="2200" u="sng" dirty="0">
                <a:solidFill>
                  <a:srgbClr val="FF0000"/>
                </a:solidFill>
                <a:latin typeface="Arial" charset="0"/>
              </a:rPr>
              <a:t>and gather thee from all the nations</a:t>
            </a:r>
            <a:r>
              <a:rPr lang="en-NZ" sz="2200" b="0" dirty="0">
                <a:latin typeface="Arial" charset="0"/>
              </a:rPr>
              <a:t>, whither Yahweh thy God hath scattered thee.</a:t>
            </a:r>
          </a:p>
          <a:p>
            <a:pPr>
              <a:buFont typeface="Wingdings" pitchFamily="2" charset="2"/>
              <a:buNone/>
              <a:tabLst>
                <a:tab pos="3586163" algn="l"/>
              </a:tabLst>
            </a:pPr>
            <a:endParaRPr lang="en-NZ" sz="1000" b="0" dirty="0">
              <a:latin typeface="Arial" charset="0"/>
            </a:endParaRPr>
          </a:p>
          <a:p>
            <a:pPr>
              <a:buFont typeface="Wingdings" pitchFamily="2" charset="2"/>
              <a:buNone/>
              <a:tabLst>
                <a:tab pos="3586163" algn="l"/>
              </a:tabLst>
            </a:pPr>
            <a:r>
              <a:rPr lang="en-NZ" sz="2200" dirty="0">
                <a:latin typeface="Arial" charset="0"/>
              </a:rPr>
              <a:t>	Deut 30:1-3</a:t>
            </a:r>
            <a:endParaRPr lang="en-NZ" sz="2600" dirty="0">
              <a:solidFill>
                <a:srgbClr val="000066"/>
              </a:solidFill>
              <a:latin typeface="Arial" charset="0"/>
            </a:endParaRPr>
          </a:p>
        </p:txBody>
      </p:sp>
    </p:spTree>
    <p:extLst>
      <p:ext uri="{BB962C8B-B14F-4D97-AF65-F5344CB8AC3E}">
        <p14:creationId xmlns:p14="http://schemas.microsoft.com/office/powerpoint/2010/main" val="74473034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62" name="Picture 2" descr="800-Ezra%208%20Haggai_Zechariah"/>
          <p:cNvPicPr>
            <a:picLocks noChangeAspect="1" noChangeArrowheads="1"/>
          </p:cNvPicPr>
          <p:nvPr/>
        </p:nvPicPr>
        <p:blipFill>
          <a:blip r:embed="rId2" cstate="print"/>
          <a:srcRect l="9448" r="56693" b="18898"/>
          <a:stretch>
            <a:fillRect/>
          </a:stretch>
        </p:blipFill>
        <p:spPr bwMode="auto">
          <a:xfrm>
            <a:off x="0" y="0"/>
            <a:ext cx="3729038" cy="6858000"/>
          </a:xfrm>
          <a:prstGeom prst="rect">
            <a:avLst/>
          </a:prstGeom>
          <a:noFill/>
        </p:spPr>
      </p:pic>
      <p:sp>
        <p:nvSpPr>
          <p:cNvPr id="552963" name="Rectangle 3"/>
          <p:cNvSpPr>
            <a:spLocks noChangeArrowheads="1"/>
          </p:cNvSpPr>
          <p:nvPr/>
        </p:nvSpPr>
        <p:spPr bwMode="auto">
          <a:xfrm>
            <a:off x="2846388" y="0"/>
            <a:ext cx="936625" cy="6858000"/>
          </a:xfrm>
          <a:prstGeom prst="rect">
            <a:avLst/>
          </a:prstGeom>
          <a:gradFill rotWithShape="1">
            <a:gsLst>
              <a:gs pos="0">
                <a:srgbClr val="FFFFCC">
                  <a:alpha val="0"/>
                </a:srgbClr>
              </a:gs>
              <a:gs pos="100000">
                <a:srgbClr val="FFFFCC"/>
              </a:gs>
            </a:gsLst>
            <a:lin ang="0" scaled="1"/>
          </a:gradFill>
          <a:ln w="9525">
            <a:noFill/>
            <a:miter lim="800000"/>
            <a:headEnd/>
            <a:tailEnd/>
          </a:ln>
          <a:effectLst/>
        </p:spPr>
        <p:txBody>
          <a:bodyPr wrap="none" anchor="ctr"/>
          <a:lstStyle/>
          <a:p>
            <a:endParaRPr lang="en-NZ"/>
          </a:p>
        </p:txBody>
      </p:sp>
      <p:sp>
        <p:nvSpPr>
          <p:cNvPr id="552964" name="Text Box 4"/>
          <p:cNvSpPr txBox="1">
            <a:spLocks noChangeArrowheads="1"/>
          </p:cNvSpPr>
          <p:nvPr/>
        </p:nvSpPr>
        <p:spPr bwMode="auto">
          <a:xfrm>
            <a:off x="0" y="4941888"/>
            <a:ext cx="3152775" cy="1446550"/>
          </a:xfrm>
          <a:prstGeom prst="rect">
            <a:avLst/>
          </a:prstGeom>
          <a:noFill/>
          <a:ln w="9525">
            <a:noFill/>
            <a:miter lim="800000"/>
            <a:headEnd/>
            <a:tailEnd/>
          </a:ln>
          <a:effectLst>
            <a:outerShdw dist="35921" dir="2700000" algn="ctr" rotWithShape="0">
              <a:schemeClr val="bg2"/>
            </a:outerShdw>
          </a:effectLst>
        </p:spPr>
        <p:txBody>
          <a:bodyPr lIns="54000" rIns="54000">
            <a:spAutoFit/>
          </a:bodyPr>
          <a:lstStyle/>
          <a:p>
            <a:pPr algn="ctr"/>
            <a:r>
              <a:rPr lang="en-NZ" sz="4400" dirty="0">
                <a:solidFill>
                  <a:srgbClr val="FF0000"/>
                </a:solidFill>
                <a:effectLst>
                  <a:glow rad="254000">
                    <a:srgbClr val="000000">
                      <a:alpha val="60000"/>
                    </a:srgbClr>
                  </a:glow>
                </a:effectLst>
                <a:latin typeface="Papyrus" panose="03070502060502030205" pitchFamily="66" charset="0"/>
              </a:rPr>
              <a:t>The</a:t>
            </a:r>
          </a:p>
          <a:p>
            <a:pPr algn="ctr"/>
            <a:r>
              <a:rPr lang="en-NZ" sz="4400" dirty="0">
                <a:solidFill>
                  <a:srgbClr val="FF0000"/>
                </a:solidFill>
                <a:effectLst>
                  <a:glow rad="254000">
                    <a:srgbClr val="000000">
                      <a:alpha val="60000"/>
                    </a:srgbClr>
                  </a:glow>
                </a:effectLst>
                <a:latin typeface="Papyrus" panose="03070502060502030205" pitchFamily="66" charset="0"/>
              </a:rPr>
              <a:t>Flock</a:t>
            </a:r>
            <a:endParaRPr lang="en-GB" sz="4400" dirty="0">
              <a:solidFill>
                <a:srgbClr val="FF0000"/>
              </a:solidFill>
              <a:effectLst>
                <a:glow rad="254000">
                  <a:srgbClr val="000000">
                    <a:alpha val="60000"/>
                  </a:srgbClr>
                </a:glow>
              </a:effectLst>
              <a:latin typeface="Papyrus" panose="03070502060502030205" pitchFamily="66" charset="0"/>
            </a:endParaRPr>
          </a:p>
        </p:txBody>
      </p:sp>
      <p:sp>
        <p:nvSpPr>
          <p:cNvPr id="552965" name="Text Box 5"/>
          <p:cNvSpPr txBox="1">
            <a:spLocks noChangeArrowheads="1"/>
          </p:cNvSpPr>
          <p:nvPr/>
        </p:nvSpPr>
        <p:spPr bwMode="auto">
          <a:xfrm>
            <a:off x="3944938" y="333375"/>
            <a:ext cx="5761037" cy="641350"/>
          </a:xfrm>
          <a:prstGeom prst="rect">
            <a:avLst/>
          </a:prstGeom>
          <a:noFill/>
          <a:ln w="9525" algn="ctr">
            <a:noFill/>
            <a:miter lim="800000"/>
            <a:headEnd/>
            <a:tailEnd/>
          </a:ln>
          <a:effectLst/>
        </p:spPr>
        <p:txBody>
          <a:bodyPr>
            <a:spAutoFit/>
          </a:bodyPr>
          <a:lstStyle/>
          <a:p>
            <a:pPr algn="ctr"/>
            <a:r>
              <a:rPr lang="en-NZ" sz="3600" dirty="0">
                <a:latin typeface="Arial Black" pitchFamily="34" charset="0"/>
              </a:rPr>
              <a:t>The </a:t>
            </a:r>
            <a:r>
              <a:rPr lang="en-NZ" sz="3600" dirty="0" err="1">
                <a:latin typeface="Arial Black" pitchFamily="34" charset="0"/>
              </a:rPr>
              <a:t>Regathering</a:t>
            </a:r>
            <a:endParaRPr lang="en-GB" sz="2400" dirty="0">
              <a:latin typeface="Arial Black" pitchFamily="34" charset="0"/>
            </a:endParaRPr>
          </a:p>
        </p:txBody>
      </p:sp>
      <p:sp>
        <p:nvSpPr>
          <p:cNvPr id="552966" name="Text Box 6"/>
          <p:cNvSpPr txBox="1">
            <a:spLocks noChangeArrowheads="1"/>
          </p:cNvSpPr>
          <p:nvPr/>
        </p:nvSpPr>
        <p:spPr bwMode="auto">
          <a:xfrm>
            <a:off x="4088903" y="1700808"/>
            <a:ext cx="5328593" cy="4308872"/>
          </a:xfrm>
          <a:prstGeom prst="rect">
            <a:avLst/>
          </a:prstGeom>
          <a:noFill/>
          <a:ln w="9525" algn="ctr">
            <a:noFill/>
            <a:miter lim="800000"/>
            <a:headEnd/>
            <a:tailEnd/>
          </a:ln>
          <a:effectLst/>
        </p:spPr>
        <p:txBody>
          <a:bodyPr wrap="square">
            <a:spAutoFit/>
          </a:bodyPr>
          <a:lstStyle/>
          <a:p>
            <a:pPr>
              <a:buFont typeface="Wingdings" pitchFamily="2" charset="2"/>
              <a:buNone/>
              <a:tabLst>
                <a:tab pos="3586163" algn="l"/>
              </a:tabLst>
            </a:pPr>
            <a:r>
              <a:rPr lang="en-NZ" sz="2200" b="0" dirty="0">
                <a:latin typeface="Arial" charset="0"/>
              </a:rPr>
              <a:t>Behold, I will send you Elijah the prophet before the coming of the great and dreadful day of the LORD: </a:t>
            </a:r>
            <a:r>
              <a:rPr lang="en-NZ" sz="2200" dirty="0">
                <a:solidFill>
                  <a:srgbClr val="FF0000"/>
                </a:solidFill>
                <a:latin typeface="Arial" charset="0"/>
              </a:rPr>
              <a:t>And he shall turn the heart of the fathers to the children, and the heart of the children to their fathers</a:t>
            </a:r>
            <a:r>
              <a:rPr lang="en-NZ" sz="2200" b="0" dirty="0">
                <a:latin typeface="Arial" charset="0"/>
              </a:rPr>
              <a:t>, lest I come and smite the earth with a curse.</a:t>
            </a:r>
          </a:p>
          <a:p>
            <a:pPr>
              <a:buFont typeface="Wingdings" pitchFamily="2" charset="2"/>
              <a:buNone/>
              <a:tabLst>
                <a:tab pos="3586163" algn="l"/>
              </a:tabLst>
            </a:pPr>
            <a:r>
              <a:rPr lang="en-NZ" sz="2200" b="0" dirty="0">
                <a:latin typeface="Arial" charset="0"/>
              </a:rPr>
              <a:t>	</a:t>
            </a:r>
            <a:r>
              <a:rPr lang="en-NZ" sz="2200" dirty="0">
                <a:latin typeface="Arial" charset="0"/>
              </a:rPr>
              <a:t>Mal 4:5-6</a:t>
            </a:r>
          </a:p>
          <a:p>
            <a:pPr>
              <a:buFont typeface="Wingdings" pitchFamily="2" charset="2"/>
              <a:buNone/>
              <a:tabLst>
                <a:tab pos="3586163" algn="l"/>
              </a:tabLst>
            </a:pPr>
            <a:endParaRPr lang="en-NZ" sz="2200" b="0" dirty="0">
              <a:latin typeface="Arial" charset="0"/>
            </a:endParaRPr>
          </a:p>
          <a:p>
            <a:pPr>
              <a:buFont typeface="Wingdings" pitchFamily="2" charset="2"/>
              <a:buNone/>
              <a:tabLst>
                <a:tab pos="3586163" algn="l"/>
              </a:tabLst>
            </a:pPr>
            <a:r>
              <a:rPr lang="en-NZ" sz="2200" b="0" dirty="0">
                <a:latin typeface="Arial" charset="0"/>
              </a:rPr>
              <a:t>Elijah the </a:t>
            </a:r>
            <a:r>
              <a:rPr lang="en-NZ" sz="2200" b="0" dirty="0" err="1">
                <a:latin typeface="Arial" charset="0"/>
              </a:rPr>
              <a:t>Tishbite</a:t>
            </a:r>
            <a:r>
              <a:rPr lang="en-NZ" sz="2200" b="0" dirty="0">
                <a:latin typeface="Arial" charset="0"/>
              </a:rPr>
              <a:t> was of the </a:t>
            </a:r>
            <a:r>
              <a:rPr lang="en-NZ" sz="2200" dirty="0">
                <a:solidFill>
                  <a:srgbClr val="FF0000"/>
                </a:solidFill>
                <a:latin typeface="Arial" charset="0"/>
              </a:rPr>
              <a:t>inhabitants of Gilead.</a:t>
            </a:r>
          </a:p>
          <a:p>
            <a:pPr>
              <a:buFont typeface="Wingdings" pitchFamily="2" charset="2"/>
              <a:buNone/>
              <a:tabLst>
                <a:tab pos="3586163" algn="l"/>
              </a:tabLst>
            </a:pPr>
            <a:endParaRPr lang="en-NZ" sz="1000" b="0" dirty="0">
              <a:latin typeface="Arial" charset="0"/>
            </a:endParaRPr>
          </a:p>
          <a:p>
            <a:pPr>
              <a:buFont typeface="Wingdings" pitchFamily="2" charset="2"/>
              <a:buNone/>
              <a:tabLst>
                <a:tab pos="3586163" algn="l"/>
              </a:tabLst>
            </a:pPr>
            <a:r>
              <a:rPr lang="en-NZ" sz="2200" dirty="0">
                <a:latin typeface="Arial" charset="0"/>
              </a:rPr>
              <a:t>	1Ki 17:1</a:t>
            </a:r>
            <a:endParaRPr lang="en-NZ" sz="2600" dirty="0">
              <a:latin typeface="Arial" charset="0"/>
            </a:endParaRPr>
          </a:p>
        </p:txBody>
      </p:sp>
    </p:spTree>
    <p:extLst>
      <p:ext uri="{BB962C8B-B14F-4D97-AF65-F5344CB8AC3E}">
        <p14:creationId xmlns:p14="http://schemas.microsoft.com/office/powerpoint/2010/main" val="45653363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0674" name="Picture 2" descr="800-Ezra%208%20Haggai_Zechariah"/>
          <p:cNvPicPr>
            <a:picLocks noChangeAspect="1" noChangeArrowheads="1"/>
          </p:cNvPicPr>
          <p:nvPr/>
        </p:nvPicPr>
        <p:blipFill>
          <a:blip r:embed="rId2" cstate="print"/>
          <a:srcRect l="9448" r="56693" b="18898"/>
          <a:stretch>
            <a:fillRect/>
          </a:stretch>
        </p:blipFill>
        <p:spPr bwMode="auto">
          <a:xfrm>
            <a:off x="0" y="0"/>
            <a:ext cx="3729038" cy="6858000"/>
          </a:xfrm>
          <a:prstGeom prst="rect">
            <a:avLst/>
          </a:prstGeom>
          <a:noFill/>
        </p:spPr>
      </p:pic>
      <p:sp>
        <p:nvSpPr>
          <p:cNvPr id="540675" name="Rectangle 3"/>
          <p:cNvSpPr>
            <a:spLocks noChangeArrowheads="1"/>
          </p:cNvSpPr>
          <p:nvPr/>
        </p:nvSpPr>
        <p:spPr bwMode="auto">
          <a:xfrm>
            <a:off x="2846388" y="0"/>
            <a:ext cx="936625" cy="6858000"/>
          </a:xfrm>
          <a:prstGeom prst="rect">
            <a:avLst/>
          </a:prstGeom>
          <a:gradFill rotWithShape="1">
            <a:gsLst>
              <a:gs pos="0">
                <a:srgbClr val="FFFFCC">
                  <a:alpha val="0"/>
                </a:srgbClr>
              </a:gs>
              <a:gs pos="100000">
                <a:srgbClr val="FFFFCC"/>
              </a:gs>
            </a:gsLst>
            <a:lin ang="0" scaled="1"/>
          </a:gradFill>
          <a:ln w="9525">
            <a:noFill/>
            <a:miter lim="800000"/>
            <a:headEnd/>
            <a:tailEnd/>
          </a:ln>
          <a:effectLst/>
        </p:spPr>
        <p:txBody>
          <a:bodyPr wrap="none" anchor="ctr"/>
          <a:lstStyle/>
          <a:p>
            <a:endParaRPr lang="en-NZ"/>
          </a:p>
        </p:txBody>
      </p:sp>
      <p:sp>
        <p:nvSpPr>
          <p:cNvPr id="540676" name="Text Box 4"/>
          <p:cNvSpPr txBox="1">
            <a:spLocks noChangeArrowheads="1"/>
          </p:cNvSpPr>
          <p:nvPr/>
        </p:nvSpPr>
        <p:spPr bwMode="auto">
          <a:xfrm>
            <a:off x="0" y="4365625"/>
            <a:ext cx="3152775" cy="2123658"/>
          </a:xfrm>
          <a:prstGeom prst="rect">
            <a:avLst/>
          </a:prstGeom>
          <a:noFill/>
          <a:ln w="9525">
            <a:noFill/>
            <a:miter lim="800000"/>
            <a:headEnd/>
            <a:tailEnd/>
          </a:ln>
          <a:effectLst>
            <a:outerShdw dist="35921" dir="2700000" algn="ctr" rotWithShape="0">
              <a:schemeClr val="bg2"/>
            </a:outerShdw>
          </a:effectLst>
        </p:spPr>
        <p:txBody>
          <a:bodyPr lIns="54000" rIns="54000">
            <a:spAutoFit/>
          </a:bodyPr>
          <a:lstStyle/>
          <a:p>
            <a:pPr algn="ctr"/>
            <a:r>
              <a:rPr lang="en-NZ" sz="4400" dirty="0">
                <a:solidFill>
                  <a:srgbClr val="FF0000"/>
                </a:solidFill>
                <a:effectLst>
                  <a:glow rad="254000">
                    <a:srgbClr val="000000">
                      <a:alpha val="60000"/>
                    </a:srgbClr>
                  </a:glow>
                </a:effectLst>
                <a:latin typeface="Papyrus" panose="03070502060502030205" pitchFamily="66" charset="0"/>
              </a:rPr>
              <a:t>The</a:t>
            </a:r>
          </a:p>
          <a:p>
            <a:pPr algn="ctr"/>
            <a:r>
              <a:rPr lang="en-NZ" sz="4400" dirty="0">
                <a:solidFill>
                  <a:srgbClr val="FF0000"/>
                </a:solidFill>
                <a:effectLst>
                  <a:glow rad="254000">
                    <a:srgbClr val="000000">
                      <a:alpha val="60000"/>
                    </a:srgbClr>
                  </a:glow>
                </a:effectLst>
                <a:latin typeface="Papyrus" panose="03070502060502030205" pitchFamily="66" charset="0"/>
              </a:rPr>
              <a:t>Second</a:t>
            </a:r>
          </a:p>
          <a:p>
            <a:pPr algn="ctr"/>
            <a:r>
              <a:rPr lang="en-NZ" sz="4400" dirty="0">
                <a:solidFill>
                  <a:srgbClr val="FF0000"/>
                </a:solidFill>
                <a:effectLst>
                  <a:glow rad="254000">
                    <a:srgbClr val="000000">
                      <a:alpha val="60000"/>
                    </a:srgbClr>
                  </a:glow>
                </a:effectLst>
                <a:latin typeface="Papyrus" panose="03070502060502030205" pitchFamily="66" charset="0"/>
              </a:rPr>
              <a:t>Exodus</a:t>
            </a:r>
            <a:endParaRPr lang="en-GB" sz="4400" dirty="0">
              <a:solidFill>
                <a:srgbClr val="FF0000"/>
              </a:solidFill>
              <a:effectLst>
                <a:glow rad="254000">
                  <a:srgbClr val="000000">
                    <a:alpha val="60000"/>
                  </a:srgbClr>
                </a:glow>
              </a:effectLst>
              <a:latin typeface="Papyrus" panose="03070502060502030205" pitchFamily="66" charset="0"/>
            </a:endParaRPr>
          </a:p>
        </p:txBody>
      </p:sp>
      <p:pic>
        <p:nvPicPr>
          <p:cNvPr id="540679" name="Picture 7" descr="middle-east-map"/>
          <p:cNvPicPr>
            <a:picLocks noChangeAspect="1" noChangeArrowheads="1"/>
          </p:cNvPicPr>
          <p:nvPr/>
        </p:nvPicPr>
        <p:blipFill>
          <a:blip r:embed="rId3" cstate="print"/>
          <a:srcRect l="11629" t="19736" r="52332" b="44408"/>
          <a:stretch>
            <a:fillRect/>
          </a:stretch>
        </p:blipFill>
        <p:spPr bwMode="auto">
          <a:xfrm>
            <a:off x="4016375" y="115888"/>
            <a:ext cx="5703888" cy="6553200"/>
          </a:xfrm>
          <a:prstGeom prst="rect">
            <a:avLst/>
          </a:prstGeom>
          <a:noFill/>
          <a:ln w="9525">
            <a:solidFill>
              <a:srgbClr val="000000"/>
            </a:solidFill>
            <a:miter lim="800000"/>
            <a:headEnd/>
            <a:tailEnd/>
          </a:ln>
        </p:spPr>
      </p:pic>
      <p:sp>
        <p:nvSpPr>
          <p:cNvPr id="540680" name="Freeform 8"/>
          <p:cNvSpPr>
            <a:spLocks/>
          </p:cNvSpPr>
          <p:nvPr/>
        </p:nvSpPr>
        <p:spPr bwMode="auto">
          <a:xfrm>
            <a:off x="4678363" y="3824288"/>
            <a:ext cx="2078037" cy="303212"/>
          </a:xfrm>
          <a:custGeom>
            <a:avLst/>
            <a:gdLst/>
            <a:ahLst/>
            <a:cxnLst>
              <a:cxn ang="0">
                <a:pos x="0" y="164"/>
              </a:cxn>
              <a:cxn ang="0">
                <a:pos x="674" y="164"/>
              </a:cxn>
              <a:cxn ang="0">
                <a:pos x="1309" y="0"/>
              </a:cxn>
            </a:cxnLst>
            <a:rect l="0" t="0" r="r" b="b"/>
            <a:pathLst>
              <a:path w="1309" h="191">
                <a:moveTo>
                  <a:pt x="0" y="164"/>
                </a:moveTo>
                <a:cubicBezTo>
                  <a:pt x="112" y="164"/>
                  <a:pt x="456" y="191"/>
                  <a:pt x="674" y="164"/>
                </a:cubicBezTo>
                <a:cubicBezTo>
                  <a:pt x="892" y="137"/>
                  <a:pt x="1177" y="34"/>
                  <a:pt x="1309" y="0"/>
                </a:cubicBezTo>
              </a:path>
            </a:pathLst>
          </a:custGeom>
          <a:noFill/>
          <a:ln w="63500" cap="flat" cmpd="sng">
            <a:solidFill>
              <a:srgbClr val="FF0000"/>
            </a:solidFill>
            <a:prstDash val="solid"/>
            <a:round/>
            <a:headEnd/>
            <a:tailEnd type="stealth" w="lg" len="lg"/>
          </a:ln>
          <a:effectLst/>
        </p:spPr>
        <p:txBody>
          <a:bodyPr wrap="none">
            <a:spAutoFit/>
          </a:bodyPr>
          <a:lstStyle/>
          <a:p>
            <a:endParaRPr lang="en-NZ"/>
          </a:p>
        </p:txBody>
      </p:sp>
      <p:sp>
        <p:nvSpPr>
          <p:cNvPr id="540681" name="Freeform 9"/>
          <p:cNvSpPr>
            <a:spLocks/>
          </p:cNvSpPr>
          <p:nvPr/>
        </p:nvSpPr>
        <p:spPr bwMode="auto">
          <a:xfrm>
            <a:off x="7113588" y="177800"/>
            <a:ext cx="1627187" cy="3254375"/>
          </a:xfrm>
          <a:custGeom>
            <a:avLst/>
            <a:gdLst/>
            <a:ahLst/>
            <a:cxnLst>
              <a:cxn ang="0">
                <a:pos x="1025" y="0"/>
              </a:cxn>
              <a:cxn ang="0">
                <a:pos x="808" y="943"/>
              </a:cxn>
              <a:cxn ang="0">
                <a:pos x="0" y="2050"/>
              </a:cxn>
            </a:cxnLst>
            <a:rect l="0" t="0" r="r" b="b"/>
            <a:pathLst>
              <a:path w="1025" h="2050">
                <a:moveTo>
                  <a:pt x="1025" y="0"/>
                </a:moveTo>
                <a:cubicBezTo>
                  <a:pt x="989" y="157"/>
                  <a:pt x="979" y="601"/>
                  <a:pt x="808" y="943"/>
                </a:cubicBezTo>
                <a:cubicBezTo>
                  <a:pt x="637" y="1285"/>
                  <a:pt x="168" y="1820"/>
                  <a:pt x="0" y="2050"/>
                </a:cubicBezTo>
              </a:path>
            </a:pathLst>
          </a:custGeom>
          <a:noFill/>
          <a:ln w="63500" cap="flat" cmpd="sng">
            <a:solidFill>
              <a:srgbClr val="FF0000"/>
            </a:solidFill>
            <a:prstDash val="solid"/>
            <a:round/>
            <a:headEnd/>
            <a:tailEnd type="stealth" w="lg" len="lg"/>
          </a:ln>
          <a:effectLst/>
        </p:spPr>
        <p:txBody>
          <a:bodyPr wrap="none">
            <a:spAutoFit/>
          </a:bodyPr>
          <a:lstStyle/>
          <a:p>
            <a:endParaRPr lang="en-NZ"/>
          </a:p>
        </p:txBody>
      </p:sp>
      <p:sp>
        <p:nvSpPr>
          <p:cNvPr id="540682" name="Text Box 10"/>
          <p:cNvSpPr txBox="1">
            <a:spLocks noChangeArrowheads="1"/>
          </p:cNvSpPr>
          <p:nvPr/>
        </p:nvSpPr>
        <p:spPr bwMode="auto">
          <a:xfrm>
            <a:off x="6176963" y="4221163"/>
            <a:ext cx="3384550" cy="2344737"/>
          </a:xfrm>
          <a:prstGeom prst="rect">
            <a:avLst/>
          </a:prstGeom>
          <a:solidFill>
            <a:srgbClr val="FFFFCC"/>
          </a:solidFill>
          <a:ln w="25400" algn="ctr">
            <a:solidFill>
              <a:srgbClr val="000000"/>
            </a:solidFill>
            <a:miter lim="800000"/>
            <a:headEnd/>
            <a:tailEnd/>
          </a:ln>
          <a:effectLst/>
        </p:spPr>
        <p:txBody>
          <a:bodyPr lIns="36000" rIns="36000">
            <a:spAutoFit/>
          </a:bodyPr>
          <a:lstStyle/>
          <a:p>
            <a:pPr marL="177800" indent="-177800" algn="ctr"/>
            <a:r>
              <a:rPr lang="en-NZ" sz="2000" dirty="0">
                <a:solidFill>
                  <a:srgbClr val="000066"/>
                </a:solidFill>
                <a:latin typeface="Arial Narrow" pitchFamily="34" charset="0"/>
              </a:rPr>
              <a:t>The Wilderness of the Peoples</a:t>
            </a:r>
          </a:p>
          <a:p>
            <a:pPr marL="177800" indent="-177800" algn="ctr"/>
            <a:r>
              <a:rPr lang="en-NZ" dirty="0">
                <a:latin typeface="Arial Narrow" pitchFamily="34" charset="0"/>
              </a:rPr>
              <a:t>Ezek 20:34-38</a:t>
            </a:r>
          </a:p>
          <a:p>
            <a:pPr marL="177800" indent="-177800">
              <a:buFontTx/>
              <a:buChar char="•"/>
            </a:pPr>
            <a:r>
              <a:rPr lang="en-NZ" b="0" dirty="0">
                <a:latin typeface="Arial Narrow" pitchFamily="34" charset="0"/>
              </a:rPr>
              <a:t>Rivers in the Desert </a:t>
            </a:r>
            <a:r>
              <a:rPr lang="en-NZ" dirty="0">
                <a:latin typeface="Arial Narrow" pitchFamily="34" charset="0"/>
              </a:rPr>
              <a:t>Isa 43:18-21</a:t>
            </a:r>
          </a:p>
          <a:p>
            <a:pPr marL="177800" indent="-177800">
              <a:buFontTx/>
              <a:buChar char="•"/>
            </a:pPr>
            <a:r>
              <a:rPr lang="en-NZ" b="0" dirty="0">
                <a:latin typeface="Arial Narrow" pitchFamily="34" charset="0"/>
              </a:rPr>
              <a:t>Arabs Subdued </a:t>
            </a:r>
            <a:r>
              <a:rPr lang="en-NZ" dirty="0">
                <a:latin typeface="Arial Narrow" pitchFamily="34" charset="0"/>
              </a:rPr>
              <a:t>Isa 21:13-17</a:t>
            </a:r>
          </a:p>
          <a:p>
            <a:pPr marL="177800" indent="-177800">
              <a:buFontTx/>
              <a:buChar char="•"/>
            </a:pPr>
            <a:r>
              <a:rPr lang="en-NZ" b="0" dirty="0">
                <a:latin typeface="Arial Narrow" pitchFamily="34" charset="0"/>
              </a:rPr>
              <a:t>A Highway </a:t>
            </a:r>
            <a:r>
              <a:rPr lang="en-NZ" dirty="0">
                <a:latin typeface="Arial Narrow" pitchFamily="34" charset="0"/>
              </a:rPr>
              <a:t>Isa 19:23</a:t>
            </a:r>
          </a:p>
          <a:p>
            <a:pPr marL="177800" indent="-177800">
              <a:buFontTx/>
              <a:buChar char="•"/>
            </a:pPr>
            <a:r>
              <a:rPr lang="en-NZ" b="0" dirty="0">
                <a:latin typeface="Arial Narrow" pitchFamily="34" charset="0"/>
              </a:rPr>
              <a:t>Go Over </a:t>
            </a:r>
            <a:r>
              <a:rPr lang="en-NZ" b="0" dirty="0" err="1">
                <a:latin typeface="Arial Narrow" pitchFamily="34" charset="0"/>
              </a:rPr>
              <a:t>Dryshod</a:t>
            </a:r>
            <a:r>
              <a:rPr lang="en-NZ" b="0" dirty="0">
                <a:latin typeface="Arial Narrow" pitchFamily="34" charset="0"/>
              </a:rPr>
              <a:t> </a:t>
            </a:r>
            <a:r>
              <a:rPr lang="en-NZ" dirty="0">
                <a:latin typeface="Arial Narrow" pitchFamily="34" charset="0"/>
              </a:rPr>
              <a:t>Isa 11:15, 27:12</a:t>
            </a:r>
          </a:p>
          <a:p>
            <a:pPr marL="177800" indent="-177800">
              <a:buFontTx/>
              <a:buChar char="•"/>
            </a:pPr>
            <a:r>
              <a:rPr lang="en-NZ" b="0" dirty="0">
                <a:latin typeface="Arial Narrow" pitchFamily="34" charset="0"/>
              </a:rPr>
              <a:t>As when they came out of the land of Egypt </a:t>
            </a:r>
            <a:r>
              <a:rPr lang="en-NZ" dirty="0">
                <a:latin typeface="Arial Narrow" pitchFamily="34" charset="0"/>
              </a:rPr>
              <a:t>Isa 11:16, </a:t>
            </a:r>
            <a:r>
              <a:rPr lang="en-NZ" dirty="0" err="1">
                <a:latin typeface="Arial Narrow" pitchFamily="34" charset="0"/>
              </a:rPr>
              <a:t>Hos</a:t>
            </a:r>
            <a:r>
              <a:rPr lang="en-NZ" dirty="0">
                <a:latin typeface="Arial Narrow" pitchFamily="34" charset="0"/>
              </a:rPr>
              <a:t> 2:15, </a:t>
            </a:r>
            <a:r>
              <a:rPr lang="en-NZ" dirty="0" err="1">
                <a:latin typeface="Arial Narrow" pitchFamily="34" charset="0"/>
              </a:rPr>
              <a:t>Mic</a:t>
            </a:r>
            <a:r>
              <a:rPr lang="en-NZ" dirty="0">
                <a:latin typeface="Arial Narrow" pitchFamily="34" charset="0"/>
              </a:rPr>
              <a:t> 7:15</a:t>
            </a:r>
            <a:endParaRPr lang="en-GB" dirty="0">
              <a:solidFill>
                <a:srgbClr val="FF0000"/>
              </a:solidFill>
              <a:latin typeface="Arial Narrow" pitchFamily="34" charset="0"/>
            </a:endParaRPr>
          </a:p>
        </p:txBody>
      </p:sp>
      <p:sp>
        <p:nvSpPr>
          <p:cNvPr id="540684" name="Text Box 12"/>
          <p:cNvSpPr txBox="1">
            <a:spLocks noChangeArrowheads="1"/>
          </p:cNvSpPr>
          <p:nvPr/>
        </p:nvSpPr>
        <p:spPr bwMode="auto">
          <a:xfrm>
            <a:off x="7329488" y="188913"/>
            <a:ext cx="2303462" cy="696912"/>
          </a:xfrm>
          <a:prstGeom prst="rect">
            <a:avLst/>
          </a:prstGeom>
          <a:solidFill>
            <a:srgbClr val="FFFFCC"/>
          </a:solidFill>
          <a:ln w="25400" algn="ctr">
            <a:solidFill>
              <a:srgbClr val="000000"/>
            </a:solidFill>
            <a:miter lim="800000"/>
            <a:headEnd/>
            <a:tailEnd/>
          </a:ln>
          <a:effectLst/>
        </p:spPr>
        <p:txBody>
          <a:bodyPr lIns="36000" rIns="36000">
            <a:spAutoFit/>
          </a:bodyPr>
          <a:lstStyle/>
          <a:p>
            <a:pPr marL="177800" indent="-177800" algn="ctr"/>
            <a:r>
              <a:rPr lang="en-NZ" sz="2000" dirty="0">
                <a:solidFill>
                  <a:srgbClr val="000066"/>
                </a:solidFill>
                <a:latin typeface="Arial Narrow" pitchFamily="34" charset="0"/>
              </a:rPr>
              <a:t>The North Country</a:t>
            </a:r>
          </a:p>
          <a:p>
            <a:pPr marL="177800" indent="-177800" algn="ctr"/>
            <a:r>
              <a:rPr lang="en-NZ" dirty="0" err="1">
                <a:latin typeface="Arial Narrow" pitchFamily="34" charset="0"/>
              </a:rPr>
              <a:t>Jer</a:t>
            </a:r>
            <a:r>
              <a:rPr lang="en-NZ" dirty="0">
                <a:latin typeface="Arial Narrow" pitchFamily="34" charset="0"/>
              </a:rPr>
              <a:t> 3:18, 23:7-8, 31:8</a:t>
            </a:r>
            <a:endParaRPr lang="en-GB" dirty="0">
              <a:solidFill>
                <a:srgbClr val="FF0000"/>
              </a:solidFill>
              <a:latin typeface="Arial Narrow" pitchFamily="34" charset="0"/>
            </a:endParaRPr>
          </a:p>
        </p:txBody>
      </p:sp>
      <p:sp>
        <p:nvSpPr>
          <p:cNvPr id="540685" name="Text Box 13"/>
          <p:cNvSpPr txBox="1">
            <a:spLocks noChangeArrowheads="1"/>
          </p:cNvSpPr>
          <p:nvPr/>
        </p:nvSpPr>
        <p:spPr bwMode="auto">
          <a:xfrm>
            <a:off x="5457825" y="2276475"/>
            <a:ext cx="1368425" cy="366713"/>
          </a:xfrm>
          <a:prstGeom prst="rect">
            <a:avLst/>
          </a:prstGeom>
          <a:noFill/>
          <a:ln w="9525" algn="ctr">
            <a:noFill/>
            <a:miter lim="800000"/>
            <a:headEnd/>
            <a:tailEnd/>
          </a:ln>
          <a:effectLst>
            <a:outerShdw dist="17961" dir="2700000" algn="ctr" rotWithShape="0">
              <a:srgbClr val="000000"/>
            </a:outerShdw>
          </a:effectLst>
        </p:spPr>
        <p:txBody>
          <a:bodyPr lIns="36000">
            <a:spAutoFit/>
          </a:bodyPr>
          <a:lstStyle/>
          <a:p>
            <a:pPr algn="r">
              <a:spcBef>
                <a:spcPct val="50000"/>
              </a:spcBef>
            </a:pPr>
            <a:r>
              <a:rPr lang="en-NZ">
                <a:solidFill>
                  <a:srgbClr val="FF0000"/>
                </a:solidFill>
              </a:rPr>
              <a:t>Lebanon</a:t>
            </a:r>
            <a:endParaRPr lang="en-GB">
              <a:solidFill>
                <a:srgbClr val="FF0000"/>
              </a:solidFill>
            </a:endParaRPr>
          </a:p>
        </p:txBody>
      </p:sp>
      <p:sp>
        <p:nvSpPr>
          <p:cNvPr id="540686" name="Text Box 14"/>
          <p:cNvSpPr txBox="1">
            <a:spLocks noChangeArrowheads="1"/>
          </p:cNvSpPr>
          <p:nvPr/>
        </p:nvSpPr>
        <p:spPr bwMode="auto">
          <a:xfrm>
            <a:off x="6176963" y="2492375"/>
            <a:ext cx="1008062" cy="366713"/>
          </a:xfrm>
          <a:prstGeom prst="rect">
            <a:avLst/>
          </a:prstGeom>
          <a:noFill/>
          <a:ln w="9525" algn="ctr">
            <a:noFill/>
            <a:miter lim="800000"/>
            <a:headEnd/>
            <a:tailEnd/>
          </a:ln>
          <a:effectLst>
            <a:outerShdw dist="17961" dir="2700000" algn="ctr" rotWithShape="0">
              <a:srgbClr val="000000"/>
            </a:outerShdw>
          </a:effectLst>
        </p:spPr>
        <p:txBody>
          <a:bodyPr lIns="36000">
            <a:spAutoFit/>
          </a:bodyPr>
          <a:lstStyle/>
          <a:p>
            <a:pPr algn="r">
              <a:spcBef>
                <a:spcPct val="50000"/>
              </a:spcBef>
            </a:pPr>
            <a:r>
              <a:rPr lang="en-NZ">
                <a:solidFill>
                  <a:srgbClr val="FF0000"/>
                </a:solidFill>
              </a:rPr>
              <a:t>Gilead</a:t>
            </a:r>
            <a:endParaRPr lang="en-GB">
              <a:solidFill>
                <a:srgbClr val="FF0000"/>
              </a:solidFill>
            </a:endParaRPr>
          </a:p>
        </p:txBody>
      </p:sp>
      <p:sp>
        <p:nvSpPr>
          <p:cNvPr id="540687" name="Text Box 15"/>
          <p:cNvSpPr txBox="1">
            <a:spLocks noChangeArrowheads="1"/>
          </p:cNvSpPr>
          <p:nvPr/>
        </p:nvSpPr>
        <p:spPr bwMode="auto">
          <a:xfrm>
            <a:off x="3944938" y="5084763"/>
            <a:ext cx="1800150" cy="584775"/>
          </a:xfrm>
          <a:prstGeom prst="rect">
            <a:avLst/>
          </a:prstGeom>
          <a:noFill/>
          <a:ln w="9525" algn="ctr">
            <a:noFill/>
            <a:miter lim="800000"/>
            <a:headEnd/>
            <a:tailEnd/>
          </a:ln>
          <a:effectLst>
            <a:outerShdw dist="17961" dir="2700000" algn="ctr" rotWithShape="0">
              <a:srgbClr val="000000"/>
            </a:outerShdw>
          </a:effectLst>
        </p:spPr>
        <p:txBody>
          <a:bodyPr wrap="square" lIns="36000">
            <a:spAutoFit/>
          </a:bodyPr>
          <a:lstStyle/>
          <a:p>
            <a:pPr algn="r">
              <a:spcBef>
                <a:spcPct val="50000"/>
              </a:spcBef>
            </a:pPr>
            <a:r>
              <a:rPr lang="en-NZ" sz="3200" dirty="0">
                <a:solidFill>
                  <a:schemeClr val="bg2"/>
                </a:solidFill>
                <a:latin typeface="Arial Black" pitchFamily="34" charset="0"/>
              </a:rPr>
              <a:t>EGYPT</a:t>
            </a:r>
            <a:endParaRPr lang="en-GB" sz="3200" dirty="0">
              <a:solidFill>
                <a:schemeClr val="bg2"/>
              </a:solidFill>
              <a:latin typeface="Arial Black" pitchFamily="34" charset="0"/>
            </a:endParaRPr>
          </a:p>
        </p:txBody>
      </p:sp>
      <p:sp>
        <p:nvSpPr>
          <p:cNvPr id="540688" name="Text Box 16"/>
          <p:cNvSpPr txBox="1">
            <a:spLocks noChangeArrowheads="1"/>
          </p:cNvSpPr>
          <p:nvPr/>
        </p:nvSpPr>
        <p:spPr bwMode="auto">
          <a:xfrm>
            <a:off x="7473280" y="1341438"/>
            <a:ext cx="2159670" cy="584775"/>
          </a:xfrm>
          <a:prstGeom prst="rect">
            <a:avLst/>
          </a:prstGeom>
          <a:noFill/>
          <a:ln w="9525" algn="ctr">
            <a:noFill/>
            <a:miter lim="800000"/>
            <a:headEnd/>
            <a:tailEnd/>
          </a:ln>
          <a:effectLst>
            <a:outerShdw dist="17961" dir="2700000" algn="ctr" rotWithShape="0">
              <a:srgbClr val="000000"/>
            </a:outerShdw>
          </a:effectLst>
        </p:spPr>
        <p:txBody>
          <a:bodyPr wrap="square" lIns="36000">
            <a:spAutoFit/>
          </a:bodyPr>
          <a:lstStyle/>
          <a:p>
            <a:pPr algn="r">
              <a:spcBef>
                <a:spcPct val="50000"/>
              </a:spcBef>
            </a:pPr>
            <a:r>
              <a:rPr lang="en-NZ" sz="3200" dirty="0">
                <a:solidFill>
                  <a:schemeClr val="bg2"/>
                </a:solidFill>
                <a:latin typeface="Arial Black" pitchFamily="34" charset="0"/>
              </a:rPr>
              <a:t>ASSYRIA</a:t>
            </a:r>
            <a:endParaRPr lang="en-GB" sz="3200" dirty="0">
              <a:solidFill>
                <a:schemeClr val="bg2"/>
              </a:solidFill>
              <a:latin typeface="Arial Black" pitchFamily="34" charset="0"/>
            </a:endParaRPr>
          </a:p>
        </p:txBody>
      </p:sp>
    </p:spTree>
    <p:extLst>
      <p:ext uri="{BB962C8B-B14F-4D97-AF65-F5344CB8AC3E}">
        <p14:creationId xmlns:p14="http://schemas.microsoft.com/office/powerpoint/2010/main" val="3710687359"/>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22" name="Picture 2" descr="800-Ezra%208%20Haggai_Zechariah"/>
          <p:cNvPicPr>
            <a:picLocks noChangeAspect="1" noChangeArrowheads="1"/>
          </p:cNvPicPr>
          <p:nvPr/>
        </p:nvPicPr>
        <p:blipFill>
          <a:blip r:embed="rId2" cstate="print"/>
          <a:srcRect l="9448" r="56693" b="18898"/>
          <a:stretch>
            <a:fillRect/>
          </a:stretch>
        </p:blipFill>
        <p:spPr bwMode="auto">
          <a:xfrm>
            <a:off x="0" y="0"/>
            <a:ext cx="3729038" cy="6858000"/>
          </a:xfrm>
          <a:prstGeom prst="rect">
            <a:avLst/>
          </a:prstGeom>
          <a:noFill/>
        </p:spPr>
      </p:pic>
      <p:sp>
        <p:nvSpPr>
          <p:cNvPr id="542723" name="Rectangle 3"/>
          <p:cNvSpPr>
            <a:spLocks noChangeArrowheads="1"/>
          </p:cNvSpPr>
          <p:nvPr/>
        </p:nvSpPr>
        <p:spPr bwMode="auto">
          <a:xfrm>
            <a:off x="2846388" y="0"/>
            <a:ext cx="936625" cy="6858000"/>
          </a:xfrm>
          <a:prstGeom prst="rect">
            <a:avLst/>
          </a:prstGeom>
          <a:gradFill rotWithShape="1">
            <a:gsLst>
              <a:gs pos="0">
                <a:srgbClr val="FFFFCC">
                  <a:alpha val="0"/>
                </a:srgbClr>
              </a:gs>
              <a:gs pos="100000">
                <a:srgbClr val="FFFFCC"/>
              </a:gs>
            </a:gsLst>
            <a:lin ang="0" scaled="1"/>
          </a:gradFill>
          <a:ln w="9525">
            <a:noFill/>
            <a:miter lim="800000"/>
            <a:headEnd/>
            <a:tailEnd/>
          </a:ln>
          <a:effectLst/>
        </p:spPr>
        <p:txBody>
          <a:bodyPr wrap="none" anchor="ctr"/>
          <a:lstStyle/>
          <a:p>
            <a:endParaRPr lang="en-NZ"/>
          </a:p>
        </p:txBody>
      </p:sp>
      <p:sp>
        <p:nvSpPr>
          <p:cNvPr id="542724" name="Text Box 4"/>
          <p:cNvSpPr txBox="1">
            <a:spLocks noChangeArrowheads="1"/>
          </p:cNvSpPr>
          <p:nvPr/>
        </p:nvSpPr>
        <p:spPr bwMode="auto">
          <a:xfrm>
            <a:off x="0" y="4941888"/>
            <a:ext cx="3152775" cy="1446550"/>
          </a:xfrm>
          <a:prstGeom prst="rect">
            <a:avLst/>
          </a:prstGeom>
          <a:noFill/>
          <a:ln w="9525">
            <a:noFill/>
            <a:miter lim="800000"/>
            <a:headEnd/>
            <a:tailEnd/>
          </a:ln>
          <a:effectLst>
            <a:outerShdw dist="35921" dir="2700000" algn="ctr" rotWithShape="0">
              <a:schemeClr val="bg2"/>
            </a:outerShdw>
          </a:effectLst>
        </p:spPr>
        <p:txBody>
          <a:bodyPr lIns="54000" rIns="54000">
            <a:spAutoFit/>
          </a:bodyPr>
          <a:lstStyle/>
          <a:p>
            <a:pPr algn="ctr"/>
            <a:r>
              <a:rPr lang="en-NZ" sz="4400" dirty="0">
                <a:solidFill>
                  <a:srgbClr val="FF0000"/>
                </a:solidFill>
                <a:effectLst>
                  <a:glow rad="254000">
                    <a:srgbClr val="000000">
                      <a:alpha val="60000"/>
                    </a:srgbClr>
                  </a:glow>
                </a:effectLst>
                <a:latin typeface="Papyrus" panose="03070502060502030205" pitchFamily="66" charset="0"/>
              </a:rPr>
              <a:t>The</a:t>
            </a:r>
          </a:p>
          <a:p>
            <a:pPr algn="ctr"/>
            <a:r>
              <a:rPr lang="en-NZ" sz="4400" dirty="0">
                <a:solidFill>
                  <a:srgbClr val="FF0000"/>
                </a:solidFill>
                <a:effectLst>
                  <a:glow rad="254000">
                    <a:srgbClr val="000000">
                      <a:alpha val="60000"/>
                    </a:srgbClr>
                  </a:glow>
                </a:effectLst>
                <a:latin typeface="Papyrus" panose="03070502060502030205" pitchFamily="66" charset="0"/>
              </a:rPr>
              <a:t>Flock</a:t>
            </a:r>
            <a:endParaRPr lang="en-GB" sz="4400" dirty="0">
              <a:solidFill>
                <a:srgbClr val="FF0000"/>
              </a:solidFill>
              <a:effectLst>
                <a:glow rad="254000">
                  <a:srgbClr val="000000">
                    <a:alpha val="60000"/>
                  </a:srgbClr>
                </a:glow>
              </a:effectLst>
              <a:latin typeface="Papyrus" panose="03070502060502030205" pitchFamily="66" charset="0"/>
            </a:endParaRPr>
          </a:p>
        </p:txBody>
      </p:sp>
      <p:pic>
        <p:nvPicPr>
          <p:cNvPr id="1026" name="Picture 2"/>
          <p:cNvPicPr>
            <a:picLocks noChangeAspect="1" noChangeArrowheads="1"/>
          </p:cNvPicPr>
          <p:nvPr/>
        </p:nvPicPr>
        <p:blipFill>
          <a:blip r:embed="rId3" cstate="print"/>
          <a:srcRect/>
          <a:stretch>
            <a:fillRect/>
          </a:stretch>
        </p:blipFill>
        <p:spPr bwMode="auto">
          <a:xfrm>
            <a:off x="3872880" y="188640"/>
            <a:ext cx="5550423" cy="6480720"/>
          </a:xfrm>
          <a:prstGeom prst="rect">
            <a:avLst/>
          </a:prstGeom>
          <a:noFill/>
          <a:ln w="9525">
            <a:noFill/>
            <a:miter lim="800000"/>
            <a:headEnd/>
            <a:tailEnd/>
          </a:ln>
        </p:spPr>
      </p:pic>
      <p:sp>
        <p:nvSpPr>
          <p:cNvPr id="8" name="Text Box 6"/>
          <p:cNvSpPr txBox="1">
            <a:spLocks noChangeArrowheads="1"/>
          </p:cNvSpPr>
          <p:nvPr/>
        </p:nvSpPr>
        <p:spPr bwMode="auto">
          <a:xfrm>
            <a:off x="4160912" y="1196752"/>
            <a:ext cx="5040560" cy="276999"/>
          </a:xfrm>
          <a:prstGeom prst="rect">
            <a:avLst/>
          </a:prstGeom>
          <a:noFill/>
          <a:ln w="9525" algn="ctr">
            <a:noFill/>
            <a:miter lim="800000"/>
            <a:headEnd/>
            <a:tailEnd/>
          </a:ln>
          <a:effectLst/>
        </p:spPr>
        <p:txBody>
          <a:bodyPr wrap="square">
            <a:spAutoFit/>
          </a:bodyPr>
          <a:lstStyle/>
          <a:p>
            <a:pPr algn="ctr">
              <a:buFont typeface="Wingdings" pitchFamily="2" charset="2"/>
              <a:buNone/>
              <a:tabLst>
                <a:tab pos="3230563" algn="l"/>
              </a:tabLst>
            </a:pPr>
            <a:r>
              <a:rPr lang="en-NZ" sz="1200" b="0" dirty="0">
                <a:latin typeface="Arial" charset="0"/>
              </a:rPr>
              <a:t>http://www.jewishvirtuallibrary.org/jsource/Judaism/jewpop.html</a:t>
            </a:r>
          </a:p>
        </p:txBody>
      </p:sp>
      <p:sp>
        <p:nvSpPr>
          <p:cNvPr id="9" name="Rectangle 8"/>
          <p:cNvSpPr/>
          <p:nvPr/>
        </p:nvSpPr>
        <p:spPr bwMode="auto">
          <a:xfrm>
            <a:off x="5889104" y="4005064"/>
            <a:ext cx="360040" cy="216024"/>
          </a:xfrm>
          <a:prstGeom prst="rect">
            <a:avLst/>
          </a:prstGeom>
          <a:solidFill>
            <a:srgbClr val="FFC0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NZ" sz="1800" b="1" i="0" u="none" strike="noStrike" cap="none" normalizeH="0" baseline="0">
              <a:ln>
                <a:noFill/>
              </a:ln>
              <a:solidFill>
                <a:srgbClr val="000000"/>
              </a:solidFill>
              <a:effectLst/>
              <a:latin typeface="Albertus Medium" pitchFamily="34" charset="0"/>
            </a:endParaRPr>
          </a:p>
        </p:txBody>
      </p:sp>
      <p:sp>
        <p:nvSpPr>
          <p:cNvPr id="10" name="Rectangle 9"/>
          <p:cNvSpPr/>
          <p:nvPr/>
        </p:nvSpPr>
        <p:spPr bwMode="auto">
          <a:xfrm>
            <a:off x="5889104" y="4509120"/>
            <a:ext cx="360040" cy="216024"/>
          </a:xfrm>
          <a:prstGeom prst="rect">
            <a:avLst/>
          </a:prstGeom>
          <a:solidFill>
            <a:srgbClr val="FFC0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NZ" sz="1800" b="1" i="0" u="none" strike="noStrike" cap="none" normalizeH="0" baseline="0">
              <a:ln>
                <a:noFill/>
              </a:ln>
              <a:solidFill>
                <a:srgbClr val="000000"/>
              </a:solidFill>
              <a:effectLst/>
              <a:latin typeface="Albertus Medium" pitchFamily="34" charset="0"/>
            </a:endParaRPr>
          </a:p>
        </p:txBody>
      </p:sp>
      <p:sp>
        <p:nvSpPr>
          <p:cNvPr id="11" name="Rectangle 10"/>
          <p:cNvSpPr/>
          <p:nvPr/>
        </p:nvSpPr>
        <p:spPr bwMode="auto">
          <a:xfrm>
            <a:off x="5889104" y="3212976"/>
            <a:ext cx="360040" cy="216024"/>
          </a:xfrm>
          <a:prstGeom prst="rect">
            <a:avLst/>
          </a:prstGeom>
          <a:solidFill>
            <a:srgbClr val="FFC0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NZ" sz="1800" b="1" i="0" u="none" strike="noStrike" cap="none" normalizeH="0" baseline="0">
              <a:ln>
                <a:noFill/>
              </a:ln>
              <a:solidFill>
                <a:srgbClr val="000000"/>
              </a:solidFill>
              <a:effectLst/>
              <a:latin typeface="Albertus Medium" pitchFamily="34" charset="0"/>
            </a:endParaRPr>
          </a:p>
        </p:txBody>
      </p:sp>
      <p:sp>
        <p:nvSpPr>
          <p:cNvPr id="12" name="Rectangle 11"/>
          <p:cNvSpPr/>
          <p:nvPr/>
        </p:nvSpPr>
        <p:spPr bwMode="auto">
          <a:xfrm>
            <a:off x="5889104" y="5301208"/>
            <a:ext cx="360040" cy="216024"/>
          </a:xfrm>
          <a:prstGeom prst="rect">
            <a:avLst/>
          </a:prstGeom>
          <a:solidFill>
            <a:srgbClr val="FFC0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NZ" sz="1800" b="1" i="0" u="none" strike="noStrike" cap="none" normalizeH="0" baseline="0">
              <a:ln>
                <a:noFill/>
              </a:ln>
              <a:solidFill>
                <a:srgbClr val="000000"/>
              </a:solidFill>
              <a:effectLst/>
              <a:latin typeface="Albertus Medium" pitchFamily="34" charset="0"/>
            </a:endParaRPr>
          </a:p>
        </p:txBody>
      </p:sp>
      <p:sp>
        <p:nvSpPr>
          <p:cNvPr id="13" name="Rectangle 12"/>
          <p:cNvSpPr/>
          <p:nvPr/>
        </p:nvSpPr>
        <p:spPr bwMode="auto">
          <a:xfrm>
            <a:off x="5889104" y="5805264"/>
            <a:ext cx="360040" cy="216024"/>
          </a:xfrm>
          <a:prstGeom prst="rect">
            <a:avLst/>
          </a:prstGeom>
          <a:solidFill>
            <a:srgbClr val="FFC0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NZ" sz="1800" b="1" i="0" u="none" strike="noStrike" cap="none" normalizeH="0" baseline="0">
              <a:ln>
                <a:noFill/>
              </a:ln>
              <a:solidFill>
                <a:srgbClr val="000000"/>
              </a:solidFill>
              <a:effectLst/>
              <a:latin typeface="Albertus Medium" pitchFamily="34" charset="0"/>
            </a:endParaRPr>
          </a:p>
        </p:txBody>
      </p:sp>
      <p:sp>
        <p:nvSpPr>
          <p:cNvPr id="14" name="Rectangle 13"/>
          <p:cNvSpPr/>
          <p:nvPr/>
        </p:nvSpPr>
        <p:spPr bwMode="auto">
          <a:xfrm>
            <a:off x="5889104" y="6381328"/>
            <a:ext cx="360040" cy="216024"/>
          </a:xfrm>
          <a:prstGeom prst="rect">
            <a:avLst/>
          </a:prstGeom>
          <a:solidFill>
            <a:srgbClr val="FFC0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NZ" sz="1800" b="1" i="0" u="none" strike="noStrike" cap="none" normalizeH="0" baseline="0">
              <a:ln>
                <a:noFill/>
              </a:ln>
              <a:solidFill>
                <a:srgbClr val="000000"/>
              </a:solidFill>
              <a:effectLst/>
              <a:latin typeface="Albertus Medium" pitchFamily="34" charset="0"/>
            </a:endParaRPr>
          </a:p>
        </p:txBody>
      </p:sp>
    </p:spTree>
    <p:extLst>
      <p:ext uri="{BB962C8B-B14F-4D97-AF65-F5344CB8AC3E}">
        <p14:creationId xmlns:p14="http://schemas.microsoft.com/office/powerpoint/2010/main" val="145713679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81000" y="0"/>
            <a:ext cx="2555776" cy="6858000"/>
          </a:xfrm>
          <a:prstGeom prst="rect">
            <a:avLst/>
          </a:prstGeom>
          <a:solidFill>
            <a:srgbClr val="1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0" name="Picture 2" descr="C:\111\Ecclesial\Romans\Pictures\Background1.jpg"/>
          <p:cNvPicPr>
            <a:picLocks noChangeAspect="1" noChangeArrowheads="1"/>
          </p:cNvPicPr>
          <p:nvPr/>
        </p:nvPicPr>
        <p:blipFill>
          <a:blip r:embed="rId2" cstate="print"/>
          <a:srcRect l="3966" r="8700" b="22926"/>
          <a:stretch>
            <a:fillRect/>
          </a:stretch>
        </p:blipFill>
        <p:spPr bwMode="auto">
          <a:xfrm>
            <a:off x="2792760" y="0"/>
            <a:ext cx="6732240" cy="6858000"/>
          </a:xfrm>
          <a:prstGeom prst="rect">
            <a:avLst/>
          </a:prstGeom>
          <a:noFill/>
        </p:spPr>
      </p:pic>
      <p:sp>
        <p:nvSpPr>
          <p:cNvPr id="14" name="Rectangle 4"/>
          <p:cNvSpPr>
            <a:spLocks noChangeArrowheads="1"/>
          </p:cNvSpPr>
          <p:nvPr/>
        </p:nvSpPr>
        <p:spPr bwMode="auto">
          <a:xfrm>
            <a:off x="3584848" y="188640"/>
            <a:ext cx="5688632" cy="6480720"/>
          </a:xfrm>
          <a:prstGeom prst="rect">
            <a:avLst/>
          </a:prstGeom>
          <a:solidFill>
            <a:srgbClr val="FFFFFF"/>
          </a:solidFill>
          <a:ln w="25400" algn="ctr">
            <a:solidFill>
              <a:schemeClr val="tx1"/>
            </a:solidFill>
            <a:miter lim="800000"/>
            <a:headEnd/>
            <a:tailEnd/>
          </a:ln>
          <a:effectLst>
            <a:outerShdw blurRad="292100" dist="139700" dir="2700000" algn="tl" rotWithShape="0">
              <a:prstClr val="black"/>
            </a:outerShdw>
          </a:effectLst>
        </p:spPr>
        <p:txBody>
          <a:bodyPr wrap="square" anchor="t">
            <a:noAutofit/>
          </a:bodyPr>
          <a:lstStyle/>
          <a:p>
            <a:endParaRPr lang="en-NZ" dirty="0"/>
          </a:p>
        </p:txBody>
      </p:sp>
      <p:sp>
        <p:nvSpPr>
          <p:cNvPr id="175111" name="Text Box 7"/>
          <p:cNvSpPr txBox="1">
            <a:spLocks noChangeArrowheads="1"/>
          </p:cNvSpPr>
          <p:nvPr/>
        </p:nvSpPr>
        <p:spPr bwMode="auto">
          <a:xfrm>
            <a:off x="3872880" y="1844825"/>
            <a:ext cx="5173864" cy="646331"/>
          </a:xfrm>
          <a:prstGeom prst="rect">
            <a:avLst/>
          </a:prstGeom>
          <a:noFill/>
          <a:ln w="9525" algn="ctr">
            <a:noFill/>
            <a:miter lim="800000"/>
            <a:headEnd/>
            <a:tailEnd/>
          </a:ln>
          <a:effectLst/>
        </p:spPr>
        <p:txBody>
          <a:bodyPr wrap="square">
            <a:spAutoFit/>
          </a:bodyPr>
          <a:lstStyle/>
          <a:p>
            <a:pPr algn="ctr">
              <a:spcBef>
                <a:spcPct val="10000"/>
              </a:spcBef>
            </a:pPr>
            <a:r>
              <a:rPr lang="en-NZ" sz="3600" dirty="0">
                <a:solidFill>
                  <a:srgbClr val="000066"/>
                </a:solidFill>
                <a:latin typeface="Arial Black" pitchFamily="34" charset="0"/>
              </a:rPr>
              <a:t>The Man of God</a:t>
            </a:r>
            <a:endParaRPr lang="en-GB" sz="2800" dirty="0">
              <a:solidFill>
                <a:srgbClr val="000066"/>
              </a:solidFill>
              <a:latin typeface="Arial Black" pitchFamily="34" charset="0"/>
            </a:endParaRPr>
          </a:p>
        </p:txBody>
      </p:sp>
      <p:sp>
        <p:nvSpPr>
          <p:cNvPr id="175121" name="Text Box 17"/>
          <p:cNvSpPr txBox="1">
            <a:spLocks noChangeArrowheads="1"/>
          </p:cNvSpPr>
          <p:nvPr/>
        </p:nvSpPr>
        <p:spPr bwMode="auto">
          <a:xfrm>
            <a:off x="3872881" y="2996952"/>
            <a:ext cx="5652121" cy="2970044"/>
          </a:xfrm>
          <a:prstGeom prst="rect">
            <a:avLst/>
          </a:prstGeom>
          <a:noFill/>
          <a:ln w="9525" algn="ctr">
            <a:noFill/>
            <a:miter lim="800000"/>
            <a:headEnd/>
            <a:tailEnd/>
          </a:ln>
          <a:effectLst/>
        </p:spPr>
        <p:txBody>
          <a:bodyPr wrap="square">
            <a:spAutoFit/>
          </a:bodyPr>
          <a:lstStyle/>
          <a:p>
            <a:pPr marL="342900" indent="-342900">
              <a:spcBef>
                <a:spcPct val="50000"/>
              </a:spcBef>
              <a:buClr>
                <a:srgbClr val="000066"/>
              </a:buClr>
              <a:buFont typeface="Wingdings" pitchFamily="2" charset="2"/>
              <a:buAutoNum type="arabicPeriod"/>
              <a:tabLst>
                <a:tab pos="3859213" algn="l"/>
              </a:tabLst>
            </a:pPr>
            <a:r>
              <a:rPr lang="en-NZ" sz="2200" dirty="0">
                <a:latin typeface="Arial" charset="0"/>
              </a:rPr>
              <a:t>Moses the Hebrew</a:t>
            </a:r>
            <a:r>
              <a:rPr lang="en-NZ" sz="2200" b="0" dirty="0">
                <a:latin typeface="Arial" charset="0"/>
              </a:rPr>
              <a:t>	</a:t>
            </a:r>
            <a:r>
              <a:rPr lang="en-NZ" sz="2200" dirty="0">
                <a:solidFill>
                  <a:srgbClr val="0000FF"/>
                </a:solidFill>
                <a:latin typeface="Arial" charset="0"/>
              </a:rPr>
              <a:t>Ex 2</a:t>
            </a:r>
          </a:p>
          <a:p>
            <a:pPr marL="342900" indent="-342900">
              <a:spcBef>
                <a:spcPct val="50000"/>
              </a:spcBef>
              <a:buClr>
                <a:srgbClr val="000066"/>
              </a:buClr>
              <a:buFont typeface="Wingdings" pitchFamily="2" charset="2"/>
              <a:buAutoNum type="arabicPeriod"/>
              <a:tabLst>
                <a:tab pos="3859213" algn="l"/>
              </a:tabLst>
            </a:pPr>
            <a:r>
              <a:rPr lang="en-NZ" sz="2200" dirty="0">
                <a:latin typeface="Arial" charset="0"/>
              </a:rPr>
              <a:t>Moses the Fugitive</a:t>
            </a:r>
            <a:r>
              <a:rPr lang="en-NZ" sz="2200" b="0" dirty="0">
                <a:latin typeface="Arial" charset="0"/>
              </a:rPr>
              <a:t>	</a:t>
            </a:r>
            <a:r>
              <a:rPr lang="en-NZ" sz="2200" dirty="0">
                <a:solidFill>
                  <a:srgbClr val="0000FF"/>
                </a:solidFill>
                <a:latin typeface="Arial" charset="0"/>
              </a:rPr>
              <a:t>Ex 2</a:t>
            </a:r>
          </a:p>
          <a:p>
            <a:pPr marL="342900" indent="-342900">
              <a:spcBef>
                <a:spcPct val="50000"/>
              </a:spcBef>
              <a:buClr>
                <a:srgbClr val="000066"/>
              </a:buClr>
              <a:buFont typeface="Wingdings" pitchFamily="2" charset="2"/>
              <a:buAutoNum type="arabicPeriod"/>
              <a:tabLst>
                <a:tab pos="3859213" algn="l"/>
              </a:tabLst>
            </a:pPr>
            <a:r>
              <a:rPr lang="en-NZ" sz="2200" dirty="0">
                <a:latin typeface="Arial" charset="0"/>
              </a:rPr>
              <a:t>Moses the Mediator</a:t>
            </a:r>
            <a:r>
              <a:rPr lang="en-NZ" sz="2200" b="0" dirty="0">
                <a:latin typeface="Arial" charset="0"/>
              </a:rPr>
              <a:t>	</a:t>
            </a:r>
            <a:r>
              <a:rPr lang="en-NZ" sz="2200" dirty="0">
                <a:solidFill>
                  <a:srgbClr val="0000FF"/>
                </a:solidFill>
                <a:latin typeface="Arial" charset="0"/>
              </a:rPr>
              <a:t>Ex 32</a:t>
            </a:r>
          </a:p>
          <a:p>
            <a:pPr marL="342900" indent="-342900">
              <a:spcBef>
                <a:spcPct val="50000"/>
              </a:spcBef>
              <a:buClr>
                <a:srgbClr val="000066"/>
              </a:buClr>
              <a:buFont typeface="Wingdings" pitchFamily="2" charset="2"/>
              <a:buAutoNum type="arabicPeriod"/>
              <a:tabLst>
                <a:tab pos="3859213" algn="l"/>
              </a:tabLst>
            </a:pPr>
            <a:r>
              <a:rPr lang="en-NZ" sz="2200" dirty="0">
                <a:latin typeface="Arial" charset="0"/>
              </a:rPr>
              <a:t>Moses the Father</a:t>
            </a:r>
            <a:r>
              <a:rPr lang="en-NZ" sz="2200" dirty="0">
                <a:solidFill>
                  <a:srgbClr val="0000FF"/>
                </a:solidFill>
                <a:latin typeface="Arial" charset="0"/>
              </a:rPr>
              <a:t>	</a:t>
            </a:r>
            <a:r>
              <a:rPr lang="en-NZ" sz="2200" dirty="0" err="1">
                <a:solidFill>
                  <a:srgbClr val="0000FF"/>
                </a:solidFill>
                <a:latin typeface="Arial" charset="0"/>
              </a:rPr>
              <a:t>Num</a:t>
            </a:r>
            <a:r>
              <a:rPr lang="en-NZ" sz="2200" dirty="0">
                <a:solidFill>
                  <a:srgbClr val="0000FF"/>
                </a:solidFill>
                <a:latin typeface="Arial" charset="0"/>
              </a:rPr>
              <a:t> 16</a:t>
            </a:r>
          </a:p>
          <a:p>
            <a:pPr marL="342900" indent="-342900">
              <a:spcBef>
                <a:spcPct val="50000"/>
              </a:spcBef>
              <a:buClr>
                <a:srgbClr val="000066"/>
              </a:buClr>
              <a:buFont typeface="Wingdings" pitchFamily="2" charset="2"/>
              <a:buAutoNum type="arabicPeriod"/>
              <a:tabLst>
                <a:tab pos="3859213" algn="l"/>
              </a:tabLst>
            </a:pPr>
            <a:r>
              <a:rPr lang="en-NZ" sz="2200" dirty="0">
                <a:latin typeface="Arial" charset="0"/>
              </a:rPr>
              <a:t>Moses the Man </a:t>
            </a:r>
            <a:r>
              <a:rPr lang="en-NZ" sz="2200" b="0" dirty="0">
                <a:latin typeface="Arial" charset="0"/>
              </a:rPr>
              <a:t>	</a:t>
            </a:r>
            <a:r>
              <a:rPr lang="en-NZ" sz="2200" dirty="0">
                <a:solidFill>
                  <a:srgbClr val="0000FF"/>
                </a:solidFill>
                <a:latin typeface="Arial" charset="0"/>
              </a:rPr>
              <a:t>Num 20</a:t>
            </a:r>
          </a:p>
          <a:p>
            <a:pPr marL="342900" indent="-342900">
              <a:spcBef>
                <a:spcPct val="50000"/>
              </a:spcBef>
              <a:buClr>
                <a:srgbClr val="000066"/>
              </a:buClr>
              <a:buFont typeface="Wingdings" pitchFamily="2" charset="2"/>
              <a:buAutoNum type="arabicPeriod"/>
              <a:tabLst>
                <a:tab pos="3859213" algn="l"/>
              </a:tabLst>
            </a:pPr>
            <a:r>
              <a:rPr lang="en-NZ" sz="2200" dirty="0">
                <a:latin typeface="Arial" charset="0"/>
              </a:rPr>
              <a:t>Moses the Faithful</a:t>
            </a:r>
            <a:r>
              <a:rPr lang="en-NZ" sz="2200" b="0" dirty="0">
                <a:latin typeface="Arial" charset="0"/>
              </a:rPr>
              <a:t>	</a:t>
            </a:r>
            <a:r>
              <a:rPr lang="en-NZ" sz="2200" dirty="0">
                <a:solidFill>
                  <a:srgbClr val="0000FF"/>
                </a:solidFill>
                <a:latin typeface="Arial" charset="0"/>
              </a:rPr>
              <a:t>Deut 34</a:t>
            </a:r>
            <a:endParaRPr lang="en-GB" sz="2200" dirty="0">
              <a:solidFill>
                <a:srgbClr val="0000FF"/>
              </a:solidFill>
              <a:latin typeface="Arial" charset="0"/>
            </a:endParaRPr>
          </a:p>
        </p:txBody>
      </p:sp>
      <p:sp>
        <p:nvSpPr>
          <p:cNvPr id="7" name="WordArt 3"/>
          <p:cNvSpPr>
            <a:spLocks noChangeArrowheads="1" noChangeShapeType="1" noTextEdit="1"/>
          </p:cNvSpPr>
          <p:nvPr/>
        </p:nvSpPr>
        <p:spPr bwMode="auto">
          <a:xfrm>
            <a:off x="4664968" y="404665"/>
            <a:ext cx="3522638" cy="1366837"/>
          </a:xfrm>
          <a:prstGeom prst="rect">
            <a:avLst/>
          </a:prstGeom>
        </p:spPr>
        <p:txBody>
          <a:bodyPr wrap="none" fromWordArt="1">
            <a:prstTxWarp prst="textPlain">
              <a:avLst>
                <a:gd name="adj" fmla="val 50000"/>
              </a:avLst>
            </a:prstTxWarp>
          </a:bodyPr>
          <a:lstStyle/>
          <a:p>
            <a:r>
              <a:rPr lang="en-NZ" sz="6000" kern="10" dirty="0">
                <a:ln w="25400">
                  <a:solidFill>
                    <a:srgbClr val="FFCC00"/>
                  </a:solidFill>
                  <a:round/>
                  <a:headEnd/>
                  <a:tailEnd/>
                </a:ln>
                <a:gradFill rotWithShape="1">
                  <a:gsLst>
                    <a:gs pos="0">
                      <a:srgbClr val="000080"/>
                    </a:gs>
                    <a:gs pos="100000">
                      <a:srgbClr val="000080">
                        <a:gamma/>
                        <a:shade val="0"/>
                        <a:invGamma/>
                      </a:srgbClr>
                    </a:gs>
                  </a:gsLst>
                  <a:lin ang="5400000" scaled="1"/>
                </a:gradFill>
                <a:effectLst>
                  <a:outerShdw dist="53882" dir="2700000" algn="ctr" rotWithShape="0">
                    <a:srgbClr val="000000"/>
                  </a:outerShdw>
                </a:effectLst>
                <a:latin typeface="Matura MT Script Capitals"/>
              </a:rPr>
              <a:t>Moses</a:t>
            </a:r>
          </a:p>
        </p:txBody>
      </p:sp>
      <p:sp>
        <p:nvSpPr>
          <p:cNvPr id="12" name="Rectangle 11"/>
          <p:cNvSpPr/>
          <p:nvPr/>
        </p:nvSpPr>
        <p:spPr>
          <a:xfrm rot="16200000">
            <a:off x="-384212" y="3176972"/>
            <a:ext cx="6858000" cy="504056"/>
          </a:xfrm>
          <a:prstGeom prst="rect">
            <a:avLst/>
          </a:prstGeom>
          <a:gradFill>
            <a:gsLst>
              <a:gs pos="53000">
                <a:srgbClr val="180000"/>
              </a:gs>
              <a:gs pos="100000">
                <a:srgbClr val="180900">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TextBox 12"/>
          <p:cNvSpPr txBox="1"/>
          <p:nvPr/>
        </p:nvSpPr>
        <p:spPr>
          <a:xfrm>
            <a:off x="381000" y="332656"/>
            <a:ext cx="2627784" cy="2308324"/>
          </a:xfrm>
          <a:prstGeom prst="rect">
            <a:avLst/>
          </a:prstGeom>
          <a:noFill/>
        </p:spPr>
        <p:txBody>
          <a:bodyPr wrap="square" rtlCol="0">
            <a:spAutoFit/>
          </a:bodyPr>
          <a:lstStyle/>
          <a:p>
            <a:pPr algn="ctr"/>
            <a:r>
              <a:rPr lang="en-NZ" sz="4800" dirty="0">
                <a:solidFill>
                  <a:srgbClr val="FF0000"/>
                </a:solidFill>
                <a:effectLst>
                  <a:glow rad="63500">
                    <a:schemeClr val="accent6">
                      <a:satMod val="175000"/>
                      <a:alpha val="40000"/>
                    </a:schemeClr>
                  </a:glow>
                </a:effectLst>
                <a:latin typeface="Papyrus" pitchFamily="66" charset="0"/>
              </a:rPr>
              <a:t>Moses the Man of God</a:t>
            </a:r>
          </a:p>
        </p:txBody>
      </p:sp>
      <p:pic>
        <p:nvPicPr>
          <p:cNvPr id="16" name="Picture 2" descr="C:\111\Ecclesial\Moses\Pictures\moses-and-the-law.jpg"/>
          <p:cNvPicPr>
            <a:picLocks noChangeAspect="1" noChangeArrowheads="1"/>
          </p:cNvPicPr>
          <p:nvPr/>
        </p:nvPicPr>
        <p:blipFill>
          <a:blip r:embed="rId3" cstate="print"/>
          <a:srcRect l="19935"/>
          <a:stretch>
            <a:fillRect/>
          </a:stretch>
        </p:blipFill>
        <p:spPr bwMode="auto">
          <a:xfrm>
            <a:off x="381001" y="3284984"/>
            <a:ext cx="2745433" cy="3573016"/>
          </a:xfrm>
          <a:prstGeom prst="rect">
            <a:avLst/>
          </a:prstGeom>
          <a:ln>
            <a:noFill/>
          </a:ln>
          <a:effectLst>
            <a:softEdge rad="112500"/>
          </a:effectLst>
        </p:spPr>
      </p:pic>
    </p:spTree>
    <p:extLst>
      <p:ext uri="{BB962C8B-B14F-4D97-AF65-F5344CB8AC3E}">
        <p14:creationId xmlns:p14="http://schemas.microsoft.com/office/powerpoint/2010/main" val="2763000858"/>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22" name="Picture 2" descr="800-Ezra%208%20Haggai_Zechariah"/>
          <p:cNvPicPr>
            <a:picLocks noChangeAspect="1" noChangeArrowheads="1"/>
          </p:cNvPicPr>
          <p:nvPr/>
        </p:nvPicPr>
        <p:blipFill>
          <a:blip r:embed="rId2" cstate="print"/>
          <a:srcRect l="9448" r="56693" b="18898"/>
          <a:stretch>
            <a:fillRect/>
          </a:stretch>
        </p:blipFill>
        <p:spPr bwMode="auto">
          <a:xfrm>
            <a:off x="0" y="0"/>
            <a:ext cx="3729038" cy="6858000"/>
          </a:xfrm>
          <a:prstGeom prst="rect">
            <a:avLst/>
          </a:prstGeom>
          <a:noFill/>
        </p:spPr>
      </p:pic>
      <p:sp>
        <p:nvSpPr>
          <p:cNvPr id="542723" name="Rectangle 3"/>
          <p:cNvSpPr>
            <a:spLocks noChangeArrowheads="1"/>
          </p:cNvSpPr>
          <p:nvPr/>
        </p:nvSpPr>
        <p:spPr bwMode="auto">
          <a:xfrm>
            <a:off x="2846388" y="0"/>
            <a:ext cx="936625" cy="6858000"/>
          </a:xfrm>
          <a:prstGeom prst="rect">
            <a:avLst/>
          </a:prstGeom>
          <a:gradFill rotWithShape="1">
            <a:gsLst>
              <a:gs pos="0">
                <a:srgbClr val="FFFFCC">
                  <a:alpha val="0"/>
                </a:srgbClr>
              </a:gs>
              <a:gs pos="100000">
                <a:srgbClr val="FFFFCC"/>
              </a:gs>
            </a:gsLst>
            <a:lin ang="0" scaled="1"/>
          </a:gradFill>
          <a:ln w="9525">
            <a:noFill/>
            <a:miter lim="800000"/>
            <a:headEnd/>
            <a:tailEnd/>
          </a:ln>
          <a:effectLst/>
        </p:spPr>
        <p:txBody>
          <a:bodyPr wrap="none" anchor="ctr"/>
          <a:lstStyle/>
          <a:p>
            <a:endParaRPr lang="en-NZ"/>
          </a:p>
        </p:txBody>
      </p:sp>
      <p:sp>
        <p:nvSpPr>
          <p:cNvPr id="542724" name="Text Box 4"/>
          <p:cNvSpPr txBox="1">
            <a:spLocks noChangeArrowheads="1"/>
          </p:cNvSpPr>
          <p:nvPr/>
        </p:nvSpPr>
        <p:spPr bwMode="auto">
          <a:xfrm>
            <a:off x="0" y="4941888"/>
            <a:ext cx="3152775" cy="1446550"/>
          </a:xfrm>
          <a:prstGeom prst="rect">
            <a:avLst/>
          </a:prstGeom>
          <a:noFill/>
          <a:ln w="9525">
            <a:noFill/>
            <a:miter lim="800000"/>
            <a:headEnd/>
            <a:tailEnd/>
          </a:ln>
          <a:effectLst>
            <a:outerShdw dist="35921" dir="2700000" algn="ctr" rotWithShape="0">
              <a:schemeClr val="bg2"/>
            </a:outerShdw>
          </a:effectLst>
        </p:spPr>
        <p:txBody>
          <a:bodyPr lIns="54000" rIns="54000">
            <a:spAutoFit/>
          </a:bodyPr>
          <a:lstStyle/>
          <a:p>
            <a:pPr algn="ctr"/>
            <a:r>
              <a:rPr lang="en-NZ" sz="4400" dirty="0">
                <a:solidFill>
                  <a:srgbClr val="FF0000"/>
                </a:solidFill>
                <a:effectLst>
                  <a:glow rad="254000">
                    <a:srgbClr val="000000">
                      <a:alpha val="60000"/>
                    </a:srgbClr>
                  </a:glow>
                </a:effectLst>
                <a:latin typeface="Papyrus" panose="03070502060502030205" pitchFamily="66" charset="0"/>
              </a:rPr>
              <a:t>The</a:t>
            </a:r>
          </a:p>
          <a:p>
            <a:pPr algn="ctr"/>
            <a:r>
              <a:rPr lang="en-NZ" sz="4400" dirty="0">
                <a:solidFill>
                  <a:srgbClr val="FF0000"/>
                </a:solidFill>
                <a:effectLst>
                  <a:glow rad="254000">
                    <a:srgbClr val="000000">
                      <a:alpha val="60000"/>
                    </a:srgbClr>
                  </a:glow>
                </a:effectLst>
                <a:latin typeface="Papyrus" panose="03070502060502030205" pitchFamily="66" charset="0"/>
              </a:rPr>
              <a:t>Flock</a:t>
            </a:r>
            <a:endParaRPr lang="en-GB" sz="4400" dirty="0">
              <a:solidFill>
                <a:srgbClr val="FF0000"/>
              </a:solidFill>
              <a:effectLst>
                <a:glow rad="254000">
                  <a:srgbClr val="000000">
                    <a:alpha val="60000"/>
                  </a:srgbClr>
                </a:glow>
              </a:effectLst>
              <a:latin typeface="Papyrus" panose="03070502060502030205" pitchFamily="66" charset="0"/>
            </a:endParaRPr>
          </a:p>
        </p:txBody>
      </p:sp>
      <p:sp>
        <p:nvSpPr>
          <p:cNvPr id="542725" name="Text Box 5"/>
          <p:cNvSpPr txBox="1">
            <a:spLocks noChangeArrowheads="1"/>
          </p:cNvSpPr>
          <p:nvPr/>
        </p:nvSpPr>
        <p:spPr bwMode="auto">
          <a:xfrm>
            <a:off x="3944938" y="333375"/>
            <a:ext cx="5761037" cy="1190625"/>
          </a:xfrm>
          <a:prstGeom prst="rect">
            <a:avLst/>
          </a:prstGeom>
          <a:noFill/>
          <a:ln w="9525" algn="ctr">
            <a:noFill/>
            <a:miter lim="800000"/>
            <a:headEnd/>
            <a:tailEnd/>
          </a:ln>
          <a:effectLst/>
        </p:spPr>
        <p:txBody>
          <a:bodyPr>
            <a:spAutoFit/>
          </a:bodyPr>
          <a:lstStyle/>
          <a:p>
            <a:pPr algn="ctr"/>
            <a:r>
              <a:rPr lang="en-NZ" sz="3600" dirty="0">
                <a:latin typeface="Arial Black" pitchFamily="34" charset="0"/>
              </a:rPr>
              <a:t>The</a:t>
            </a:r>
          </a:p>
          <a:p>
            <a:pPr algn="ctr"/>
            <a:r>
              <a:rPr lang="en-NZ" sz="3600" dirty="0" err="1">
                <a:latin typeface="Arial Black" pitchFamily="34" charset="0"/>
              </a:rPr>
              <a:t>Regathering</a:t>
            </a:r>
            <a:endParaRPr lang="en-GB" sz="2400" dirty="0">
              <a:latin typeface="Arial Black" pitchFamily="34" charset="0"/>
            </a:endParaRPr>
          </a:p>
        </p:txBody>
      </p:sp>
      <p:sp>
        <p:nvSpPr>
          <p:cNvPr id="542726" name="Text Box 6"/>
          <p:cNvSpPr txBox="1">
            <a:spLocks noChangeArrowheads="1"/>
          </p:cNvSpPr>
          <p:nvPr/>
        </p:nvSpPr>
        <p:spPr bwMode="auto">
          <a:xfrm>
            <a:off x="4592638" y="2492375"/>
            <a:ext cx="4824412" cy="3106738"/>
          </a:xfrm>
          <a:prstGeom prst="rect">
            <a:avLst/>
          </a:prstGeom>
          <a:noFill/>
          <a:ln w="9525" algn="ctr">
            <a:noFill/>
            <a:miter lim="800000"/>
            <a:headEnd/>
            <a:tailEnd/>
          </a:ln>
          <a:effectLst/>
        </p:spPr>
        <p:txBody>
          <a:bodyPr>
            <a:spAutoFit/>
          </a:bodyPr>
          <a:lstStyle/>
          <a:p>
            <a:pPr>
              <a:buFont typeface="Wingdings" pitchFamily="2" charset="2"/>
              <a:buNone/>
              <a:tabLst>
                <a:tab pos="3230563" algn="l"/>
              </a:tabLst>
            </a:pPr>
            <a:r>
              <a:rPr lang="en-NZ" sz="2200" b="0" dirty="0">
                <a:latin typeface="Arial" charset="0"/>
              </a:rPr>
              <a:t>Fear not: for I am with thee: I will bring thy seed from the east, and gather thee from the west.</a:t>
            </a:r>
          </a:p>
          <a:p>
            <a:pPr>
              <a:buFont typeface="Wingdings" pitchFamily="2" charset="2"/>
              <a:buNone/>
              <a:tabLst>
                <a:tab pos="3230563" algn="l"/>
              </a:tabLst>
            </a:pPr>
            <a:r>
              <a:rPr lang="en-NZ" sz="2200" b="0" dirty="0">
                <a:latin typeface="Arial" charset="0"/>
              </a:rPr>
              <a:t>I will say to the north, Give up; and to the south, Keep not back: bring my sons from far, and my daughters from the ends of the earth.</a:t>
            </a:r>
          </a:p>
          <a:p>
            <a:pPr>
              <a:buFont typeface="Wingdings" pitchFamily="2" charset="2"/>
              <a:buNone/>
              <a:tabLst>
                <a:tab pos="3230563" algn="l"/>
              </a:tabLst>
            </a:pPr>
            <a:endParaRPr lang="en-NZ" sz="2200" b="0" dirty="0">
              <a:latin typeface="Arial" charset="0"/>
            </a:endParaRPr>
          </a:p>
          <a:p>
            <a:pPr>
              <a:buFont typeface="Wingdings" pitchFamily="2" charset="2"/>
              <a:buNone/>
              <a:tabLst>
                <a:tab pos="3230563" algn="l"/>
              </a:tabLst>
            </a:pPr>
            <a:r>
              <a:rPr lang="en-NZ" sz="2200" dirty="0">
                <a:latin typeface="Arial" charset="0"/>
              </a:rPr>
              <a:t>	Isa 43:5-6</a:t>
            </a:r>
            <a:endParaRPr lang="en-NZ" sz="2600" dirty="0">
              <a:solidFill>
                <a:srgbClr val="000066"/>
              </a:solidFill>
              <a:latin typeface="Arial" charset="0"/>
            </a:endParaRPr>
          </a:p>
        </p:txBody>
      </p:sp>
    </p:spTree>
    <p:extLst>
      <p:ext uri="{BB962C8B-B14F-4D97-AF65-F5344CB8AC3E}">
        <p14:creationId xmlns:p14="http://schemas.microsoft.com/office/powerpoint/2010/main" val="2244248590"/>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1698" name="Picture 2" descr="800-Ezra%208%20Haggai_Zechariah"/>
          <p:cNvPicPr>
            <a:picLocks noChangeAspect="1" noChangeArrowheads="1"/>
          </p:cNvPicPr>
          <p:nvPr/>
        </p:nvPicPr>
        <p:blipFill>
          <a:blip r:embed="rId2" cstate="print"/>
          <a:srcRect l="9448" r="56693" b="18898"/>
          <a:stretch>
            <a:fillRect/>
          </a:stretch>
        </p:blipFill>
        <p:spPr bwMode="auto">
          <a:xfrm>
            <a:off x="0" y="0"/>
            <a:ext cx="3729038" cy="6858000"/>
          </a:xfrm>
          <a:prstGeom prst="rect">
            <a:avLst/>
          </a:prstGeom>
          <a:noFill/>
        </p:spPr>
      </p:pic>
      <p:sp>
        <p:nvSpPr>
          <p:cNvPr id="541699" name="Rectangle 3"/>
          <p:cNvSpPr>
            <a:spLocks noChangeArrowheads="1"/>
          </p:cNvSpPr>
          <p:nvPr/>
        </p:nvSpPr>
        <p:spPr bwMode="auto">
          <a:xfrm>
            <a:off x="2846388" y="0"/>
            <a:ext cx="936625" cy="6858000"/>
          </a:xfrm>
          <a:prstGeom prst="rect">
            <a:avLst/>
          </a:prstGeom>
          <a:gradFill rotWithShape="1">
            <a:gsLst>
              <a:gs pos="0">
                <a:srgbClr val="FFFFCC">
                  <a:alpha val="0"/>
                </a:srgbClr>
              </a:gs>
              <a:gs pos="100000">
                <a:srgbClr val="FFFFCC"/>
              </a:gs>
            </a:gsLst>
            <a:lin ang="0" scaled="1"/>
          </a:gradFill>
          <a:ln w="9525">
            <a:noFill/>
            <a:miter lim="800000"/>
            <a:headEnd/>
            <a:tailEnd/>
          </a:ln>
          <a:effectLst/>
        </p:spPr>
        <p:txBody>
          <a:bodyPr wrap="none" anchor="ctr"/>
          <a:lstStyle/>
          <a:p>
            <a:endParaRPr lang="en-NZ"/>
          </a:p>
        </p:txBody>
      </p:sp>
      <p:sp>
        <p:nvSpPr>
          <p:cNvPr id="541700" name="Text Box 4"/>
          <p:cNvSpPr txBox="1">
            <a:spLocks noChangeArrowheads="1"/>
          </p:cNvSpPr>
          <p:nvPr/>
        </p:nvSpPr>
        <p:spPr bwMode="auto">
          <a:xfrm>
            <a:off x="0" y="4941888"/>
            <a:ext cx="3152775" cy="1446550"/>
          </a:xfrm>
          <a:prstGeom prst="rect">
            <a:avLst/>
          </a:prstGeom>
          <a:noFill/>
          <a:ln w="9525">
            <a:noFill/>
            <a:miter lim="800000"/>
            <a:headEnd/>
            <a:tailEnd/>
          </a:ln>
          <a:effectLst>
            <a:outerShdw dist="35921" dir="2700000" algn="ctr" rotWithShape="0">
              <a:schemeClr val="bg2"/>
            </a:outerShdw>
          </a:effectLst>
        </p:spPr>
        <p:txBody>
          <a:bodyPr lIns="54000" rIns="54000">
            <a:spAutoFit/>
          </a:bodyPr>
          <a:lstStyle/>
          <a:p>
            <a:pPr algn="ctr"/>
            <a:r>
              <a:rPr lang="en-NZ" sz="4400" dirty="0">
                <a:solidFill>
                  <a:srgbClr val="FF0000"/>
                </a:solidFill>
                <a:effectLst>
                  <a:glow rad="254000">
                    <a:srgbClr val="000000">
                      <a:alpha val="60000"/>
                    </a:srgbClr>
                  </a:glow>
                </a:effectLst>
                <a:latin typeface="Papyrus" panose="03070502060502030205" pitchFamily="66" charset="0"/>
              </a:rPr>
              <a:t>The</a:t>
            </a:r>
          </a:p>
          <a:p>
            <a:pPr algn="ctr"/>
            <a:r>
              <a:rPr lang="en-NZ" sz="4400" dirty="0">
                <a:solidFill>
                  <a:srgbClr val="FF0000"/>
                </a:solidFill>
                <a:effectLst>
                  <a:glow rad="254000">
                    <a:srgbClr val="000000">
                      <a:alpha val="60000"/>
                    </a:srgbClr>
                  </a:glow>
                </a:effectLst>
                <a:latin typeface="Papyrus" panose="03070502060502030205" pitchFamily="66" charset="0"/>
              </a:rPr>
              <a:t>Flock</a:t>
            </a:r>
            <a:endParaRPr lang="en-GB" sz="4400" dirty="0">
              <a:solidFill>
                <a:srgbClr val="FF0000"/>
              </a:solidFill>
              <a:effectLst>
                <a:glow rad="254000">
                  <a:srgbClr val="000000">
                    <a:alpha val="60000"/>
                  </a:srgbClr>
                </a:glow>
              </a:effectLst>
              <a:latin typeface="Papyrus" panose="03070502060502030205" pitchFamily="66" charset="0"/>
            </a:endParaRPr>
          </a:p>
        </p:txBody>
      </p:sp>
      <p:sp>
        <p:nvSpPr>
          <p:cNvPr id="541701" name="Text Box 5"/>
          <p:cNvSpPr txBox="1">
            <a:spLocks noChangeArrowheads="1"/>
          </p:cNvSpPr>
          <p:nvPr/>
        </p:nvSpPr>
        <p:spPr bwMode="auto">
          <a:xfrm>
            <a:off x="3944938" y="333375"/>
            <a:ext cx="5761037" cy="1190625"/>
          </a:xfrm>
          <a:prstGeom prst="rect">
            <a:avLst/>
          </a:prstGeom>
          <a:noFill/>
          <a:ln w="9525" algn="ctr">
            <a:noFill/>
            <a:miter lim="800000"/>
            <a:headEnd/>
            <a:tailEnd/>
          </a:ln>
          <a:effectLst/>
        </p:spPr>
        <p:txBody>
          <a:bodyPr>
            <a:spAutoFit/>
          </a:bodyPr>
          <a:lstStyle/>
          <a:p>
            <a:pPr algn="ctr"/>
            <a:r>
              <a:rPr lang="en-NZ" sz="3600" dirty="0">
                <a:latin typeface="Arial Black" pitchFamily="34" charset="0"/>
              </a:rPr>
              <a:t>The</a:t>
            </a:r>
          </a:p>
          <a:p>
            <a:pPr algn="ctr"/>
            <a:r>
              <a:rPr lang="en-NZ" sz="3600" dirty="0" err="1">
                <a:latin typeface="Arial Black" pitchFamily="34" charset="0"/>
              </a:rPr>
              <a:t>Regathering</a:t>
            </a:r>
            <a:endParaRPr lang="en-GB" sz="2400" dirty="0">
              <a:latin typeface="Arial Black" pitchFamily="34" charset="0"/>
            </a:endParaRPr>
          </a:p>
        </p:txBody>
      </p:sp>
      <p:sp>
        <p:nvSpPr>
          <p:cNvPr id="541702" name="Text Box 6"/>
          <p:cNvSpPr txBox="1">
            <a:spLocks noChangeArrowheads="1"/>
          </p:cNvSpPr>
          <p:nvPr/>
        </p:nvSpPr>
        <p:spPr bwMode="auto">
          <a:xfrm>
            <a:off x="4089400" y="1916113"/>
            <a:ext cx="5616575" cy="4446587"/>
          </a:xfrm>
          <a:prstGeom prst="rect">
            <a:avLst/>
          </a:prstGeom>
          <a:noFill/>
          <a:ln w="9525" algn="ctr">
            <a:noFill/>
            <a:miter lim="800000"/>
            <a:headEnd/>
            <a:tailEnd/>
          </a:ln>
          <a:effectLst/>
        </p:spPr>
        <p:txBody>
          <a:bodyPr>
            <a:spAutoFit/>
          </a:bodyPr>
          <a:lstStyle/>
          <a:p>
            <a:pPr>
              <a:buFont typeface="Wingdings" pitchFamily="2" charset="2"/>
              <a:buNone/>
              <a:tabLst>
                <a:tab pos="3943350" algn="l"/>
              </a:tabLst>
            </a:pPr>
            <a:r>
              <a:rPr lang="en-NZ" sz="2200" b="0">
                <a:latin typeface="Arial" charset="0"/>
              </a:rPr>
              <a:t>And the remnant of Jacob shall be in the midst of many people as the dew from Yahweh, as the showers upon the grass, that tarrieth not for man, nor waiteth for the sons of men.</a:t>
            </a:r>
          </a:p>
          <a:p>
            <a:pPr>
              <a:buFont typeface="Wingdings" pitchFamily="2" charset="2"/>
              <a:buNone/>
              <a:tabLst>
                <a:tab pos="3943350" algn="l"/>
              </a:tabLst>
            </a:pPr>
            <a:r>
              <a:rPr lang="en-NZ" sz="2200" b="0">
                <a:latin typeface="Arial" charset="0"/>
              </a:rPr>
              <a:t>And the remnant of Jacob shall be among the gentiles in the midst of many people as a lion among the beasts of the forest, as a young lion among the flocks of sheep: who if he go through, both treadeth down and teareth in pieces, and none can deliver.</a:t>
            </a:r>
          </a:p>
          <a:p>
            <a:pPr>
              <a:buFont typeface="Wingdings" pitchFamily="2" charset="2"/>
              <a:buNone/>
              <a:tabLst>
                <a:tab pos="3943350" algn="l"/>
              </a:tabLst>
            </a:pPr>
            <a:endParaRPr lang="en-NZ" sz="2200" b="0">
              <a:latin typeface="Arial" charset="0"/>
            </a:endParaRPr>
          </a:p>
          <a:p>
            <a:pPr>
              <a:buFont typeface="Wingdings" pitchFamily="2" charset="2"/>
              <a:buNone/>
              <a:tabLst>
                <a:tab pos="3943350" algn="l"/>
              </a:tabLst>
            </a:pPr>
            <a:r>
              <a:rPr lang="en-NZ" sz="2200">
                <a:latin typeface="Arial" charset="0"/>
              </a:rPr>
              <a:t>	Mic 5:7-8</a:t>
            </a:r>
            <a:endParaRPr lang="en-NZ" sz="2600">
              <a:solidFill>
                <a:srgbClr val="000066"/>
              </a:solidFill>
              <a:latin typeface="Arial" charset="0"/>
            </a:endParaRPr>
          </a:p>
        </p:txBody>
      </p:sp>
    </p:spTree>
    <p:extLst>
      <p:ext uri="{BB962C8B-B14F-4D97-AF65-F5344CB8AC3E}">
        <p14:creationId xmlns:p14="http://schemas.microsoft.com/office/powerpoint/2010/main" val="4289464784"/>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ChangeArrowheads="1"/>
          </p:cNvSpPr>
          <p:nvPr/>
        </p:nvSpPr>
        <p:spPr bwMode="auto">
          <a:xfrm>
            <a:off x="0" y="0"/>
            <a:ext cx="9906000" cy="6858000"/>
          </a:xfrm>
          <a:prstGeom prst="rect">
            <a:avLst/>
          </a:prstGeom>
          <a:solidFill>
            <a:srgbClr val="000000"/>
          </a:solidFill>
          <a:ln w="9525" algn="ctr">
            <a:solidFill>
              <a:srgbClr val="000000"/>
            </a:solidFill>
            <a:miter lim="800000"/>
            <a:headEnd/>
            <a:tailEnd/>
          </a:ln>
          <a:effectLst/>
        </p:spPr>
        <p:txBody>
          <a:bodyPr anchor="ctr">
            <a:spAutoFit/>
          </a:bodyPr>
          <a:lstStyle/>
          <a:p>
            <a:endParaRPr lang="en-NZ"/>
          </a:p>
        </p:txBody>
      </p:sp>
    </p:spTree>
    <p:extLst>
      <p:ext uri="{BB962C8B-B14F-4D97-AF65-F5344CB8AC3E}">
        <p14:creationId xmlns:p14="http://schemas.microsoft.com/office/powerpoint/2010/main" val="3634861852"/>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ChangeArrowheads="1"/>
          </p:cNvSpPr>
          <p:nvPr/>
        </p:nvSpPr>
        <p:spPr bwMode="auto">
          <a:xfrm>
            <a:off x="0" y="0"/>
            <a:ext cx="9906000" cy="6858000"/>
          </a:xfrm>
          <a:prstGeom prst="rect">
            <a:avLst/>
          </a:prstGeom>
          <a:gradFill rotWithShape="1">
            <a:gsLst>
              <a:gs pos="0">
                <a:srgbClr val="FF9900">
                  <a:alpha val="60001"/>
                </a:srgbClr>
              </a:gs>
              <a:gs pos="50000">
                <a:srgbClr val="FFFFCC"/>
              </a:gs>
              <a:gs pos="100000">
                <a:srgbClr val="FF9900">
                  <a:alpha val="60001"/>
                </a:srgbClr>
              </a:gs>
            </a:gsLst>
            <a:lin ang="5400000" scaled="1"/>
          </a:gradFill>
          <a:ln w="9525" algn="ctr">
            <a:noFill/>
            <a:miter lim="800000"/>
            <a:headEnd/>
            <a:tailEnd/>
          </a:ln>
          <a:effectLst/>
        </p:spPr>
        <p:txBody>
          <a:bodyPr anchor="ctr">
            <a:spAutoFit/>
          </a:bodyPr>
          <a:lstStyle/>
          <a:p>
            <a:endParaRPr lang="en-NZ"/>
          </a:p>
        </p:txBody>
      </p:sp>
      <p:sp>
        <p:nvSpPr>
          <p:cNvPr id="528387" name="WordArt 3"/>
          <p:cNvSpPr>
            <a:spLocks noChangeArrowheads="1" noChangeShapeType="1" noTextEdit="1"/>
          </p:cNvSpPr>
          <p:nvPr/>
        </p:nvSpPr>
        <p:spPr bwMode="auto">
          <a:xfrm>
            <a:off x="273050" y="5805488"/>
            <a:ext cx="9288463" cy="765175"/>
          </a:xfrm>
          <a:prstGeom prst="rect">
            <a:avLst/>
          </a:prstGeom>
        </p:spPr>
        <p:txBody>
          <a:bodyPr wrap="none" fromWordArt="1">
            <a:prstTxWarp prst="textPlain">
              <a:avLst>
                <a:gd name="adj" fmla="val 50000"/>
              </a:avLst>
            </a:prstTxWarp>
          </a:bodyPr>
          <a:lstStyle/>
          <a:p>
            <a:pPr algn="ctr"/>
            <a:r>
              <a:rPr lang="en-NZ" sz="6000" kern="10" spc="-300" dirty="0">
                <a:ln w="12700">
                  <a:solidFill>
                    <a:srgbClr val="FFFF00"/>
                  </a:solidFill>
                  <a:round/>
                  <a:headEnd/>
                  <a:tailEnd/>
                </a:ln>
                <a:gradFill rotWithShape="1">
                  <a:gsLst>
                    <a:gs pos="0">
                      <a:srgbClr val="1E233A"/>
                    </a:gs>
                    <a:gs pos="100000">
                      <a:srgbClr val="1E233A">
                        <a:gamma/>
                        <a:shade val="0"/>
                        <a:invGamma/>
                      </a:srgbClr>
                    </a:gs>
                  </a:gsLst>
                  <a:lin ang="5400000" scaled="1"/>
                </a:gradFill>
                <a:effectLst>
                  <a:outerShdw dist="35921" dir="2700000" algn="ctr" rotWithShape="0">
                    <a:srgbClr val="800000"/>
                  </a:outerShdw>
                </a:effectLst>
                <a:latin typeface="Albertus Medium"/>
              </a:rPr>
              <a:t>Prophecies for the Last Days</a:t>
            </a:r>
          </a:p>
        </p:txBody>
      </p:sp>
      <p:sp>
        <p:nvSpPr>
          <p:cNvPr id="528388" name="WordArt 4"/>
          <p:cNvSpPr>
            <a:spLocks noChangeArrowheads="1" noChangeShapeType="1" noTextEdit="1"/>
          </p:cNvSpPr>
          <p:nvPr/>
        </p:nvSpPr>
        <p:spPr bwMode="auto">
          <a:xfrm>
            <a:off x="488950" y="260350"/>
            <a:ext cx="8713788" cy="1154113"/>
          </a:xfrm>
          <a:prstGeom prst="rect">
            <a:avLst/>
          </a:prstGeom>
        </p:spPr>
        <p:txBody>
          <a:bodyPr wrap="none" fromWordArt="1">
            <a:prstTxWarp prst="textPlain">
              <a:avLst>
                <a:gd name="adj" fmla="val 50000"/>
              </a:avLst>
            </a:prstTxWarp>
          </a:bodyPr>
          <a:lstStyle/>
          <a:p>
            <a:pPr algn="ctr"/>
            <a:r>
              <a:rPr lang="en-NZ" sz="6000" kern="10">
                <a:ln w="19050">
                  <a:solidFill>
                    <a:srgbClr val="FFCC00"/>
                  </a:solidFill>
                  <a:round/>
                  <a:headEnd/>
                  <a:tailEnd/>
                </a:ln>
                <a:gradFill rotWithShape="1">
                  <a:gsLst>
                    <a:gs pos="0">
                      <a:srgbClr val="1E233A"/>
                    </a:gs>
                    <a:gs pos="100000">
                      <a:srgbClr val="1E233A">
                        <a:gamma/>
                        <a:shade val="0"/>
                        <a:invGamma/>
                      </a:srgbClr>
                    </a:gs>
                  </a:gsLst>
                  <a:lin ang="5400000" scaled="1"/>
                </a:gradFill>
                <a:effectLst>
                  <a:outerShdw dist="53882" dir="2700000" algn="ctr" rotWithShape="0">
                    <a:srgbClr val="640000"/>
                  </a:outerShdw>
                </a:effectLst>
                <a:latin typeface="Imprint MT Shadow"/>
              </a:rPr>
              <a:t>ZECHARIAH</a:t>
            </a:r>
          </a:p>
        </p:txBody>
      </p:sp>
      <p:pic>
        <p:nvPicPr>
          <p:cNvPr id="528389" name="Picture 5" descr="horses"/>
          <p:cNvPicPr>
            <a:picLocks noChangeAspect="1" noChangeArrowheads="1"/>
          </p:cNvPicPr>
          <p:nvPr/>
        </p:nvPicPr>
        <p:blipFill>
          <a:blip r:embed="rId3" cstate="print"/>
          <a:srcRect/>
          <a:stretch>
            <a:fillRect/>
          </a:stretch>
        </p:blipFill>
        <p:spPr bwMode="auto">
          <a:xfrm>
            <a:off x="2073275" y="1700213"/>
            <a:ext cx="5705475" cy="3810000"/>
          </a:xfrm>
          <a:prstGeom prst="rect">
            <a:avLst/>
          </a:prstGeom>
          <a:noFill/>
          <a:ln w="9525">
            <a:solidFill>
              <a:srgbClr val="000000"/>
            </a:solidFill>
            <a:miter lim="800000"/>
            <a:headEnd/>
            <a:tailEnd/>
          </a:ln>
        </p:spPr>
      </p:pic>
    </p:spTree>
    <p:extLst>
      <p:ext uri="{BB962C8B-B14F-4D97-AF65-F5344CB8AC3E}">
        <p14:creationId xmlns:p14="http://schemas.microsoft.com/office/powerpoint/2010/main" val="1400385897"/>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20" name="Picture 16" descr="800-Ezra%208%20Haggai_Zechariah"/>
          <p:cNvPicPr>
            <a:picLocks noChangeAspect="1" noChangeArrowheads="1"/>
          </p:cNvPicPr>
          <p:nvPr/>
        </p:nvPicPr>
        <p:blipFill>
          <a:blip r:embed="rId2" cstate="print"/>
          <a:srcRect l="9448" r="56693" b="18898"/>
          <a:stretch>
            <a:fillRect/>
          </a:stretch>
        </p:blipFill>
        <p:spPr bwMode="auto">
          <a:xfrm>
            <a:off x="0" y="0"/>
            <a:ext cx="3729038" cy="6858000"/>
          </a:xfrm>
          <a:prstGeom prst="rect">
            <a:avLst/>
          </a:prstGeom>
          <a:noFill/>
        </p:spPr>
      </p:pic>
      <p:sp>
        <p:nvSpPr>
          <p:cNvPr id="175107" name="Rectangle 3"/>
          <p:cNvSpPr>
            <a:spLocks noChangeArrowheads="1"/>
          </p:cNvSpPr>
          <p:nvPr/>
        </p:nvSpPr>
        <p:spPr bwMode="auto">
          <a:xfrm>
            <a:off x="2846388" y="0"/>
            <a:ext cx="936625" cy="6858000"/>
          </a:xfrm>
          <a:prstGeom prst="rect">
            <a:avLst/>
          </a:prstGeom>
          <a:gradFill rotWithShape="1">
            <a:gsLst>
              <a:gs pos="0">
                <a:srgbClr val="FFFFCC">
                  <a:alpha val="0"/>
                </a:srgbClr>
              </a:gs>
              <a:gs pos="100000">
                <a:srgbClr val="FFFFCC"/>
              </a:gs>
            </a:gsLst>
            <a:lin ang="0" scaled="1"/>
          </a:gradFill>
          <a:ln w="9525">
            <a:noFill/>
            <a:miter lim="800000"/>
            <a:headEnd/>
            <a:tailEnd/>
          </a:ln>
          <a:effectLst/>
        </p:spPr>
        <p:txBody>
          <a:bodyPr wrap="none" anchor="ctr"/>
          <a:lstStyle/>
          <a:p>
            <a:endParaRPr lang="en-NZ"/>
          </a:p>
        </p:txBody>
      </p:sp>
      <p:sp>
        <p:nvSpPr>
          <p:cNvPr id="175108" name="Text Box 4"/>
          <p:cNvSpPr txBox="1">
            <a:spLocks noChangeArrowheads="1"/>
          </p:cNvSpPr>
          <p:nvPr/>
        </p:nvSpPr>
        <p:spPr bwMode="auto">
          <a:xfrm>
            <a:off x="0" y="4941888"/>
            <a:ext cx="3152775" cy="1446550"/>
          </a:xfrm>
          <a:prstGeom prst="rect">
            <a:avLst/>
          </a:prstGeom>
          <a:noFill/>
          <a:ln w="9525">
            <a:noFill/>
            <a:miter lim="800000"/>
            <a:headEnd/>
            <a:tailEnd/>
          </a:ln>
          <a:effectLst>
            <a:outerShdw dist="35921" dir="2700000" algn="ctr" rotWithShape="0">
              <a:schemeClr val="bg2"/>
            </a:outerShdw>
          </a:effectLst>
        </p:spPr>
        <p:txBody>
          <a:bodyPr lIns="54000" rIns="54000">
            <a:spAutoFit/>
          </a:bodyPr>
          <a:lstStyle/>
          <a:p>
            <a:pPr algn="ctr"/>
            <a:r>
              <a:rPr lang="en-NZ" sz="4400" dirty="0">
                <a:solidFill>
                  <a:srgbClr val="FF0000"/>
                </a:solidFill>
                <a:effectLst>
                  <a:glow rad="254000">
                    <a:srgbClr val="000000">
                      <a:alpha val="60000"/>
                    </a:srgbClr>
                  </a:glow>
                </a:effectLst>
                <a:latin typeface="Papyrus" panose="03070502060502030205" pitchFamily="66" charset="0"/>
              </a:rPr>
              <a:t>Outline of the Book</a:t>
            </a:r>
            <a:endParaRPr lang="en-GB" sz="4400" dirty="0">
              <a:solidFill>
                <a:srgbClr val="FF0000"/>
              </a:solidFill>
              <a:effectLst>
                <a:glow rad="254000">
                  <a:srgbClr val="000000">
                    <a:alpha val="60000"/>
                  </a:srgbClr>
                </a:glow>
              </a:effectLst>
              <a:latin typeface="Papyrus" panose="03070502060502030205" pitchFamily="66" charset="0"/>
            </a:endParaRPr>
          </a:p>
        </p:txBody>
      </p:sp>
      <p:sp>
        <p:nvSpPr>
          <p:cNvPr id="175111" name="Text Box 7"/>
          <p:cNvSpPr txBox="1">
            <a:spLocks noChangeArrowheads="1"/>
          </p:cNvSpPr>
          <p:nvPr/>
        </p:nvSpPr>
        <p:spPr bwMode="auto">
          <a:xfrm>
            <a:off x="3944938" y="333375"/>
            <a:ext cx="5761037" cy="641350"/>
          </a:xfrm>
          <a:prstGeom prst="rect">
            <a:avLst/>
          </a:prstGeom>
          <a:noFill/>
          <a:ln w="9525" algn="ctr">
            <a:noFill/>
            <a:miter lim="800000"/>
            <a:headEnd/>
            <a:tailEnd/>
          </a:ln>
          <a:effectLst/>
        </p:spPr>
        <p:txBody>
          <a:bodyPr>
            <a:spAutoFit/>
          </a:bodyPr>
          <a:lstStyle/>
          <a:p>
            <a:pPr algn="ctr">
              <a:spcBef>
                <a:spcPct val="50000"/>
              </a:spcBef>
            </a:pPr>
            <a:r>
              <a:rPr lang="en-NZ" sz="3600" dirty="0">
                <a:latin typeface="Arial Black" pitchFamily="34" charset="0"/>
              </a:rPr>
              <a:t>Zechariah</a:t>
            </a:r>
            <a:endParaRPr lang="en-GB" sz="3600" dirty="0">
              <a:latin typeface="Arial Black" pitchFamily="34" charset="0"/>
            </a:endParaRPr>
          </a:p>
        </p:txBody>
      </p:sp>
      <p:sp>
        <p:nvSpPr>
          <p:cNvPr id="175121" name="Text Box 17"/>
          <p:cNvSpPr txBox="1">
            <a:spLocks noChangeArrowheads="1"/>
          </p:cNvSpPr>
          <p:nvPr/>
        </p:nvSpPr>
        <p:spPr bwMode="auto">
          <a:xfrm>
            <a:off x="4304928" y="1052513"/>
            <a:ext cx="5256585" cy="5397500"/>
          </a:xfrm>
          <a:prstGeom prst="rect">
            <a:avLst/>
          </a:prstGeom>
          <a:noFill/>
          <a:ln w="9525" algn="ctr">
            <a:noFill/>
            <a:miter lim="800000"/>
            <a:headEnd/>
            <a:tailEnd/>
          </a:ln>
          <a:effectLst/>
        </p:spPr>
        <p:txBody>
          <a:bodyPr wrap="square">
            <a:spAutoFit/>
          </a:bodyPr>
          <a:lstStyle/>
          <a:p>
            <a:pPr>
              <a:tabLst>
                <a:tab pos="1258888" algn="l"/>
              </a:tabLst>
            </a:pPr>
            <a:r>
              <a:rPr lang="en-NZ" sz="2400" dirty="0">
                <a:latin typeface="Arial" pitchFamily="34" charset="0"/>
                <a:cs typeface="Arial" pitchFamily="34" charset="0"/>
              </a:rPr>
              <a:t>The Seven Night Visions</a:t>
            </a:r>
          </a:p>
          <a:p>
            <a:pPr>
              <a:tabLst>
                <a:tab pos="1258888" algn="l"/>
              </a:tabLst>
            </a:pPr>
            <a:r>
              <a:rPr lang="en-NZ" b="0" dirty="0">
                <a:latin typeface="Arial" pitchFamily="34" charset="0"/>
                <a:cs typeface="Arial" pitchFamily="34" charset="0"/>
              </a:rPr>
              <a:t>1:1-6:8	Introduction and encouragement to 	those building the house of God</a:t>
            </a:r>
          </a:p>
          <a:p>
            <a:pPr>
              <a:tabLst>
                <a:tab pos="1258888" algn="l"/>
              </a:tabLst>
            </a:pPr>
            <a:endParaRPr lang="en-NZ" dirty="0">
              <a:latin typeface="Arial" pitchFamily="34" charset="0"/>
              <a:cs typeface="Arial" pitchFamily="34" charset="0"/>
            </a:endParaRPr>
          </a:p>
          <a:p>
            <a:pPr>
              <a:tabLst>
                <a:tab pos="1258888" algn="l"/>
              </a:tabLst>
            </a:pPr>
            <a:r>
              <a:rPr lang="en-NZ" sz="2400" dirty="0">
                <a:latin typeface="Arial" pitchFamily="34" charset="0"/>
                <a:cs typeface="Arial" pitchFamily="34" charset="0"/>
              </a:rPr>
              <a:t>The Enacted Parables</a:t>
            </a:r>
          </a:p>
          <a:p>
            <a:pPr>
              <a:tabLst>
                <a:tab pos="1258888" algn="l"/>
              </a:tabLst>
            </a:pPr>
            <a:r>
              <a:rPr lang="en-NZ" b="0" dirty="0">
                <a:latin typeface="Arial" pitchFamily="34" charset="0"/>
                <a:cs typeface="Arial" pitchFamily="34" charset="0"/>
              </a:rPr>
              <a:t>6:9-15	The Coronation of the King Priest</a:t>
            </a:r>
          </a:p>
          <a:p>
            <a:pPr>
              <a:tabLst>
                <a:tab pos="1258888" algn="l"/>
              </a:tabLst>
            </a:pPr>
            <a:r>
              <a:rPr lang="en-NZ" b="0" dirty="0">
                <a:latin typeface="Arial" pitchFamily="34" charset="0"/>
                <a:cs typeface="Arial" pitchFamily="34" charset="0"/>
              </a:rPr>
              <a:t>Ch7	The Deputation from Bethel</a:t>
            </a:r>
          </a:p>
          <a:p>
            <a:pPr>
              <a:tabLst>
                <a:tab pos="1258888" algn="l"/>
              </a:tabLst>
            </a:pPr>
            <a:r>
              <a:rPr lang="en-NZ" b="0" dirty="0">
                <a:latin typeface="Arial" pitchFamily="34" charset="0"/>
                <a:cs typeface="Arial" pitchFamily="34" charset="0"/>
              </a:rPr>
              <a:t>Ch8	The Restoration of Jerusalem</a:t>
            </a:r>
          </a:p>
          <a:p>
            <a:pPr>
              <a:tabLst>
                <a:tab pos="1258888" algn="l"/>
              </a:tabLst>
            </a:pPr>
            <a:endParaRPr lang="en-NZ" b="0" dirty="0">
              <a:latin typeface="Arial" pitchFamily="34" charset="0"/>
              <a:cs typeface="Arial" pitchFamily="34" charset="0"/>
            </a:endParaRPr>
          </a:p>
          <a:p>
            <a:pPr>
              <a:tabLst>
                <a:tab pos="1258888" algn="l"/>
              </a:tabLst>
            </a:pPr>
            <a:r>
              <a:rPr lang="en-NZ" sz="2400" dirty="0">
                <a:latin typeface="Arial" pitchFamily="34" charset="0"/>
                <a:cs typeface="Arial" pitchFamily="34" charset="0"/>
              </a:rPr>
              <a:t>The Shepherd King</a:t>
            </a:r>
            <a:endParaRPr lang="en-NZ" sz="2400" b="0" dirty="0">
              <a:latin typeface="Arial" pitchFamily="34" charset="0"/>
              <a:cs typeface="Arial" pitchFamily="34" charset="0"/>
            </a:endParaRPr>
          </a:p>
          <a:p>
            <a:pPr>
              <a:tabLst>
                <a:tab pos="1258888" algn="l"/>
              </a:tabLst>
            </a:pPr>
            <a:r>
              <a:rPr lang="en-NZ" b="0" dirty="0">
                <a:latin typeface="Arial" pitchFamily="34" charset="0"/>
                <a:cs typeface="Arial" pitchFamily="34" charset="0"/>
              </a:rPr>
              <a:t>Ch9	The Human Conqueror</a:t>
            </a:r>
          </a:p>
          <a:p>
            <a:pPr>
              <a:tabLst>
                <a:tab pos="1258888" algn="l"/>
              </a:tabLst>
            </a:pPr>
            <a:r>
              <a:rPr lang="en-NZ" b="0" dirty="0">
                <a:latin typeface="Arial" pitchFamily="34" charset="0"/>
                <a:cs typeface="Arial" pitchFamily="34" charset="0"/>
              </a:rPr>
              <a:t>Ch10	The Good Shepherd</a:t>
            </a:r>
          </a:p>
          <a:p>
            <a:pPr>
              <a:tabLst>
                <a:tab pos="1258888" algn="l"/>
              </a:tabLst>
            </a:pPr>
            <a:r>
              <a:rPr lang="en-NZ" b="0" dirty="0">
                <a:latin typeface="Arial" pitchFamily="34" charset="0"/>
                <a:cs typeface="Arial" pitchFamily="34" charset="0"/>
              </a:rPr>
              <a:t>Ch11	The Scattering of the Flock</a:t>
            </a:r>
          </a:p>
          <a:p>
            <a:pPr>
              <a:tabLst>
                <a:tab pos="1258888" algn="l"/>
              </a:tabLst>
            </a:pPr>
            <a:endParaRPr lang="en-NZ" b="0" dirty="0">
              <a:latin typeface="Arial" pitchFamily="34" charset="0"/>
              <a:cs typeface="Arial" pitchFamily="34" charset="0"/>
            </a:endParaRPr>
          </a:p>
          <a:p>
            <a:pPr>
              <a:tabLst>
                <a:tab pos="1258888" algn="l"/>
              </a:tabLst>
            </a:pPr>
            <a:r>
              <a:rPr lang="en-NZ" sz="2400" dirty="0">
                <a:latin typeface="Arial" pitchFamily="34" charset="0"/>
                <a:cs typeface="Arial" pitchFamily="34" charset="0"/>
              </a:rPr>
              <a:t>The Day of Yahweh</a:t>
            </a:r>
            <a:endParaRPr lang="en-NZ" sz="2400" b="0" dirty="0">
              <a:latin typeface="Arial" pitchFamily="34" charset="0"/>
              <a:cs typeface="Arial" pitchFamily="34" charset="0"/>
            </a:endParaRPr>
          </a:p>
          <a:p>
            <a:pPr>
              <a:tabLst>
                <a:tab pos="1258888" algn="l"/>
              </a:tabLst>
            </a:pPr>
            <a:r>
              <a:rPr lang="en-NZ" b="0" dirty="0">
                <a:latin typeface="Arial" pitchFamily="34" charset="0"/>
                <a:cs typeface="Arial" pitchFamily="34" charset="0"/>
              </a:rPr>
              <a:t>Ch12	Israel to Seek the Good Shepherd</a:t>
            </a:r>
          </a:p>
          <a:p>
            <a:pPr>
              <a:tabLst>
                <a:tab pos="1258888" algn="l"/>
              </a:tabLst>
            </a:pPr>
            <a:r>
              <a:rPr lang="en-NZ" b="0" dirty="0">
                <a:latin typeface="Arial" pitchFamily="34" charset="0"/>
                <a:cs typeface="Arial" pitchFamily="34" charset="0"/>
              </a:rPr>
              <a:t>Ch13	Israel Cleansed and Restored</a:t>
            </a:r>
          </a:p>
          <a:p>
            <a:pPr>
              <a:tabLst>
                <a:tab pos="1258888" algn="l"/>
              </a:tabLst>
            </a:pPr>
            <a:r>
              <a:rPr lang="en-NZ" b="0" dirty="0">
                <a:latin typeface="Arial" pitchFamily="34" charset="0"/>
                <a:cs typeface="Arial" pitchFamily="34" charset="0"/>
              </a:rPr>
              <a:t>Ch14	The Day of Yahweh Cometh</a:t>
            </a:r>
            <a:endParaRPr lang="en-GB" b="0" dirty="0">
              <a:latin typeface="Arial" pitchFamily="34" charset="0"/>
              <a:cs typeface="Arial" pitchFamily="34" charset="0"/>
            </a:endParaRPr>
          </a:p>
        </p:txBody>
      </p:sp>
      <p:sp>
        <p:nvSpPr>
          <p:cNvPr id="7" name="Rectangle 6"/>
          <p:cNvSpPr/>
          <p:nvPr/>
        </p:nvSpPr>
        <p:spPr bwMode="auto">
          <a:xfrm rot="16200000">
            <a:off x="2828764" y="2168860"/>
            <a:ext cx="2448272" cy="360040"/>
          </a:xfrm>
          <a:prstGeom prst="rect">
            <a:avLst/>
          </a:prstGeom>
          <a:solidFill>
            <a:srgbClr val="FFFFCC">
              <a:alpha val="40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NZ" dirty="0">
                <a:solidFill>
                  <a:srgbClr val="FF0000"/>
                </a:solidFill>
                <a:latin typeface="Arial Narrow" pitchFamily="34" charset="0"/>
              </a:rPr>
              <a:t>Immediate Future</a:t>
            </a:r>
            <a:endParaRPr kumimoji="0" lang="en-NZ" i="0" u="none" strike="noStrike" cap="none" normalizeH="0" baseline="0" dirty="0">
              <a:ln>
                <a:noFill/>
              </a:ln>
              <a:solidFill>
                <a:srgbClr val="FF0000"/>
              </a:solidFill>
              <a:effectLst/>
              <a:latin typeface="Arial Narrow" pitchFamily="34" charset="0"/>
            </a:endParaRPr>
          </a:p>
        </p:txBody>
      </p:sp>
      <p:sp>
        <p:nvSpPr>
          <p:cNvPr id="8" name="Rectangle 7"/>
          <p:cNvSpPr/>
          <p:nvPr/>
        </p:nvSpPr>
        <p:spPr bwMode="auto">
          <a:xfrm rot="16200000">
            <a:off x="3332820" y="4185084"/>
            <a:ext cx="1440160" cy="360040"/>
          </a:xfrm>
          <a:prstGeom prst="rect">
            <a:avLst/>
          </a:prstGeom>
          <a:solidFill>
            <a:srgbClr val="FFFFCC">
              <a:alpha val="40000"/>
            </a:srgbClr>
          </a:solidFill>
          <a:ln w="9525" cap="flat" cmpd="sng" algn="ctr">
            <a:solidFill>
              <a:srgbClr val="000000"/>
            </a:solidFill>
            <a:prstDash val="solid"/>
            <a:round/>
            <a:headEnd type="none" w="med" len="med"/>
            <a:tailEnd type="none" w="med" len="med"/>
          </a:ln>
          <a:effectLst/>
        </p:spPr>
        <p:txBody>
          <a:bodyPr vert="horz" wrap="square" lIns="36000" tIns="45720" rIns="3600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NZ" dirty="0">
                <a:solidFill>
                  <a:srgbClr val="FF0000"/>
                </a:solidFill>
                <a:latin typeface="Arial Narrow" pitchFamily="34" charset="0"/>
              </a:rPr>
              <a:t>Near Future</a:t>
            </a:r>
            <a:endParaRPr kumimoji="0" lang="en-NZ" i="0" u="none" strike="noStrike" cap="none" normalizeH="0" baseline="0" dirty="0">
              <a:ln>
                <a:noFill/>
              </a:ln>
              <a:solidFill>
                <a:srgbClr val="FF0000"/>
              </a:solidFill>
              <a:effectLst/>
              <a:latin typeface="Arial Narrow" pitchFamily="34" charset="0"/>
            </a:endParaRPr>
          </a:p>
        </p:txBody>
      </p:sp>
      <p:sp>
        <p:nvSpPr>
          <p:cNvPr id="9" name="Rectangle 8"/>
          <p:cNvSpPr/>
          <p:nvPr/>
        </p:nvSpPr>
        <p:spPr bwMode="auto">
          <a:xfrm rot="16200000">
            <a:off x="3332820" y="5697252"/>
            <a:ext cx="1440160" cy="360040"/>
          </a:xfrm>
          <a:prstGeom prst="rect">
            <a:avLst/>
          </a:prstGeom>
          <a:solidFill>
            <a:srgbClr val="FFFFCC">
              <a:alpha val="40000"/>
            </a:srgbClr>
          </a:solidFill>
          <a:ln w="9525" cap="flat" cmpd="sng" algn="ctr">
            <a:solidFill>
              <a:srgbClr val="000000"/>
            </a:solidFill>
            <a:prstDash val="solid"/>
            <a:round/>
            <a:headEnd type="none" w="med" len="med"/>
            <a:tailEnd type="none" w="med" len="med"/>
          </a:ln>
          <a:effectLst/>
        </p:spPr>
        <p:txBody>
          <a:bodyPr vert="horz" wrap="square" lIns="36000" tIns="45720" rIns="3600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NZ" dirty="0">
                <a:solidFill>
                  <a:srgbClr val="FF0000"/>
                </a:solidFill>
                <a:latin typeface="Arial Narrow" pitchFamily="34" charset="0"/>
              </a:rPr>
              <a:t>Distant Future</a:t>
            </a:r>
            <a:endParaRPr kumimoji="0" lang="en-NZ" i="0" u="none" strike="noStrike" cap="none" normalizeH="0" baseline="0" dirty="0">
              <a:ln>
                <a:noFill/>
              </a:ln>
              <a:solidFill>
                <a:srgbClr val="FF0000"/>
              </a:solidFill>
              <a:effectLst/>
              <a:latin typeface="Arial Narrow" pitchFamily="34" charset="0"/>
            </a:endParaRPr>
          </a:p>
        </p:txBody>
      </p:sp>
    </p:spTree>
    <p:extLst>
      <p:ext uri="{BB962C8B-B14F-4D97-AF65-F5344CB8AC3E}">
        <p14:creationId xmlns:p14="http://schemas.microsoft.com/office/powerpoint/2010/main" val="3281681125"/>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3506" name="Picture 2" descr="800-Ezra%208%20Haggai_Zechariah"/>
          <p:cNvPicPr>
            <a:picLocks noChangeAspect="1" noChangeArrowheads="1"/>
          </p:cNvPicPr>
          <p:nvPr/>
        </p:nvPicPr>
        <p:blipFill>
          <a:blip r:embed="rId2" cstate="print"/>
          <a:srcRect l="9448" r="56693" b="18898"/>
          <a:stretch>
            <a:fillRect/>
          </a:stretch>
        </p:blipFill>
        <p:spPr bwMode="auto">
          <a:xfrm>
            <a:off x="0" y="0"/>
            <a:ext cx="3729038" cy="6858000"/>
          </a:xfrm>
          <a:prstGeom prst="rect">
            <a:avLst/>
          </a:prstGeom>
          <a:noFill/>
        </p:spPr>
      </p:pic>
      <p:sp>
        <p:nvSpPr>
          <p:cNvPr id="533507" name="Rectangle 3"/>
          <p:cNvSpPr>
            <a:spLocks noChangeArrowheads="1"/>
          </p:cNvSpPr>
          <p:nvPr/>
        </p:nvSpPr>
        <p:spPr bwMode="auto">
          <a:xfrm>
            <a:off x="2846388" y="0"/>
            <a:ext cx="936625" cy="6858000"/>
          </a:xfrm>
          <a:prstGeom prst="rect">
            <a:avLst/>
          </a:prstGeom>
          <a:gradFill rotWithShape="1">
            <a:gsLst>
              <a:gs pos="0">
                <a:srgbClr val="FFFFCC">
                  <a:alpha val="0"/>
                </a:srgbClr>
              </a:gs>
              <a:gs pos="100000">
                <a:srgbClr val="FFFFCC"/>
              </a:gs>
            </a:gsLst>
            <a:lin ang="0" scaled="1"/>
          </a:gradFill>
          <a:ln w="9525">
            <a:noFill/>
            <a:miter lim="800000"/>
            <a:headEnd/>
            <a:tailEnd/>
          </a:ln>
          <a:effectLst/>
        </p:spPr>
        <p:txBody>
          <a:bodyPr wrap="none" anchor="ctr"/>
          <a:lstStyle/>
          <a:p>
            <a:endParaRPr lang="en-NZ"/>
          </a:p>
        </p:txBody>
      </p:sp>
      <p:sp>
        <p:nvSpPr>
          <p:cNvPr id="533508" name="Text Box 4"/>
          <p:cNvSpPr txBox="1">
            <a:spLocks noChangeArrowheads="1"/>
          </p:cNvSpPr>
          <p:nvPr/>
        </p:nvSpPr>
        <p:spPr bwMode="auto">
          <a:xfrm>
            <a:off x="0" y="4941888"/>
            <a:ext cx="3152775" cy="762000"/>
          </a:xfrm>
          <a:prstGeom prst="rect">
            <a:avLst/>
          </a:prstGeom>
          <a:noFill/>
          <a:ln w="9525">
            <a:noFill/>
            <a:miter lim="800000"/>
            <a:headEnd/>
            <a:tailEnd/>
          </a:ln>
          <a:effectLst>
            <a:outerShdw dist="35921" dir="2700000" algn="ctr" rotWithShape="0">
              <a:schemeClr val="bg2"/>
            </a:outerShdw>
          </a:effectLst>
        </p:spPr>
        <p:txBody>
          <a:bodyPr lIns="54000" rIns="54000">
            <a:spAutoFit/>
          </a:bodyPr>
          <a:lstStyle/>
          <a:p>
            <a:pPr algn="ctr"/>
            <a:r>
              <a:rPr lang="en-NZ" sz="4400" dirty="0">
                <a:solidFill>
                  <a:srgbClr val="FF0000"/>
                </a:solidFill>
                <a:effectLst>
                  <a:glow rad="254000">
                    <a:srgbClr val="000000">
                      <a:alpha val="60000"/>
                    </a:srgbClr>
                  </a:glow>
                </a:effectLst>
                <a:latin typeface="Papyrus" panose="03070502060502030205" pitchFamily="66" charset="0"/>
              </a:rPr>
              <a:t>Outline</a:t>
            </a:r>
            <a:endParaRPr lang="en-GB" sz="4400" dirty="0">
              <a:solidFill>
                <a:srgbClr val="FF0000"/>
              </a:solidFill>
              <a:effectLst>
                <a:glow rad="254000">
                  <a:srgbClr val="000000">
                    <a:alpha val="60000"/>
                  </a:srgbClr>
                </a:glow>
              </a:effectLst>
              <a:latin typeface="Papyrus" panose="03070502060502030205" pitchFamily="66" charset="0"/>
            </a:endParaRPr>
          </a:p>
        </p:txBody>
      </p:sp>
      <p:sp>
        <p:nvSpPr>
          <p:cNvPr id="533509" name="Text Box 5"/>
          <p:cNvSpPr txBox="1">
            <a:spLocks noChangeArrowheads="1"/>
          </p:cNvSpPr>
          <p:nvPr/>
        </p:nvSpPr>
        <p:spPr bwMode="auto">
          <a:xfrm>
            <a:off x="4664967" y="549275"/>
            <a:ext cx="4248473" cy="1200329"/>
          </a:xfrm>
          <a:prstGeom prst="rect">
            <a:avLst/>
          </a:prstGeom>
          <a:noFill/>
          <a:ln w="9525" algn="ctr">
            <a:noFill/>
            <a:miter lim="800000"/>
            <a:headEnd/>
            <a:tailEnd/>
          </a:ln>
          <a:effectLst/>
        </p:spPr>
        <p:txBody>
          <a:bodyPr wrap="square">
            <a:spAutoFit/>
          </a:bodyPr>
          <a:lstStyle/>
          <a:p>
            <a:pPr algn="ctr">
              <a:spcBef>
                <a:spcPct val="50000"/>
              </a:spcBef>
            </a:pPr>
            <a:r>
              <a:rPr lang="en-NZ" sz="3600" dirty="0">
                <a:latin typeface="Arial Black" pitchFamily="34" charset="0"/>
              </a:rPr>
              <a:t>Feed the Flock of Slaughter</a:t>
            </a:r>
            <a:endParaRPr lang="en-GB" sz="3600" dirty="0">
              <a:latin typeface="Arial Black" pitchFamily="34" charset="0"/>
            </a:endParaRPr>
          </a:p>
        </p:txBody>
      </p:sp>
      <p:sp>
        <p:nvSpPr>
          <p:cNvPr id="533510" name="Text Box 6"/>
          <p:cNvSpPr txBox="1">
            <a:spLocks noChangeArrowheads="1"/>
          </p:cNvSpPr>
          <p:nvPr/>
        </p:nvSpPr>
        <p:spPr bwMode="auto">
          <a:xfrm>
            <a:off x="4160912" y="2276475"/>
            <a:ext cx="5688632" cy="2831544"/>
          </a:xfrm>
          <a:prstGeom prst="rect">
            <a:avLst/>
          </a:prstGeom>
          <a:noFill/>
          <a:ln w="9525" algn="ctr">
            <a:noFill/>
            <a:miter lim="800000"/>
            <a:headEnd/>
            <a:tailEnd/>
          </a:ln>
          <a:effectLst/>
        </p:spPr>
        <p:txBody>
          <a:bodyPr wrap="square">
            <a:spAutoFit/>
          </a:bodyPr>
          <a:lstStyle/>
          <a:p>
            <a:pPr>
              <a:tabLst>
                <a:tab pos="1258888" algn="l"/>
              </a:tabLst>
            </a:pPr>
            <a:r>
              <a:rPr lang="en-NZ" sz="2600" dirty="0">
                <a:latin typeface="Arial" pitchFamily="34" charset="0"/>
                <a:cs typeface="Arial" pitchFamily="34" charset="0"/>
              </a:rPr>
              <a:t>The Judgement of AD70</a:t>
            </a:r>
          </a:p>
          <a:p>
            <a:pPr>
              <a:tabLst>
                <a:tab pos="1258888" algn="l"/>
              </a:tabLst>
            </a:pPr>
            <a:r>
              <a:rPr lang="en-NZ" sz="2000" dirty="0">
                <a:latin typeface="Arial" pitchFamily="34" charset="0"/>
                <a:cs typeface="Arial" pitchFamily="34" charset="0"/>
              </a:rPr>
              <a:t>11:1-6</a:t>
            </a:r>
            <a:r>
              <a:rPr lang="en-NZ" sz="2000" b="0" dirty="0">
                <a:latin typeface="Arial" pitchFamily="34" charset="0"/>
                <a:cs typeface="Arial" pitchFamily="34" charset="0"/>
              </a:rPr>
              <a:t>	The Invasion of AD70</a:t>
            </a:r>
          </a:p>
          <a:p>
            <a:pPr>
              <a:tabLst>
                <a:tab pos="1258888" algn="l"/>
              </a:tabLst>
            </a:pPr>
            <a:endParaRPr lang="en-NZ" sz="2000" dirty="0">
              <a:latin typeface="Arial" pitchFamily="34" charset="0"/>
              <a:cs typeface="Arial" pitchFamily="34" charset="0"/>
            </a:endParaRPr>
          </a:p>
          <a:p>
            <a:pPr>
              <a:tabLst>
                <a:tab pos="1258888" algn="l"/>
              </a:tabLst>
            </a:pPr>
            <a:r>
              <a:rPr lang="en-NZ" sz="2600" dirty="0">
                <a:latin typeface="Arial" pitchFamily="34" charset="0"/>
                <a:cs typeface="Arial" pitchFamily="34" charset="0"/>
              </a:rPr>
              <a:t>The Cause of AD70</a:t>
            </a:r>
          </a:p>
          <a:p>
            <a:pPr>
              <a:tabLst>
                <a:tab pos="1258888" algn="l"/>
              </a:tabLst>
            </a:pPr>
            <a:r>
              <a:rPr lang="en-NZ" sz="2000" dirty="0">
                <a:latin typeface="Arial" pitchFamily="34" charset="0"/>
                <a:cs typeface="Arial" pitchFamily="34" charset="0"/>
              </a:rPr>
              <a:t>11:7-14</a:t>
            </a:r>
            <a:r>
              <a:rPr lang="en-NZ" sz="2000" b="0" dirty="0">
                <a:latin typeface="Arial" pitchFamily="34" charset="0"/>
                <a:cs typeface="Arial" pitchFamily="34" charset="0"/>
              </a:rPr>
              <a:t>	The Rejection of the Good Shepherd</a:t>
            </a:r>
          </a:p>
          <a:p>
            <a:pPr>
              <a:tabLst>
                <a:tab pos="1258888" algn="l"/>
              </a:tabLst>
            </a:pPr>
            <a:endParaRPr lang="en-NZ" sz="2000" dirty="0">
              <a:latin typeface="Arial" pitchFamily="34" charset="0"/>
              <a:cs typeface="Arial" pitchFamily="34" charset="0"/>
            </a:endParaRPr>
          </a:p>
          <a:p>
            <a:pPr>
              <a:tabLst>
                <a:tab pos="1258888" algn="l"/>
              </a:tabLst>
            </a:pPr>
            <a:r>
              <a:rPr lang="en-NZ" sz="2600" dirty="0">
                <a:latin typeface="Arial" pitchFamily="34" charset="0"/>
                <a:cs typeface="Arial" pitchFamily="34" charset="0"/>
              </a:rPr>
              <a:t>The Result of AD70</a:t>
            </a:r>
          </a:p>
          <a:p>
            <a:pPr>
              <a:tabLst>
                <a:tab pos="1258888" algn="l"/>
              </a:tabLst>
            </a:pPr>
            <a:r>
              <a:rPr lang="en-NZ" sz="2000" dirty="0">
                <a:latin typeface="Arial" pitchFamily="34" charset="0"/>
                <a:cs typeface="Arial" pitchFamily="34" charset="0"/>
              </a:rPr>
              <a:t>11:15-17</a:t>
            </a:r>
            <a:r>
              <a:rPr lang="en-NZ" sz="2000" b="0" dirty="0">
                <a:latin typeface="Arial" pitchFamily="34" charset="0"/>
                <a:cs typeface="Arial" pitchFamily="34" charset="0"/>
              </a:rPr>
              <a:t>	The Rise of the Idol Shepherd</a:t>
            </a:r>
          </a:p>
        </p:txBody>
      </p:sp>
    </p:spTree>
    <p:extLst>
      <p:ext uri="{BB962C8B-B14F-4D97-AF65-F5344CB8AC3E}">
        <p14:creationId xmlns:p14="http://schemas.microsoft.com/office/powerpoint/2010/main" val="113429296"/>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0674" name="Picture 2" descr="800-Ezra%208%20Haggai_Zechariah"/>
          <p:cNvPicPr>
            <a:picLocks noChangeAspect="1" noChangeArrowheads="1"/>
          </p:cNvPicPr>
          <p:nvPr/>
        </p:nvPicPr>
        <p:blipFill>
          <a:blip r:embed="rId2" cstate="print"/>
          <a:srcRect l="9448" r="56693" b="18898"/>
          <a:stretch>
            <a:fillRect/>
          </a:stretch>
        </p:blipFill>
        <p:spPr bwMode="auto">
          <a:xfrm>
            <a:off x="0" y="0"/>
            <a:ext cx="3729038" cy="6858000"/>
          </a:xfrm>
          <a:prstGeom prst="rect">
            <a:avLst/>
          </a:prstGeom>
          <a:noFill/>
        </p:spPr>
      </p:pic>
      <p:sp>
        <p:nvSpPr>
          <p:cNvPr id="540675" name="Rectangle 3"/>
          <p:cNvSpPr>
            <a:spLocks noChangeArrowheads="1"/>
          </p:cNvSpPr>
          <p:nvPr/>
        </p:nvSpPr>
        <p:spPr bwMode="auto">
          <a:xfrm>
            <a:off x="2846388" y="0"/>
            <a:ext cx="936625" cy="6858000"/>
          </a:xfrm>
          <a:prstGeom prst="rect">
            <a:avLst/>
          </a:prstGeom>
          <a:gradFill rotWithShape="1">
            <a:gsLst>
              <a:gs pos="0">
                <a:srgbClr val="FFFFCC">
                  <a:alpha val="0"/>
                </a:srgbClr>
              </a:gs>
              <a:gs pos="100000">
                <a:srgbClr val="FFFFCC"/>
              </a:gs>
            </a:gsLst>
            <a:lin ang="0" scaled="1"/>
          </a:gradFill>
          <a:ln w="9525">
            <a:noFill/>
            <a:miter lim="800000"/>
            <a:headEnd/>
            <a:tailEnd/>
          </a:ln>
          <a:effectLst/>
        </p:spPr>
        <p:txBody>
          <a:bodyPr wrap="none" anchor="ctr"/>
          <a:lstStyle/>
          <a:p>
            <a:endParaRPr lang="en-NZ"/>
          </a:p>
        </p:txBody>
      </p:sp>
      <p:sp>
        <p:nvSpPr>
          <p:cNvPr id="540676" name="Text Box 4"/>
          <p:cNvSpPr txBox="1">
            <a:spLocks noChangeArrowheads="1"/>
          </p:cNvSpPr>
          <p:nvPr/>
        </p:nvSpPr>
        <p:spPr bwMode="auto">
          <a:xfrm>
            <a:off x="0" y="4365625"/>
            <a:ext cx="3152775" cy="2123658"/>
          </a:xfrm>
          <a:prstGeom prst="rect">
            <a:avLst/>
          </a:prstGeom>
          <a:noFill/>
          <a:ln w="9525">
            <a:noFill/>
            <a:miter lim="800000"/>
            <a:headEnd/>
            <a:tailEnd/>
          </a:ln>
          <a:effectLst>
            <a:outerShdw dist="35921" dir="2700000" algn="ctr" rotWithShape="0">
              <a:schemeClr val="bg2"/>
            </a:outerShdw>
          </a:effectLst>
        </p:spPr>
        <p:txBody>
          <a:bodyPr lIns="54000" rIns="54000">
            <a:spAutoFit/>
          </a:bodyPr>
          <a:lstStyle/>
          <a:p>
            <a:pPr algn="ctr"/>
            <a:r>
              <a:rPr lang="en-NZ" sz="4400" dirty="0">
                <a:solidFill>
                  <a:srgbClr val="FF0000"/>
                </a:solidFill>
                <a:effectLst>
                  <a:glow rad="254000">
                    <a:srgbClr val="000000">
                      <a:alpha val="60000"/>
                    </a:srgbClr>
                  </a:glow>
                </a:effectLst>
                <a:latin typeface="Papyrus" panose="03070502060502030205" pitchFamily="66" charset="0"/>
              </a:rPr>
              <a:t>The</a:t>
            </a:r>
          </a:p>
          <a:p>
            <a:pPr algn="ctr"/>
            <a:r>
              <a:rPr lang="en-NZ" sz="4400" dirty="0">
                <a:solidFill>
                  <a:srgbClr val="FF0000"/>
                </a:solidFill>
                <a:effectLst>
                  <a:glow rad="254000">
                    <a:srgbClr val="000000">
                      <a:alpha val="60000"/>
                    </a:srgbClr>
                  </a:glow>
                </a:effectLst>
                <a:latin typeface="Papyrus" panose="03070502060502030205" pitchFamily="66" charset="0"/>
              </a:rPr>
              <a:t>Roman Invasion</a:t>
            </a:r>
            <a:endParaRPr lang="en-GB" sz="4400" dirty="0">
              <a:solidFill>
                <a:srgbClr val="FF0000"/>
              </a:solidFill>
              <a:effectLst>
                <a:glow rad="254000">
                  <a:srgbClr val="000000">
                    <a:alpha val="60000"/>
                  </a:srgbClr>
                </a:glow>
              </a:effectLst>
              <a:latin typeface="Papyrus" panose="03070502060502030205" pitchFamily="66"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617" t="3787" r="2336" b="25466"/>
          <a:stretch/>
        </p:blipFill>
        <p:spPr>
          <a:xfrm>
            <a:off x="4304928" y="854657"/>
            <a:ext cx="4907454" cy="5634626"/>
          </a:xfrm>
          <a:prstGeom prst="rect">
            <a:avLst/>
          </a:prstGeom>
          <a:ln>
            <a:solidFill>
              <a:srgbClr val="000000"/>
            </a:solidFill>
          </a:ln>
          <a:effectLst>
            <a:outerShdw blurRad="292100" dist="139700" dir="2700000" algn="tl" rotWithShape="0">
              <a:prstClr val="black"/>
            </a:outerShdw>
          </a:effectLst>
        </p:spPr>
      </p:pic>
      <p:sp>
        <p:nvSpPr>
          <p:cNvPr id="3" name="Rectangle 2"/>
          <p:cNvSpPr/>
          <p:nvPr/>
        </p:nvSpPr>
        <p:spPr bwMode="auto">
          <a:xfrm rot="17517231">
            <a:off x="6556529" y="926823"/>
            <a:ext cx="1728192" cy="432048"/>
          </a:xfrm>
          <a:prstGeom prst="rect">
            <a:avLst/>
          </a:prstGeom>
          <a:solidFill>
            <a:srgbClr val="FFC000">
              <a:alpha val="80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AU" sz="1800" b="1" i="0" u="none" strike="noStrike" cap="none" normalizeH="0" baseline="0" dirty="0">
                <a:ln>
                  <a:noFill/>
                </a:ln>
                <a:solidFill>
                  <a:srgbClr val="000000"/>
                </a:solidFill>
                <a:effectLst/>
                <a:latin typeface="Albertus Medium" pitchFamily="34" charset="0"/>
              </a:rPr>
              <a:t>Lebanon </a:t>
            </a:r>
            <a:r>
              <a:rPr kumimoji="0" lang="en-AU" sz="1800" b="1" i="0" u="none" strike="noStrike" cap="none" normalizeH="0" baseline="0" dirty="0" err="1">
                <a:ln>
                  <a:noFill/>
                </a:ln>
                <a:solidFill>
                  <a:srgbClr val="000000"/>
                </a:solidFill>
                <a:effectLst/>
                <a:latin typeface="Albertus Medium" pitchFamily="34" charset="0"/>
              </a:rPr>
              <a:t>Mts</a:t>
            </a:r>
            <a:endParaRPr kumimoji="0" lang="en-AU" sz="1800" b="1" i="0" u="none" strike="noStrike" cap="none" normalizeH="0" baseline="0" dirty="0">
              <a:ln>
                <a:noFill/>
              </a:ln>
              <a:solidFill>
                <a:srgbClr val="000000"/>
              </a:solidFill>
              <a:effectLst/>
              <a:latin typeface="Albertus Medium" pitchFamily="34" charset="0"/>
            </a:endParaRPr>
          </a:p>
        </p:txBody>
      </p:sp>
      <p:sp>
        <p:nvSpPr>
          <p:cNvPr id="16" name="Rectangle 15"/>
          <p:cNvSpPr/>
          <p:nvPr/>
        </p:nvSpPr>
        <p:spPr bwMode="auto">
          <a:xfrm rot="17455510">
            <a:off x="7210839" y="926823"/>
            <a:ext cx="2160240" cy="432048"/>
          </a:xfrm>
          <a:prstGeom prst="rect">
            <a:avLst/>
          </a:prstGeom>
          <a:solidFill>
            <a:srgbClr val="FFC000">
              <a:alpha val="80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AU" sz="1800" b="1" i="0" u="none" strike="noStrike" cap="none" normalizeH="0" baseline="0" dirty="0">
                <a:ln>
                  <a:noFill/>
                </a:ln>
                <a:solidFill>
                  <a:srgbClr val="000000"/>
                </a:solidFill>
                <a:effectLst/>
                <a:latin typeface="Albertus Medium" pitchFamily="34" charset="0"/>
              </a:rPr>
              <a:t>Anti-Lebanon </a:t>
            </a:r>
            <a:r>
              <a:rPr kumimoji="0" lang="en-AU" sz="1800" b="1" i="0" u="none" strike="noStrike" cap="none" normalizeH="0" baseline="0" dirty="0" err="1">
                <a:ln>
                  <a:noFill/>
                </a:ln>
                <a:solidFill>
                  <a:srgbClr val="000000"/>
                </a:solidFill>
                <a:effectLst/>
                <a:latin typeface="Albertus Medium" pitchFamily="34" charset="0"/>
              </a:rPr>
              <a:t>Mts</a:t>
            </a:r>
            <a:endParaRPr kumimoji="0" lang="en-AU" sz="1800" b="1" i="0" u="none" strike="noStrike" cap="none" normalizeH="0" baseline="0" dirty="0">
              <a:ln>
                <a:noFill/>
              </a:ln>
              <a:solidFill>
                <a:srgbClr val="000000"/>
              </a:solidFill>
              <a:effectLst/>
              <a:latin typeface="Albertus Medium" pitchFamily="34" charset="0"/>
            </a:endParaRPr>
          </a:p>
        </p:txBody>
      </p:sp>
      <p:sp>
        <p:nvSpPr>
          <p:cNvPr id="6" name="Freeform: Shape 5"/>
          <p:cNvSpPr/>
          <p:nvPr/>
        </p:nvSpPr>
        <p:spPr bwMode="auto">
          <a:xfrm>
            <a:off x="6629400" y="644236"/>
            <a:ext cx="1392382" cy="5226628"/>
          </a:xfrm>
          <a:custGeom>
            <a:avLst/>
            <a:gdLst>
              <a:gd name="connsiteX0" fmla="*/ 1392382 w 1392382"/>
              <a:gd name="connsiteY0" fmla="*/ 0 h 5226628"/>
              <a:gd name="connsiteX1" fmla="*/ 0 w 1392382"/>
              <a:gd name="connsiteY1" fmla="*/ 5226628 h 5226628"/>
              <a:gd name="connsiteX0" fmla="*/ 1392382 w 1392382"/>
              <a:gd name="connsiteY0" fmla="*/ 0 h 5226628"/>
              <a:gd name="connsiteX1" fmla="*/ 602673 w 1392382"/>
              <a:gd name="connsiteY1" fmla="*/ 2878282 h 5226628"/>
              <a:gd name="connsiteX2" fmla="*/ 0 w 1392382"/>
              <a:gd name="connsiteY2" fmla="*/ 5226628 h 5226628"/>
              <a:gd name="connsiteX0" fmla="*/ 1392382 w 1392382"/>
              <a:gd name="connsiteY0" fmla="*/ 0 h 5226628"/>
              <a:gd name="connsiteX1" fmla="*/ 342900 w 1392382"/>
              <a:gd name="connsiteY1" fmla="*/ 2722419 h 5226628"/>
              <a:gd name="connsiteX2" fmla="*/ 0 w 1392382"/>
              <a:gd name="connsiteY2" fmla="*/ 5226628 h 5226628"/>
              <a:gd name="connsiteX0" fmla="*/ 1392382 w 1392382"/>
              <a:gd name="connsiteY0" fmla="*/ 0 h 5226628"/>
              <a:gd name="connsiteX1" fmla="*/ 342900 w 1392382"/>
              <a:gd name="connsiteY1" fmla="*/ 2722419 h 5226628"/>
              <a:gd name="connsiteX2" fmla="*/ 0 w 1392382"/>
              <a:gd name="connsiteY2" fmla="*/ 5226628 h 5226628"/>
              <a:gd name="connsiteX0" fmla="*/ 1392382 w 1392382"/>
              <a:gd name="connsiteY0" fmla="*/ 0 h 5226628"/>
              <a:gd name="connsiteX1" fmla="*/ 519546 w 1392382"/>
              <a:gd name="connsiteY1" fmla="*/ 2275610 h 5226628"/>
              <a:gd name="connsiteX2" fmla="*/ 0 w 1392382"/>
              <a:gd name="connsiteY2" fmla="*/ 5226628 h 5226628"/>
            </a:gdLst>
            <a:ahLst/>
            <a:cxnLst>
              <a:cxn ang="0">
                <a:pos x="connsiteX0" y="connsiteY0"/>
              </a:cxn>
              <a:cxn ang="0">
                <a:pos x="connsiteX1" y="connsiteY1"/>
              </a:cxn>
              <a:cxn ang="0">
                <a:pos x="connsiteX2" y="connsiteY2"/>
              </a:cxn>
            </a:cxnLst>
            <a:rect l="l" t="t" r="r" b="b"/>
            <a:pathLst>
              <a:path w="1392382" h="5226628">
                <a:moveTo>
                  <a:pt x="1392382" y="0"/>
                </a:moveTo>
                <a:lnTo>
                  <a:pt x="519546" y="2275610"/>
                </a:lnTo>
                <a:cubicBezTo>
                  <a:pt x="195695" y="3068783"/>
                  <a:pt x="183573" y="4475019"/>
                  <a:pt x="0" y="5226628"/>
                </a:cubicBezTo>
              </a:path>
            </a:pathLst>
          </a:custGeom>
          <a:noFill/>
          <a:ln w="63500" cap="flat" cmpd="sng" algn="ctr">
            <a:solidFill>
              <a:srgbClr val="FF0000"/>
            </a:solidFill>
            <a:prstDash val="solid"/>
            <a:round/>
            <a:headEnd type="none" w="med" len="med"/>
            <a:tailEnd type="triangle" w="med" len="med"/>
          </a:ln>
          <a:effectLst>
            <a:outerShdw blurRad="50800" dist="38100" dir="2700000" algn="tl" rotWithShape="0">
              <a:prstClr val="black"/>
            </a:outerShdw>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1" i="0" u="none" strike="noStrike" cap="none" normalizeH="0" baseline="0" dirty="0">
              <a:ln>
                <a:noFill/>
              </a:ln>
              <a:solidFill>
                <a:srgbClr val="000000"/>
              </a:solidFill>
              <a:effectLst/>
              <a:latin typeface="Albertus Medium" pitchFamily="34" charset="0"/>
            </a:endParaRPr>
          </a:p>
        </p:txBody>
      </p:sp>
      <p:sp>
        <p:nvSpPr>
          <p:cNvPr id="7" name="Rectangle 6"/>
          <p:cNvSpPr/>
          <p:nvPr/>
        </p:nvSpPr>
        <p:spPr bwMode="auto">
          <a:xfrm>
            <a:off x="7703419" y="2708920"/>
            <a:ext cx="1728192" cy="432048"/>
          </a:xfrm>
          <a:prstGeom prst="rect">
            <a:avLst/>
          </a:prstGeom>
          <a:solidFill>
            <a:srgbClr val="FFFFCC">
              <a:alpha val="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dirty="0">
                <a:ln>
                  <a:noFill/>
                </a:ln>
                <a:solidFill>
                  <a:srgbClr val="000000"/>
                </a:solidFill>
                <a:effectLst/>
                <a:latin typeface="Arial Black" panose="020B0A04020102020204" pitchFamily="34" charset="0"/>
              </a:rPr>
              <a:t>Bashan</a:t>
            </a:r>
          </a:p>
        </p:txBody>
      </p:sp>
      <p:sp>
        <p:nvSpPr>
          <p:cNvPr id="22" name="Rectangle 21"/>
          <p:cNvSpPr/>
          <p:nvPr/>
        </p:nvSpPr>
        <p:spPr bwMode="auto">
          <a:xfrm>
            <a:off x="6767954" y="4779207"/>
            <a:ext cx="1728192" cy="432048"/>
          </a:xfrm>
          <a:prstGeom prst="rect">
            <a:avLst/>
          </a:prstGeom>
          <a:solidFill>
            <a:srgbClr val="FFFFCC">
              <a:alpha val="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dirty="0">
                <a:ln>
                  <a:noFill/>
                </a:ln>
                <a:solidFill>
                  <a:srgbClr val="000000"/>
                </a:solidFill>
                <a:effectLst/>
                <a:latin typeface="Arial Black" panose="020B0A04020102020204" pitchFamily="34" charset="0"/>
              </a:rPr>
              <a:t>Jordan</a:t>
            </a:r>
          </a:p>
        </p:txBody>
      </p:sp>
      <p:sp>
        <p:nvSpPr>
          <p:cNvPr id="23" name="Rectangle 22"/>
          <p:cNvSpPr/>
          <p:nvPr/>
        </p:nvSpPr>
        <p:spPr bwMode="auto">
          <a:xfrm>
            <a:off x="5579381" y="6044318"/>
            <a:ext cx="1992090" cy="432048"/>
          </a:xfrm>
          <a:prstGeom prst="rect">
            <a:avLst/>
          </a:prstGeom>
          <a:solidFill>
            <a:srgbClr val="FFFFCC">
              <a:alpha val="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dirty="0">
                <a:ln>
                  <a:noFill/>
                </a:ln>
                <a:solidFill>
                  <a:srgbClr val="000000"/>
                </a:solidFill>
                <a:effectLst/>
                <a:latin typeface="Arial Black" panose="020B0A04020102020204" pitchFamily="34" charset="0"/>
              </a:rPr>
              <a:t>Jerusalem</a:t>
            </a:r>
          </a:p>
        </p:txBody>
      </p:sp>
      <p:sp>
        <p:nvSpPr>
          <p:cNvPr id="24" name="Oval 23"/>
          <p:cNvSpPr/>
          <p:nvPr/>
        </p:nvSpPr>
        <p:spPr bwMode="auto">
          <a:xfrm>
            <a:off x="6504940" y="5886028"/>
            <a:ext cx="224224" cy="216024"/>
          </a:xfrm>
          <a:prstGeom prst="ellipse">
            <a:avLst/>
          </a:prstGeom>
          <a:solidFill>
            <a:srgbClr val="FF0000"/>
          </a:solidFill>
          <a:ln w="9525" cap="flat" cmpd="sng" algn="ctr">
            <a:solidFill>
              <a:srgbClr val="000000"/>
            </a:solidFill>
            <a:prstDash val="solid"/>
            <a:round/>
            <a:headEnd type="none" w="med" len="med"/>
            <a:tailEnd type="none" w="med" len="med"/>
          </a:ln>
          <a:effectLst>
            <a:outerShdw blurRad="50800" dist="38100" dir="2700000" algn="tl" rotWithShape="0">
              <a:prstClr val="black"/>
            </a:outerShdw>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NZ" sz="1800" b="0" i="0" u="none" strike="noStrike" cap="none" normalizeH="0" baseline="0">
              <a:ln>
                <a:noFill/>
              </a:ln>
              <a:solidFill>
                <a:srgbClr val="000000"/>
              </a:solidFill>
              <a:effectLst/>
              <a:latin typeface="Arial" charset="0"/>
            </a:endParaRPr>
          </a:p>
        </p:txBody>
      </p:sp>
    </p:spTree>
    <p:extLst>
      <p:ext uri="{BB962C8B-B14F-4D97-AF65-F5344CB8AC3E}">
        <p14:creationId xmlns:p14="http://schemas.microsoft.com/office/powerpoint/2010/main" val="1120310807"/>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1698" name="Picture 2" descr="800-Ezra%208%20Haggai_Zechariah"/>
          <p:cNvPicPr>
            <a:picLocks noChangeAspect="1" noChangeArrowheads="1"/>
          </p:cNvPicPr>
          <p:nvPr/>
        </p:nvPicPr>
        <p:blipFill>
          <a:blip r:embed="rId2" cstate="print"/>
          <a:srcRect l="9448" r="56693" b="18898"/>
          <a:stretch>
            <a:fillRect/>
          </a:stretch>
        </p:blipFill>
        <p:spPr bwMode="auto">
          <a:xfrm>
            <a:off x="0" y="0"/>
            <a:ext cx="3729038" cy="6858000"/>
          </a:xfrm>
          <a:prstGeom prst="rect">
            <a:avLst/>
          </a:prstGeom>
          <a:noFill/>
        </p:spPr>
      </p:pic>
      <p:sp>
        <p:nvSpPr>
          <p:cNvPr id="541699" name="Rectangle 3"/>
          <p:cNvSpPr>
            <a:spLocks noChangeArrowheads="1"/>
          </p:cNvSpPr>
          <p:nvPr/>
        </p:nvSpPr>
        <p:spPr bwMode="auto">
          <a:xfrm>
            <a:off x="2846388" y="0"/>
            <a:ext cx="936625" cy="6858000"/>
          </a:xfrm>
          <a:prstGeom prst="rect">
            <a:avLst/>
          </a:prstGeom>
          <a:gradFill rotWithShape="1">
            <a:gsLst>
              <a:gs pos="0">
                <a:srgbClr val="FFFFCC">
                  <a:alpha val="0"/>
                </a:srgbClr>
              </a:gs>
              <a:gs pos="100000">
                <a:srgbClr val="FFFFCC"/>
              </a:gs>
            </a:gsLst>
            <a:lin ang="0" scaled="1"/>
          </a:gradFill>
          <a:ln w="9525">
            <a:noFill/>
            <a:miter lim="800000"/>
            <a:headEnd/>
            <a:tailEnd/>
          </a:ln>
          <a:effectLst/>
        </p:spPr>
        <p:txBody>
          <a:bodyPr wrap="none" anchor="ctr"/>
          <a:lstStyle/>
          <a:p>
            <a:endParaRPr lang="en-NZ"/>
          </a:p>
        </p:txBody>
      </p:sp>
      <p:sp>
        <p:nvSpPr>
          <p:cNvPr id="541701" name="Text Box 5"/>
          <p:cNvSpPr txBox="1">
            <a:spLocks noChangeArrowheads="1"/>
          </p:cNvSpPr>
          <p:nvPr/>
        </p:nvSpPr>
        <p:spPr bwMode="auto">
          <a:xfrm>
            <a:off x="3944938" y="333375"/>
            <a:ext cx="5761037" cy="646331"/>
          </a:xfrm>
          <a:prstGeom prst="rect">
            <a:avLst/>
          </a:prstGeom>
          <a:noFill/>
          <a:ln w="9525" algn="ctr">
            <a:noFill/>
            <a:miter lim="800000"/>
            <a:headEnd/>
            <a:tailEnd/>
          </a:ln>
          <a:effectLst/>
        </p:spPr>
        <p:txBody>
          <a:bodyPr>
            <a:spAutoFit/>
          </a:bodyPr>
          <a:lstStyle/>
          <a:p>
            <a:pPr algn="ctr"/>
            <a:r>
              <a:rPr lang="en-NZ" sz="3600" dirty="0">
                <a:latin typeface="Arial Black" pitchFamily="34" charset="0"/>
              </a:rPr>
              <a:t>Not Guilty!</a:t>
            </a:r>
            <a:endParaRPr lang="en-GB" sz="2400" dirty="0">
              <a:latin typeface="Arial Black" pitchFamily="34" charset="0"/>
            </a:endParaRPr>
          </a:p>
        </p:txBody>
      </p:sp>
      <p:sp>
        <p:nvSpPr>
          <p:cNvPr id="541702" name="Text Box 6"/>
          <p:cNvSpPr txBox="1">
            <a:spLocks noChangeArrowheads="1"/>
          </p:cNvSpPr>
          <p:nvPr/>
        </p:nvSpPr>
        <p:spPr bwMode="auto">
          <a:xfrm>
            <a:off x="4160912" y="1052736"/>
            <a:ext cx="5616624" cy="6474341"/>
          </a:xfrm>
          <a:prstGeom prst="rect">
            <a:avLst/>
          </a:prstGeom>
          <a:noFill/>
          <a:ln w="9525" algn="ctr">
            <a:noFill/>
            <a:miter lim="800000"/>
            <a:headEnd/>
            <a:tailEnd/>
          </a:ln>
          <a:effectLst/>
        </p:spPr>
        <p:txBody>
          <a:bodyPr>
            <a:noAutofit/>
          </a:bodyPr>
          <a:lstStyle/>
          <a:p>
            <a:pPr>
              <a:buFont typeface="Wingdings" pitchFamily="2" charset="2"/>
              <a:buNone/>
              <a:tabLst>
                <a:tab pos="2868613" algn="l"/>
                <a:tab pos="3943350" algn="l"/>
              </a:tabLst>
            </a:pPr>
            <a:r>
              <a:rPr lang="en-NZ" sz="2200" b="0" dirty="0">
                <a:latin typeface="Arial" charset="0"/>
              </a:rPr>
              <a:t>Now when Titus came to this (upper) city, he admired some other places of strength in it, but particularly those strong towers which the tyrants, in their mad conduct, had relinquished; for when he saw their solid altitude, and the largeness of their several stones, and the exactness of their joints, as also how great was their breadth, and how extensive their length, he expressed himself after the following manner: “We have certainly had God for our assistant in this war, and it was no other than God that ejected the Jews out of these fortifications; for what could the hands of men, or any machines do towards overthrowing these towers.”</a:t>
            </a:r>
          </a:p>
          <a:p>
            <a:pPr>
              <a:buFont typeface="Wingdings" pitchFamily="2" charset="2"/>
              <a:buNone/>
              <a:tabLst>
                <a:tab pos="717550" algn="l"/>
                <a:tab pos="3943350" algn="l"/>
              </a:tabLst>
            </a:pPr>
            <a:r>
              <a:rPr lang="en-NZ" sz="2200" dirty="0">
                <a:latin typeface="Arial" charset="0"/>
              </a:rPr>
              <a:t>	Josephus, Wars 6:9:1 </a:t>
            </a:r>
            <a:r>
              <a:rPr lang="en-NZ" b="0" dirty="0">
                <a:latin typeface="Arial" charset="0"/>
              </a:rPr>
              <a:t>(</a:t>
            </a:r>
            <a:r>
              <a:rPr lang="en-NZ" b="0" dirty="0" err="1">
                <a:latin typeface="Arial" charset="0"/>
              </a:rPr>
              <a:t>Whiston</a:t>
            </a:r>
            <a:r>
              <a:rPr lang="en-NZ" b="0" dirty="0">
                <a:latin typeface="Arial" charset="0"/>
              </a:rPr>
              <a:t> p587)</a:t>
            </a:r>
          </a:p>
        </p:txBody>
      </p:sp>
      <p:sp>
        <p:nvSpPr>
          <p:cNvPr id="7" name="Text Box 4"/>
          <p:cNvSpPr txBox="1">
            <a:spLocks noChangeArrowheads="1"/>
          </p:cNvSpPr>
          <p:nvPr/>
        </p:nvSpPr>
        <p:spPr bwMode="auto">
          <a:xfrm>
            <a:off x="0" y="4365625"/>
            <a:ext cx="3152775" cy="2123658"/>
          </a:xfrm>
          <a:prstGeom prst="rect">
            <a:avLst/>
          </a:prstGeom>
          <a:noFill/>
          <a:ln w="9525">
            <a:noFill/>
            <a:miter lim="800000"/>
            <a:headEnd/>
            <a:tailEnd/>
          </a:ln>
          <a:effectLst>
            <a:outerShdw dist="35921" dir="2700000" algn="ctr" rotWithShape="0">
              <a:schemeClr val="bg2"/>
            </a:outerShdw>
          </a:effectLst>
        </p:spPr>
        <p:txBody>
          <a:bodyPr lIns="54000" rIns="54000">
            <a:spAutoFit/>
          </a:bodyPr>
          <a:lstStyle/>
          <a:p>
            <a:pPr algn="ctr"/>
            <a:r>
              <a:rPr lang="en-NZ" sz="4400" dirty="0">
                <a:solidFill>
                  <a:srgbClr val="FF0000"/>
                </a:solidFill>
                <a:effectLst>
                  <a:glow rad="254000">
                    <a:srgbClr val="000000">
                      <a:alpha val="60000"/>
                    </a:srgbClr>
                  </a:glow>
                </a:effectLst>
                <a:latin typeface="Papyrus" panose="03070502060502030205" pitchFamily="66" charset="0"/>
              </a:rPr>
              <a:t>The</a:t>
            </a:r>
          </a:p>
          <a:p>
            <a:pPr algn="ctr"/>
            <a:r>
              <a:rPr lang="en-NZ" sz="4400" dirty="0">
                <a:solidFill>
                  <a:srgbClr val="FF0000"/>
                </a:solidFill>
                <a:effectLst>
                  <a:glow rad="254000">
                    <a:srgbClr val="000000">
                      <a:alpha val="60000"/>
                    </a:srgbClr>
                  </a:glow>
                </a:effectLst>
                <a:latin typeface="Papyrus" panose="03070502060502030205" pitchFamily="66" charset="0"/>
              </a:rPr>
              <a:t>Roman Invasion</a:t>
            </a:r>
            <a:endParaRPr lang="en-GB" sz="4400" dirty="0">
              <a:solidFill>
                <a:srgbClr val="FF0000"/>
              </a:solidFill>
              <a:effectLst>
                <a:glow rad="254000">
                  <a:srgbClr val="000000">
                    <a:alpha val="60000"/>
                  </a:srgbClr>
                </a:glow>
              </a:effectLst>
              <a:latin typeface="Papyrus" panose="03070502060502030205" pitchFamily="66" charset="0"/>
            </a:endParaRPr>
          </a:p>
        </p:txBody>
      </p:sp>
    </p:spTree>
    <p:extLst>
      <p:ext uri="{BB962C8B-B14F-4D97-AF65-F5344CB8AC3E}">
        <p14:creationId xmlns:p14="http://schemas.microsoft.com/office/powerpoint/2010/main" val="2488134343"/>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5" name="Rectangle 3"/>
          <p:cNvSpPr>
            <a:spLocks noChangeArrowheads="1"/>
          </p:cNvSpPr>
          <p:nvPr/>
        </p:nvSpPr>
        <p:spPr bwMode="auto">
          <a:xfrm>
            <a:off x="2846388" y="0"/>
            <a:ext cx="936625" cy="6858000"/>
          </a:xfrm>
          <a:prstGeom prst="rect">
            <a:avLst/>
          </a:prstGeom>
          <a:gradFill rotWithShape="1">
            <a:gsLst>
              <a:gs pos="0">
                <a:srgbClr val="FFFFCC">
                  <a:alpha val="0"/>
                </a:srgbClr>
              </a:gs>
              <a:gs pos="100000">
                <a:srgbClr val="FFFFCC"/>
              </a:gs>
            </a:gsLst>
            <a:lin ang="0" scaled="1"/>
          </a:gradFill>
          <a:ln w="9525">
            <a:noFill/>
            <a:miter lim="800000"/>
            <a:headEnd/>
            <a:tailEnd/>
          </a:ln>
          <a:effectLst/>
        </p:spPr>
        <p:txBody>
          <a:bodyPr wrap="none" anchor="ctr"/>
          <a:lstStyle/>
          <a:p>
            <a:endParaRPr lang="en-NZ"/>
          </a:p>
        </p:txBody>
      </p:sp>
      <p:sp>
        <p:nvSpPr>
          <p:cNvPr id="540676" name="Text Box 4"/>
          <p:cNvSpPr txBox="1">
            <a:spLocks noChangeArrowheads="1"/>
          </p:cNvSpPr>
          <p:nvPr/>
        </p:nvSpPr>
        <p:spPr bwMode="auto">
          <a:xfrm>
            <a:off x="416496" y="395634"/>
            <a:ext cx="8481392" cy="769441"/>
          </a:xfrm>
          <a:prstGeom prst="rect">
            <a:avLst/>
          </a:prstGeom>
          <a:noFill/>
          <a:ln w="9525">
            <a:noFill/>
            <a:miter lim="800000"/>
            <a:headEnd/>
            <a:tailEnd/>
          </a:ln>
          <a:effectLst>
            <a:outerShdw dist="35921" dir="2700000" algn="ctr" rotWithShape="0">
              <a:schemeClr val="bg2"/>
            </a:outerShdw>
          </a:effectLst>
        </p:spPr>
        <p:txBody>
          <a:bodyPr wrap="square" lIns="54000" rIns="54000">
            <a:spAutoFit/>
          </a:bodyPr>
          <a:lstStyle/>
          <a:p>
            <a:r>
              <a:rPr lang="en-NZ" sz="4400" dirty="0">
                <a:solidFill>
                  <a:srgbClr val="FF0000"/>
                </a:solidFill>
                <a:effectLst>
                  <a:glow rad="254000">
                    <a:srgbClr val="000000">
                      <a:alpha val="60000"/>
                    </a:srgbClr>
                  </a:glow>
                </a:effectLst>
                <a:latin typeface="Papyrus" panose="03070502060502030205" pitchFamily="66" charset="0"/>
              </a:rPr>
              <a:t>The Roman Invasion</a:t>
            </a:r>
            <a:endParaRPr lang="en-GB" sz="4400" dirty="0">
              <a:solidFill>
                <a:srgbClr val="FF0000"/>
              </a:solidFill>
              <a:effectLst>
                <a:glow rad="254000">
                  <a:srgbClr val="000000">
                    <a:alpha val="60000"/>
                  </a:srgbClr>
                </a:glow>
              </a:effectLst>
              <a:latin typeface="Papyrus" panose="03070502060502030205" pitchFamily="66" charset="0"/>
            </a:endParaRPr>
          </a:p>
        </p:txBody>
      </p:sp>
      <p:pic>
        <p:nvPicPr>
          <p:cNvPr id="4" name="Picture 3"/>
          <p:cNvPicPr>
            <a:picLocks noChangeAspect="1"/>
          </p:cNvPicPr>
          <p:nvPr/>
        </p:nvPicPr>
        <p:blipFill rotWithShape="1">
          <a:blip r:embed="rId2"/>
          <a:srcRect l="-1" r="232"/>
          <a:stretch/>
        </p:blipFill>
        <p:spPr>
          <a:xfrm>
            <a:off x="200472" y="1268759"/>
            <a:ext cx="9433048" cy="5256585"/>
          </a:xfrm>
          <a:prstGeom prst="rect">
            <a:avLst/>
          </a:prstGeom>
          <a:ln>
            <a:solidFill>
              <a:srgbClr val="000000"/>
            </a:solidFill>
          </a:ln>
          <a:effectLst>
            <a:outerShdw blurRad="292100" dist="139700" dir="2700000" algn="tl" rotWithShape="0">
              <a:prstClr val="black"/>
            </a:outerShdw>
          </a:effectLst>
        </p:spPr>
      </p:pic>
    </p:spTree>
    <p:extLst>
      <p:ext uri="{BB962C8B-B14F-4D97-AF65-F5344CB8AC3E}">
        <p14:creationId xmlns:p14="http://schemas.microsoft.com/office/powerpoint/2010/main" val="1743216570"/>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0674" name="Picture 2" descr="800-Ezra%208%20Haggai_Zechariah"/>
          <p:cNvPicPr>
            <a:picLocks noChangeAspect="1" noChangeArrowheads="1"/>
          </p:cNvPicPr>
          <p:nvPr/>
        </p:nvPicPr>
        <p:blipFill>
          <a:blip r:embed="rId2" cstate="print"/>
          <a:srcRect l="9448" r="56693" b="18898"/>
          <a:stretch>
            <a:fillRect/>
          </a:stretch>
        </p:blipFill>
        <p:spPr bwMode="auto">
          <a:xfrm>
            <a:off x="0" y="0"/>
            <a:ext cx="3729038" cy="6858000"/>
          </a:xfrm>
          <a:prstGeom prst="rect">
            <a:avLst/>
          </a:prstGeom>
          <a:noFill/>
        </p:spPr>
      </p:pic>
      <p:sp>
        <p:nvSpPr>
          <p:cNvPr id="540675" name="Rectangle 3"/>
          <p:cNvSpPr>
            <a:spLocks noChangeArrowheads="1"/>
          </p:cNvSpPr>
          <p:nvPr/>
        </p:nvSpPr>
        <p:spPr bwMode="auto">
          <a:xfrm>
            <a:off x="2846388" y="0"/>
            <a:ext cx="936625" cy="6858000"/>
          </a:xfrm>
          <a:prstGeom prst="rect">
            <a:avLst/>
          </a:prstGeom>
          <a:gradFill rotWithShape="1">
            <a:gsLst>
              <a:gs pos="0">
                <a:srgbClr val="FFFFCC">
                  <a:alpha val="0"/>
                </a:srgbClr>
              </a:gs>
              <a:gs pos="100000">
                <a:srgbClr val="FFFFCC"/>
              </a:gs>
            </a:gsLst>
            <a:lin ang="0" scaled="1"/>
          </a:gradFill>
          <a:ln w="9525">
            <a:noFill/>
            <a:miter lim="800000"/>
            <a:headEnd/>
            <a:tailEnd/>
          </a:ln>
          <a:effectLst/>
        </p:spPr>
        <p:txBody>
          <a:bodyPr wrap="none" anchor="ctr"/>
          <a:lstStyle/>
          <a:p>
            <a:endParaRPr lang="en-NZ"/>
          </a:p>
        </p:txBody>
      </p:sp>
      <p:sp>
        <p:nvSpPr>
          <p:cNvPr id="540676" name="Text Box 4"/>
          <p:cNvSpPr txBox="1">
            <a:spLocks noChangeArrowheads="1"/>
          </p:cNvSpPr>
          <p:nvPr/>
        </p:nvSpPr>
        <p:spPr bwMode="auto">
          <a:xfrm>
            <a:off x="0" y="4365625"/>
            <a:ext cx="3152775" cy="2123658"/>
          </a:xfrm>
          <a:prstGeom prst="rect">
            <a:avLst/>
          </a:prstGeom>
          <a:noFill/>
          <a:ln w="9525">
            <a:noFill/>
            <a:miter lim="800000"/>
            <a:headEnd/>
            <a:tailEnd/>
          </a:ln>
          <a:effectLst>
            <a:outerShdw dist="35921" dir="2700000" algn="ctr" rotWithShape="0">
              <a:schemeClr val="bg2"/>
            </a:outerShdw>
          </a:effectLst>
        </p:spPr>
        <p:txBody>
          <a:bodyPr lIns="54000" rIns="54000">
            <a:spAutoFit/>
          </a:bodyPr>
          <a:lstStyle/>
          <a:p>
            <a:pPr algn="ctr"/>
            <a:r>
              <a:rPr lang="en-NZ" sz="4400" dirty="0">
                <a:solidFill>
                  <a:srgbClr val="FF0000"/>
                </a:solidFill>
                <a:effectLst>
                  <a:glow rad="254000">
                    <a:srgbClr val="000000">
                      <a:alpha val="60000"/>
                    </a:srgbClr>
                  </a:glow>
                </a:effectLst>
                <a:latin typeface="Papyrus" panose="03070502060502030205" pitchFamily="66" charset="0"/>
              </a:rPr>
              <a:t>Daniel’s</a:t>
            </a:r>
          </a:p>
          <a:p>
            <a:pPr algn="ctr"/>
            <a:r>
              <a:rPr lang="en-NZ" sz="4400" dirty="0">
                <a:solidFill>
                  <a:srgbClr val="FF0000"/>
                </a:solidFill>
                <a:effectLst>
                  <a:glow rad="254000">
                    <a:srgbClr val="000000">
                      <a:alpha val="60000"/>
                    </a:srgbClr>
                  </a:glow>
                </a:effectLst>
                <a:latin typeface="Papyrus" panose="03070502060502030205" pitchFamily="66" charset="0"/>
              </a:rPr>
              <a:t> 4</a:t>
            </a:r>
            <a:r>
              <a:rPr lang="en-NZ" sz="4400" baseline="30000" dirty="0">
                <a:solidFill>
                  <a:srgbClr val="FF0000"/>
                </a:solidFill>
                <a:effectLst>
                  <a:glow rad="254000">
                    <a:srgbClr val="000000">
                      <a:alpha val="60000"/>
                    </a:srgbClr>
                  </a:glow>
                </a:effectLst>
                <a:latin typeface="Papyrus" panose="03070502060502030205" pitchFamily="66" charset="0"/>
              </a:rPr>
              <a:t>th</a:t>
            </a:r>
            <a:r>
              <a:rPr lang="en-NZ" sz="4400" dirty="0">
                <a:solidFill>
                  <a:srgbClr val="FF0000"/>
                </a:solidFill>
                <a:effectLst>
                  <a:glow rad="254000">
                    <a:srgbClr val="000000">
                      <a:alpha val="60000"/>
                    </a:srgbClr>
                  </a:glow>
                </a:effectLst>
                <a:latin typeface="Papyrus" panose="03070502060502030205" pitchFamily="66" charset="0"/>
              </a:rPr>
              <a:t> </a:t>
            </a:r>
          </a:p>
          <a:p>
            <a:pPr algn="ctr"/>
            <a:r>
              <a:rPr lang="en-NZ" sz="4400" dirty="0">
                <a:solidFill>
                  <a:srgbClr val="FF0000"/>
                </a:solidFill>
                <a:effectLst>
                  <a:glow rad="254000">
                    <a:srgbClr val="000000">
                      <a:alpha val="60000"/>
                    </a:srgbClr>
                  </a:glow>
                </a:effectLst>
                <a:latin typeface="Papyrus" panose="03070502060502030205" pitchFamily="66" charset="0"/>
              </a:rPr>
              <a:t>Beast</a:t>
            </a:r>
            <a:endParaRPr lang="en-GB" sz="4400" dirty="0">
              <a:solidFill>
                <a:srgbClr val="FF0000"/>
              </a:solidFill>
              <a:effectLst>
                <a:glow rad="254000">
                  <a:srgbClr val="000000">
                    <a:alpha val="60000"/>
                  </a:srgbClr>
                </a:glow>
              </a:effectLst>
              <a:latin typeface="Papyrus" panose="03070502060502030205" pitchFamily="66" charset="0"/>
            </a:endParaRPr>
          </a:p>
        </p:txBody>
      </p:sp>
      <p:pic>
        <p:nvPicPr>
          <p:cNvPr id="8" name="Picture 7" descr="klho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1651" y="260648"/>
            <a:ext cx="5257800" cy="35290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3968301" y="4003258"/>
            <a:ext cx="5524500" cy="2486025"/>
          </a:xfrm>
          <a:prstGeom prst="rect">
            <a:avLst/>
          </a:prstGeom>
        </p:spPr>
      </p:pic>
    </p:spTree>
    <p:extLst>
      <p:ext uri="{BB962C8B-B14F-4D97-AF65-F5344CB8AC3E}">
        <p14:creationId xmlns:p14="http://schemas.microsoft.com/office/powerpoint/2010/main" val="217909495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34" name="Rectangle 10"/>
          <p:cNvSpPr>
            <a:spLocks noChangeArrowheads="1"/>
          </p:cNvSpPr>
          <p:nvPr/>
        </p:nvSpPr>
        <p:spPr bwMode="auto">
          <a:xfrm>
            <a:off x="0" y="0"/>
            <a:ext cx="9906000" cy="6858000"/>
          </a:xfrm>
          <a:prstGeom prst="rect">
            <a:avLst/>
          </a:prstGeom>
          <a:gradFill rotWithShape="1">
            <a:gsLst>
              <a:gs pos="0">
                <a:srgbClr val="FF9900">
                  <a:alpha val="60001"/>
                </a:srgbClr>
              </a:gs>
              <a:gs pos="50000">
                <a:srgbClr val="FFFFCC"/>
              </a:gs>
              <a:gs pos="100000">
                <a:srgbClr val="FF9900">
                  <a:alpha val="60001"/>
                </a:srgbClr>
              </a:gs>
            </a:gsLst>
            <a:lin ang="5400000" scaled="1"/>
          </a:gradFill>
          <a:ln w="9525" algn="ctr">
            <a:noFill/>
            <a:miter lim="800000"/>
            <a:headEnd/>
            <a:tailEnd/>
          </a:ln>
          <a:effectLst/>
        </p:spPr>
        <p:txBody>
          <a:bodyPr anchor="ctr">
            <a:spAutoFit/>
          </a:bodyPr>
          <a:lstStyle/>
          <a:p>
            <a:endParaRPr lang="en-NZ"/>
          </a:p>
        </p:txBody>
      </p:sp>
      <p:sp>
        <p:nvSpPr>
          <p:cNvPr id="487427" name="WordArt 3"/>
          <p:cNvSpPr>
            <a:spLocks noChangeArrowheads="1" noChangeShapeType="1" noTextEdit="1"/>
          </p:cNvSpPr>
          <p:nvPr/>
        </p:nvSpPr>
        <p:spPr bwMode="auto">
          <a:xfrm>
            <a:off x="273050" y="5805488"/>
            <a:ext cx="9288463" cy="765175"/>
          </a:xfrm>
          <a:prstGeom prst="rect">
            <a:avLst/>
          </a:prstGeom>
        </p:spPr>
        <p:txBody>
          <a:bodyPr wrap="none" fromWordArt="1">
            <a:prstTxWarp prst="textPlain">
              <a:avLst>
                <a:gd name="adj" fmla="val 50000"/>
              </a:avLst>
            </a:prstTxWarp>
          </a:bodyPr>
          <a:lstStyle/>
          <a:p>
            <a:pPr algn="ctr"/>
            <a:r>
              <a:rPr lang="en-NZ" sz="6000" kern="10" spc="-300" dirty="0">
                <a:ln w="12700">
                  <a:solidFill>
                    <a:srgbClr val="FFFF00"/>
                  </a:solidFill>
                  <a:round/>
                  <a:headEnd/>
                  <a:tailEnd/>
                </a:ln>
                <a:gradFill rotWithShape="1">
                  <a:gsLst>
                    <a:gs pos="0">
                      <a:srgbClr val="1E233A"/>
                    </a:gs>
                    <a:gs pos="100000">
                      <a:srgbClr val="1E233A">
                        <a:gamma/>
                        <a:shade val="0"/>
                        <a:invGamma/>
                      </a:srgbClr>
                    </a:gs>
                  </a:gsLst>
                  <a:lin ang="5400000" scaled="1"/>
                </a:gradFill>
                <a:effectLst>
                  <a:outerShdw dist="35921" dir="2700000" algn="ctr" rotWithShape="0">
                    <a:srgbClr val="800000"/>
                  </a:outerShdw>
                </a:effectLst>
                <a:latin typeface="Arial Black" pitchFamily="34" charset="0"/>
              </a:rPr>
              <a:t>Prophecies for the Last Days</a:t>
            </a:r>
          </a:p>
        </p:txBody>
      </p:sp>
      <p:sp>
        <p:nvSpPr>
          <p:cNvPr id="487428" name="WordArt 4"/>
          <p:cNvSpPr>
            <a:spLocks noChangeArrowheads="1" noChangeShapeType="1" noTextEdit="1"/>
          </p:cNvSpPr>
          <p:nvPr/>
        </p:nvSpPr>
        <p:spPr bwMode="auto">
          <a:xfrm>
            <a:off x="488950" y="260350"/>
            <a:ext cx="8713788" cy="1154113"/>
          </a:xfrm>
          <a:prstGeom prst="rect">
            <a:avLst/>
          </a:prstGeom>
        </p:spPr>
        <p:txBody>
          <a:bodyPr wrap="none" fromWordArt="1">
            <a:prstTxWarp prst="textPlain">
              <a:avLst>
                <a:gd name="adj" fmla="val 50000"/>
              </a:avLst>
            </a:prstTxWarp>
          </a:bodyPr>
          <a:lstStyle/>
          <a:p>
            <a:pPr algn="ctr"/>
            <a:r>
              <a:rPr lang="en-NZ" sz="6000" kern="10">
                <a:ln w="19050">
                  <a:solidFill>
                    <a:srgbClr val="FFCC00"/>
                  </a:solidFill>
                  <a:round/>
                  <a:headEnd/>
                  <a:tailEnd/>
                </a:ln>
                <a:gradFill rotWithShape="1">
                  <a:gsLst>
                    <a:gs pos="0">
                      <a:srgbClr val="1E233A"/>
                    </a:gs>
                    <a:gs pos="100000">
                      <a:srgbClr val="1E233A">
                        <a:gamma/>
                        <a:shade val="0"/>
                        <a:invGamma/>
                      </a:srgbClr>
                    </a:gs>
                  </a:gsLst>
                  <a:lin ang="5400000" scaled="1"/>
                </a:gradFill>
                <a:effectLst>
                  <a:outerShdw dist="53882" dir="2700000" algn="ctr" rotWithShape="0">
                    <a:srgbClr val="640000"/>
                  </a:outerShdw>
                </a:effectLst>
                <a:latin typeface="Imprint MT Shadow"/>
              </a:rPr>
              <a:t>ZECHARIAH</a:t>
            </a:r>
          </a:p>
        </p:txBody>
      </p:sp>
      <p:pic>
        <p:nvPicPr>
          <p:cNvPr id="487433" name="Picture 9" descr="horses"/>
          <p:cNvPicPr>
            <a:picLocks noChangeAspect="1" noChangeArrowheads="1"/>
          </p:cNvPicPr>
          <p:nvPr/>
        </p:nvPicPr>
        <p:blipFill>
          <a:blip r:embed="rId3" cstate="print"/>
          <a:srcRect/>
          <a:stretch>
            <a:fillRect/>
          </a:stretch>
        </p:blipFill>
        <p:spPr bwMode="auto">
          <a:xfrm>
            <a:off x="2073275" y="1700213"/>
            <a:ext cx="5705475" cy="3810000"/>
          </a:xfrm>
          <a:prstGeom prst="rect">
            <a:avLst/>
          </a:prstGeom>
          <a:noFill/>
          <a:ln w="9525">
            <a:solidFill>
              <a:srgbClr val="000000"/>
            </a:solidFill>
            <a:miter lim="800000"/>
            <a:headEnd/>
            <a:tailEnd/>
          </a:ln>
        </p:spPr>
      </p:pic>
    </p:spTree>
    <p:extLst>
      <p:ext uri="{BB962C8B-B14F-4D97-AF65-F5344CB8AC3E}">
        <p14:creationId xmlns:p14="http://schemas.microsoft.com/office/powerpoint/2010/main" val="3215996816"/>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0674" name="Picture 2" descr="800-Ezra%208%20Haggai_Zechariah"/>
          <p:cNvPicPr>
            <a:picLocks noChangeAspect="1" noChangeArrowheads="1"/>
          </p:cNvPicPr>
          <p:nvPr/>
        </p:nvPicPr>
        <p:blipFill>
          <a:blip r:embed="rId2" cstate="print"/>
          <a:srcRect l="9448" r="56693" b="18898"/>
          <a:stretch>
            <a:fillRect/>
          </a:stretch>
        </p:blipFill>
        <p:spPr bwMode="auto">
          <a:xfrm>
            <a:off x="0" y="0"/>
            <a:ext cx="3729038" cy="6858000"/>
          </a:xfrm>
          <a:prstGeom prst="rect">
            <a:avLst/>
          </a:prstGeom>
          <a:noFill/>
        </p:spPr>
      </p:pic>
      <p:sp>
        <p:nvSpPr>
          <p:cNvPr id="540675" name="Rectangle 3"/>
          <p:cNvSpPr>
            <a:spLocks noChangeArrowheads="1"/>
          </p:cNvSpPr>
          <p:nvPr/>
        </p:nvSpPr>
        <p:spPr bwMode="auto">
          <a:xfrm>
            <a:off x="2846388" y="0"/>
            <a:ext cx="936625" cy="6858000"/>
          </a:xfrm>
          <a:prstGeom prst="rect">
            <a:avLst/>
          </a:prstGeom>
          <a:gradFill rotWithShape="1">
            <a:gsLst>
              <a:gs pos="0">
                <a:srgbClr val="FFFFCC">
                  <a:alpha val="0"/>
                </a:srgbClr>
              </a:gs>
              <a:gs pos="100000">
                <a:srgbClr val="FFFFCC"/>
              </a:gs>
            </a:gsLst>
            <a:lin ang="0" scaled="1"/>
          </a:gradFill>
          <a:ln w="9525">
            <a:noFill/>
            <a:miter lim="800000"/>
            <a:headEnd/>
            <a:tailEnd/>
          </a:ln>
          <a:effectLst/>
        </p:spPr>
        <p:txBody>
          <a:bodyPr wrap="none" anchor="ctr"/>
          <a:lstStyle/>
          <a:p>
            <a:endParaRPr lang="en-NZ"/>
          </a:p>
        </p:txBody>
      </p:sp>
      <p:sp>
        <p:nvSpPr>
          <p:cNvPr id="540676" name="Text Box 4"/>
          <p:cNvSpPr txBox="1">
            <a:spLocks noChangeArrowheads="1"/>
          </p:cNvSpPr>
          <p:nvPr/>
        </p:nvSpPr>
        <p:spPr bwMode="auto">
          <a:xfrm>
            <a:off x="0" y="4365625"/>
            <a:ext cx="3152775" cy="2123658"/>
          </a:xfrm>
          <a:prstGeom prst="rect">
            <a:avLst/>
          </a:prstGeom>
          <a:noFill/>
          <a:ln w="9525">
            <a:noFill/>
            <a:miter lim="800000"/>
            <a:headEnd/>
            <a:tailEnd/>
          </a:ln>
          <a:effectLst>
            <a:outerShdw dist="35921" dir="2700000" algn="ctr" rotWithShape="0">
              <a:schemeClr val="bg2"/>
            </a:outerShdw>
          </a:effectLst>
        </p:spPr>
        <p:txBody>
          <a:bodyPr lIns="54000" rIns="54000">
            <a:spAutoFit/>
          </a:bodyPr>
          <a:lstStyle/>
          <a:p>
            <a:pPr algn="ctr"/>
            <a:r>
              <a:rPr lang="en-NZ" sz="4400" dirty="0">
                <a:solidFill>
                  <a:srgbClr val="FF0000"/>
                </a:solidFill>
                <a:effectLst>
                  <a:glow rad="254000">
                    <a:srgbClr val="000000">
                      <a:alpha val="60000"/>
                    </a:srgbClr>
                  </a:glow>
                </a:effectLst>
                <a:latin typeface="Papyrus" panose="03070502060502030205" pitchFamily="66" charset="0"/>
              </a:rPr>
              <a:t>The</a:t>
            </a:r>
          </a:p>
          <a:p>
            <a:pPr algn="ctr"/>
            <a:r>
              <a:rPr lang="en-NZ" sz="4400" dirty="0">
                <a:solidFill>
                  <a:srgbClr val="FF0000"/>
                </a:solidFill>
                <a:effectLst>
                  <a:glow rad="254000">
                    <a:srgbClr val="000000">
                      <a:alpha val="60000"/>
                    </a:srgbClr>
                  </a:glow>
                </a:effectLst>
                <a:latin typeface="Papyrus" panose="03070502060502030205" pitchFamily="66" charset="0"/>
              </a:rPr>
              <a:t>Idol Shepherd</a:t>
            </a:r>
            <a:endParaRPr lang="en-GB" sz="4400" dirty="0">
              <a:solidFill>
                <a:srgbClr val="FF0000"/>
              </a:solidFill>
              <a:effectLst>
                <a:glow rad="254000">
                  <a:srgbClr val="000000">
                    <a:alpha val="60000"/>
                  </a:srgbClr>
                </a:glow>
              </a:effectLst>
              <a:latin typeface="Papyrus" panose="03070502060502030205" pitchFamily="66" charset="0"/>
            </a:endParaRPr>
          </a:p>
        </p:txBody>
      </p:sp>
      <p:pic>
        <p:nvPicPr>
          <p:cNvPr id="5" name="Picture 4"/>
          <p:cNvPicPr>
            <a:picLocks noChangeAspect="1"/>
          </p:cNvPicPr>
          <p:nvPr/>
        </p:nvPicPr>
        <p:blipFill rotWithShape="1">
          <a:blip r:embed="rId3"/>
          <a:srcRect r="44431"/>
          <a:stretch/>
        </p:blipFill>
        <p:spPr>
          <a:xfrm>
            <a:off x="4232920" y="476672"/>
            <a:ext cx="5040560" cy="5544616"/>
          </a:xfrm>
          <a:prstGeom prst="rect">
            <a:avLst/>
          </a:prstGeom>
          <a:ln>
            <a:solidFill>
              <a:srgbClr val="000000"/>
            </a:solidFill>
          </a:ln>
          <a:effectLst>
            <a:outerShdw blurRad="292100" dist="139700" dir="2700000" algn="tl" rotWithShape="0">
              <a:prstClr val="black"/>
            </a:outerShdw>
          </a:effectLst>
        </p:spPr>
      </p:pic>
      <p:pic>
        <p:nvPicPr>
          <p:cNvPr id="7" name="Picture 6"/>
          <p:cNvPicPr>
            <a:picLocks noChangeAspect="1"/>
          </p:cNvPicPr>
          <p:nvPr/>
        </p:nvPicPr>
        <p:blipFill rotWithShape="1">
          <a:blip r:embed="rId4">
            <a:extLst>
              <a:ext uri="{BEBA8EAE-BF5A-486C-A8C5-ECC9F3942E4B}">
                <a14:imgProps xmlns:a14="http://schemas.microsoft.com/office/drawing/2010/main">
                  <a14:imgLayer r:embed="rId5">
                    <a14:imgEffect>
                      <a14:backgroundRemoval t="0" b="100000" l="0" r="100000">
                        <a14:foregroundMark x1="8913" y1="28125" x2="8913" y2="28125"/>
                        <a14:foregroundMark x1="8913" y1="22222" x2="8913" y2="22222"/>
                        <a14:foregroundMark x1="8696" y1="37500" x2="8696" y2="37500"/>
                        <a14:foregroundMark x1="12609" y1="55903" x2="12609" y2="55903"/>
                        <a14:foregroundMark x1="19130" y1="49306" x2="19130" y2="49306"/>
                        <a14:foregroundMark x1="23043" y1="44097" x2="23043" y2="44097"/>
                        <a14:foregroundMark x1="23261" y1="38542" x2="23261" y2="38542"/>
                        <a14:foregroundMark x1="29130" y1="41667" x2="29130" y2="41667"/>
                        <a14:foregroundMark x1="34130" y1="38889" x2="34130" y2="38889"/>
                        <a14:foregroundMark x1="33478" y1="29514" x2="33478" y2="29514"/>
                        <a14:foregroundMark x1="38913" y1="36806" x2="38913" y2="36806"/>
                        <a14:foregroundMark x1="48261" y1="35069" x2="48261" y2="35069"/>
                        <a14:foregroundMark x1="44783" y1="36111" x2="44783" y2="36111"/>
                        <a14:foregroundMark x1="23043" y1="31597" x2="23043" y2="31597"/>
                        <a14:foregroundMark x1="23261" y1="28472" x2="23261" y2="28472"/>
                        <a14:foregroundMark x1="46087" y1="20833" x2="46087" y2="20833"/>
                        <a14:foregroundMark x1="80000" y1="93403" x2="80000" y2="93403"/>
                        <a14:foregroundMark x1="98261" y1="86111" x2="98261" y2="86111"/>
                        <a14:foregroundMark x1="2174" y1="91667" x2="2174" y2="91667"/>
                        <a14:foregroundMark x1="10217" y1="95486" x2="10217" y2="95486"/>
                        <a14:foregroundMark x1="3478" y1="40278" x2="3478" y2="40278"/>
                        <a14:foregroundMark x1="25652" y1="41667" x2="25652" y2="41667"/>
                        <a14:foregroundMark x1="53043" y1="29514" x2="53043" y2="29514"/>
                        <a14:foregroundMark x1="52391" y1="32639" x2="52391" y2="32639"/>
                        <a14:foregroundMark x1="54565" y1="31250" x2="54565" y2="31250"/>
                        <a14:foregroundMark x1="60217" y1="28472" x2="60217" y2="28472"/>
                        <a14:foregroundMark x1="59348" y1="31597" x2="59348" y2="31597"/>
                        <a14:foregroundMark x1="62609" y1="27083" x2="62609" y2="27083"/>
                        <a14:foregroundMark x1="63478" y1="32639" x2="63478" y2="32639"/>
                        <a14:foregroundMark x1="64565" y1="38542" x2="64565" y2="38542"/>
                        <a14:foregroundMark x1="66522" y1="40278" x2="66522" y2="40278"/>
                        <a14:foregroundMark x1="80652" y1="42014" x2="80652" y2="42014"/>
                        <a14:foregroundMark x1="95000" y1="42361" x2="95000" y2="42361"/>
                        <a14:foregroundMark x1="94565" y1="38542" x2="94565" y2="38542"/>
                        <a14:foregroundMark x1="94130" y1="44792" x2="94130" y2="44792"/>
                        <a14:foregroundMark x1="93043" y1="50347" x2="93043" y2="50347"/>
                        <a14:foregroundMark x1="88913" y1="55903" x2="88913" y2="55903"/>
                        <a14:foregroundMark x1="86304" y1="57639" x2="86304" y2="57639"/>
                        <a14:foregroundMark x1="83043" y1="56597" x2="83043" y2="56597"/>
                        <a14:foregroundMark x1="81522" y1="51389" x2="81522" y2="51389"/>
                        <a14:foregroundMark x1="3913" y1="38542" x2="3913" y2="38542"/>
                        <a14:foregroundMark x1="12609" y1="39583" x2="12609" y2="39583"/>
                        <a14:foregroundMark x1="82826" y1="53472" x2="82826" y2="53472"/>
                        <a14:foregroundMark x1="81304" y1="48958" x2="81304" y2="48958"/>
                        <a14:foregroundMark x1="52174" y1="27431" x2="52174" y2="27431"/>
                        <a14:foregroundMark x1="88261" y1="51042" x2="88261" y2="51042"/>
                        <a14:backgroundMark x1="652" y1="37153" x2="652" y2="37153"/>
                        <a14:backgroundMark x1="16522" y1="22917" x2="16522" y2="22917"/>
                        <a14:backgroundMark x1="870" y1="41667" x2="870" y2="41667"/>
                        <a14:backgroundMark x1="27609" y1="38194" x2="27609" y2="38194"/>
                        <a14:backgroundMark x1="18913" y1="37153" x2="18913" y2="37153"/>
                        <a14:backgroundMark x1="19130" y1="38889" x2="19130" y2="38889"/>
                        <a14:backgroundMark x1="50217" y1="25694" x2="50217" y2="25694"/>
                        <a14:backgroundMark x1="66522" y1="37153" x2="66522" y2="37153"/>
                        <a14:backgroundMark x1="68043" y1="39583" x2="68043" y2="39583"/>
                        <a14:backgroundMark x1="99130" y1="35764" x2="99130" y2="35764"/>
                        <a14:backgroundMark x1="56304" y1="26736" x2="56304" y2="26736"/>
                        <a14:backgroundMark x1="85870" y1="40972" x2="85870" y2="40972"/>
                        <a14:backgroundMark x1="86304" y1="51389" x2="86304" y2="51389"/>
                        <a14:backgroundMark x1="84348" y1="50000" x2="84348" y2="50000"/>
                        <a14:backgroundMark x1="86304" y1="53472" x2="86304" y2="53472"/>
                        <a14:backgroundMark x1="26957" y1="40278" x2="26957" y2="40278"/>
                      </a14:backgroundRemoval>
                    </a14:imgEffect>
                  </a14:imgLayer>
                </a14:imgProps>
              </a:ext>
            </a:extLst>
          </a:blip>
          <a:srcRect b="17503"/>
          <a:stretch/>
        </p:blipFill>
        <p:spPr>
          <a:xfrm>
            <a:off x="3698141" y="3593105"/>
            <a:ext cx="6264522" cy="3264895"/>
          </a:xfrm>
          <a:prstGeom prst="rect">
            <a:avLst/>
          </a:prstGeom>
          <a:effectLst>
            <a:glow rad="228600">
              <a:schemeClr val="accent1">
                <a:satMod val="175000"/>
                <a:alpha val="40000"/>
              </a:schemeClr>
            </a:glow>
            <a:outerShdw blurRad="368300" dist="38100" dir="2700000" algn="tl" rotWithShape="0">
              <a:prstClr val="black"/>
            </a:outerShdw>
          </a:effectLst>
        </p:spPr>
      </p:pic>
    </p:spTree>
    <p:extLst>
      <p:ext uri="{BB962C8B-B14F-4D97-AF65-F5344CB8AC3E}">
        <p14:creationId xmlns:p14="http://schemas.microsoft.com/office/powerpoint/2010/main" val="420045558"/>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ChangeArrowheads="1"/>
          </p:cNvSpPr>
          <p:nvPr/>
        </p:nvSpPr>
        <p:spPr bwMode="auto">
          <a:xfrm>
            <a:off x="0" y="0"/>
            <a:ext cx="9906000" cy="6858000"/>
          </a:xfrm>
          <a:prstGeom prst="rect">
            <a:avLst/>
          </a:prstGeom>
          <a:solidFill>
            <a:srgbClr val="000000"/>
          </a:solidFill>
          <a:ln w="9525" algn="ctr">
            <a:solidFill>
              <a:srgbClr val="000000"/>
            </a:solidFill>
            <a:miter lim="800000"/>
            <a:headEnd/>
            <a:tailEnd/>
          </a:ln>
          <a:effectLst/>
        </p:spPr>
        <p:txBody>
          <a:bodyPr anchor="ctr">
            <a:spAutoFit/>
          </a:bodyPr>
          <a:lstStyle/>
          <a:p>
            <a:endParaRPr lang="en-NZ"/>
          </a:p>
        </p:txBody>
      </p:sp>
    </p:spTree>
    <p:extLst>
      <p:ext uri="{BB962C8B-B14F-4D97-AF65-F5344CB8AC3E}">
        <p14:creationId xmlns:p14="http://schemas.microsoft.com/office/powerpoint/2010/main" val="635573147"/>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ChangeArrowheads="1"/>
          </p:cNvSpPr>
          <p:nvPr/>
        </p:nvSpPr>
        <p:spPr bwMode="auto">
          <a:xfrm>
            <a:off x="0" y="0"/>
            <a:ext cx="9906000" cy="6858000"/>
          </a:xfrm>
          <a:prstGeom prst="rect">
            <a:avLst/>
          </a:prstGeom>
          <a:gradFill rotWithShape="1">
            <a:gsLst>
              <a:gs pos="0">
                <a:srgbClr val="FF9900">
                  <a:alpha val="60001"/>
                </a:srgbClr>
              </a:gs>
              <a:gs pos="50000">
                <a:srgbClr val="FFFFCC"/>
              </a:gs>
              <a:gs pos="100000">
                <a:srgbClr val="FF9900">
                  <a:alpha val="60001"/>
                </a:srgbClr>
              </a:gs>
            </a:gsLst>
            <a:lin ang="5400000" scaled="1"/>
          </a:gradFill>
          <a:ln w="9525" algn="ctr">
            <a:noFill/>
            <a:miter lim="800000"/>
            <a:headEnd/>
            <a:tailEnd/>
          </a:ln>
          <a:effectLst/>
        </p:spPr>
        <p:txBody>
          <a:bodyPr anchor="ctr">
            <a:spAutoFit/>
          </a:bodyPr>
          <a:lstStyle/>
          <a:p>
            <a:endParaRPr lang="en-NZ"/>
          </a:p>
        </p:txBody>
      </p:sp>
      <p:sp>
        <p:nvSpPr>
          <p:cNvPr id="538627" name="WordArt 3"/>
          <p:cNvSpPr>
            <a:spLocks noChangeArrowheads="1" noChangeShapeType="1" noTextEdit="1"/>
          </p:cNvSpPr>
          <p:nvPr/>
        </p:nvSpPr>
        <p:spPr bwMode="auto">
          <a:xfrm>
            <a:off x="273050" y="5805488"/>
            <a:ext cx="9288463" cy="765175"/>
          </a:xfrm>
          <a:prstGeom prst="rect">
            <a:avLst/>
          </a:prstGeom>
        </p:spPr>
        <p:txBody>
          <a:bodyPr wrap="none" fromWordArt="1">
            <a:prstTxWarp prst="textPlain">
              <a:avLst>
                <a:gd name="adj" fmla="val 50000"/>
              </a:avLst>
            </a:prstTxWarp>
          </a:bodyPr>
          <a:lstStyle/>
          <a:p>
            <a:pPr algn="ctr"/>
            <a:r>
              <a:rPr lang="en-NZ" sz="6000" kern="10" spc="-300" dirty="0">
                <a:ln w="12700">
                  <a:solidFill>
                    <a:srgbClr val="FFFF00"/>
                  </a:solidFill>
                  <a:round/>
                  <a:headEnd/>
                  <a:tailEnd/>
                </a:ln>
                <a:gradFill rotWithShape="1">
                  <a:gsLst>
                    <a:gs pos="0">
                      <a:srgbClr val="1E233A"/>
                    </a:gs>
                    <a:gs pos="100000">
                      <a:srgbClr val="1E233A">
                        <a:gamma/>
                        <a:shade val="0"/>
                        <a:invGamma/>
                      </a:srgbClr>
                    </a:gs>
                  </a:gsLst>
                  <a:lin ang="5400000" scaled="1"/>
                </a:gradFill>
                <a:effectLst>
                  <a:outerShdw dist="35921" dir="2700000" algn="ctr" rotWithShape="0">
                    <a:srgbClr val="800000"/>
                  </a:outerShdw>
                </a:effectLst>
                <a:latin typeface="Albertus Medium"/>
              </a:rPr>
              <a:t>Prophecies for the Last Days</a:t>
            </a:r>
          </a:p>
        </p:txBody>
      </p:sp>
      <p:sp>
        <p:nvSpPr>
          <p:cNvPr id="538628" name="WordArt 4"/>
          <p:cNvSpPr>
            <a:spLocks noChangeArrowheads="1" noChangeShapeType="1" noTextEdit="1"/>
          </p:cNvSpPr>
          <p:nvPr/>
        </p:nvSpPr>
        <p:spPr bwMode="auto">
          <a:xfrm>
            <a:off x="488950" y="260350"/>
            <a:ext cx="8713788" cy="1154113"/>
          </a:xfrm>
          <a:prstGeom prst="rect">
            <a:avLst/>
          </a:prstGeom>
        </p:spPr>
        <p:txBody>
          <a:bodyPr wrap="none" fromWordArt="1">
            <a:prstTxWarp prst="textPlain">
              <a:avLst>
                <a:gd name="adj" fmla="val 50000"/>
              </a:avLst>
            </a:prstTxWarp>
          </a:bodyPr>
          <a:lstStyle/>
          <a:p>
            <a:pPr algn="ctr"/>
            <a:r>
              <a:rPr lang="en-NZ" sz="6000" kern="10">
                <a:ln w="19050">
                  <a:solidFill>
                    <a:srgbClr val="FFCC00"/>
                  </a:solidFill>
                  <a:round/>
                  <a:headEnd/>
                  <a:tailEnd/>
                </a:ln>
                <a:gradFill rotWithShape="1">
                  <a:gsLst>
                    <a:gs pos="0">
                      <a:srgbClr val="1E233A"/>
                    </a:gs>
                    <a:gs pos="100000">
                      <a:srgbClr val="1E233A">
                        <a:gamma/>
                        <a:shade val="0"/>
                        <a:invGamma/>
                      </a:srgbClr>
                    </a:gs>
                  </a:gsLst>
                  <a:lin ang="5400000" scaled="1"/>
                </a:gradFill>
                <a:effectLst>
                  <a:outerShdw dist="53882" dir="2700000" algn="ctr" rotWithShape="0">
                    <a:srgbClr val="640000"/>
                  </a:outerShdw>
                </a:effectLst>
                <a:latin typeface="Imprint MT Shadow"/>
              </a:rPr>
              <a:t>ZECHARIAH</a:t>
            </a:r>
          </a:p>
        </p:txBody>
      </p:sp>
      <p:pic>
        <p:nvPicPr>
          <p:cNvPr id="538629" name="Picture 5" descr="horses"/>
          <p:cNvPicPr>
            <a:picLocks noChangeAspect="1" noChangeArrowheads="1"/>
          </p:cNvPicPr>
          <p:nvPr/>
        </p:nvPicPr>
        <p:blipFill>
          <a:blip r:embed="rId3" cstate="print"/>
          <a:srcRect/>
          <a:stretch>
            <a:fillRect/>
          </a:stretch>
        </p:blipFill>
        <p:spPr bwMode="auto">
          <a:xfrm>
            <a:off x="2073275" y="1700213"/>
            <a:ext cx="5705475" cy="3810000"/>
          </a:xfrm>
          <a:prstGeom prst="rect">
            <a:avLst/>
          </a:prstGeom>
          <a:noFill/>
          <a:ln w="9525">
            <a:solidFill>
              <a:srgbClr val="000000"/>
            </a:solidFill>
            <a:miter lim="800000"/>
            <a:headEnd/>
            <a:tailEnd/>
          </a:ln>
        </p:spPr>
      </p:pic>
    </p:spTree>
    <p:extLst>
      <p:ext uri="{BB962C8B-B14F-4D97-AF65-F5344CB8AC3E}">
        <p14:creationId xmlns:p14="http://schemas.microsoft.com/office/powerpoint/2010/main" val="2061783057"/>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20" name="Picture 16" descr="800-Ezra%208%20Haggai_Zechariah"/>
          <p:cNvPicPr>
            <a:picLocks noChangeAspect="1" noChangeArrowheads="1"/>
          </p:cNvPicPr>
          <p:nvPr/>
        </p:nvPicPr>
        <p:blipFill>
          <a:blip r:embed="rId2" cstate="print"/>
          <a:srcRect l="9448" r="56693" b="18898"/>
          <a:stretch>
            <a:fillRect/>
          </a:stretch>
        </p:blipFill>
        <p:spPr bwMode="auto">
          <a:xfrm>
            <a:off x="0" y="0"/>
            <a:ext cx="3729038" cy="6858000"/>
          </a:xfrm>
          <a:prstGeom prst="rect">
            <a:avLst/>
          </a:prstGeom>
          <a:noFill/>
        </p:spPr>
      </p:pic>
      <p:sp>
        <p:nvSpPr>
          <p:cNvPr id="175107" name="Rectangle 3"/>
          <p:cNvSpPr>
            <a:spLocks noChangeArrowheads="1"/>
          </p:cNvSpPr>
          <p:nvPr/>
        </p:nvSpPr>
        <p:spPr bwMode="auto">
          <a:xfrm>
            <a:off x="2846388" y="0"/>
            <a:ext cx="936625" cy="6858000"/>
          </a:xfrm>
          <a:prstGeom prst="rect">
            <a:avLst/>
          </a:prstGeom>
          <a:gradFill rotWithShape="1">
            <a:gsLst>
              <a:gs pos="0">
                <a:srgbClr val="FFFFCC">
                  <a:alpha val="0"/>
                </a:srgbClr>
              </a:gs>
              <a:gs pos="100000">
                <a:srgbClr val="FFFFCC"/>
              </a:gs>
            </a:gsLst>
            <a:lin ang="0" scaled="1"/>
          </a:gradFill>
          <a:ln w="9525">
            <a:noFill/>
            <a:miter lim="800000"/>
            <a:headEnd/>
            <a:tailEnd/>
          </a:ln>
          <a:effectLst/>
        </p:spPr>
        <p:txBody>
          <a:bodyPr wrap="none" anchor="ctr"/>
          <a:lstStyle/>
          <a:p>
            <a:endParaRPr lang="en-NZ"/>
          </a:p>
        </p:txBody>
      </p:sp>
      <p:sp>
        <p:nvSpPr>
          <p:cNvPr id="175108" name="Text Box 4"/>
          <p:cNvSpPr txBox="1">
            <a:spLocks noChangeArrowheads="1"/>
          </p:cNvSpPr>
          <p:nvPr/>
        </p:nvSpPr>
        <p:spPr bwMode="auto">
          <a:xfrm>
            <a:off x="0" y="4941888"/>
            <a:ext cx="3152775" cy="1446550"/>
          </a:xfrm>
          <a:prstGeom prst="rect">
            <a:avLst/>
          </a:prstGeom>
          <a:noFill/>
          <a:ln w="9525">
            <a:noFill/>
            <a:miter lim="800000"/>
            <a:headEnd/>
            <a:tailEnd/>
          </a:ln>
          <a:effectLst>
            <a:outerShdw dist="35921" dir="2700000" algn="ctr" rotWithShape="0">
              <a:schemeClr val="bg2"/>
            </a:outerShdw>
          </a:effectLst>
        </p:spPr>
        <p:txBody>
          <a:bodyPr lIns="54000" rIns="54000">
            <a:spAutoFit/>
          </a:bodyPr>
          <a:lstStyle/>
          <a:p>
            <a:pPr algn="ctr"/>
            <a:r>
              <a:rPr lang="en-NZ" sz="4400" dirty="0">
                <a:solidFill>
                  <a:srgbClr val="FF0000"/>
                </a:solidFill>
                <a:effectLst>
                  <a:glow rad="254000">
                    <a:srgbClr val="000000">
                      <a:alpha val="60000"/>
                    </a:srgbClr>
                  </a:glow>
                </a:effectLst>
                <a:latin typeface="Papyrus" panose="03070502060502030205" pitchFamily="66" charset="0"/>
              </a:rPr>
              <a:t>Outline of the Book</a:t>
            </a:r>
            <a:endParaRPr lang="en-GB" sz="4400" dirty="0">
              <a:solidFill>
                <a:srgbClr val="FF0000"/>
              </a:solidFill>
              <a:effectLst>
                <a:glow rad="254000">
                  <a:srgbClr val="000000">
                    <a:alpha val="60000"/>
                  </a:srgbClr>
                </a:glow>
              </a:effectLst>
              <a:latin typeface="Papyrus" panose="03070502060502030205" pitchFamily="66" charset="0"/>
            </a:endParaRPr>
          </a:p>
        </p:txBody>
      </p:sp>
      <p:sp>
        <p:nvSpPr>
          <p:cNvPr id="175111" name="Text Box 7"/>
          <p:cNvSpPr txBox="1">
            <a:spLocks noChangeArrowheads="1"/>
          </p:cNvSpPr>
          <p:nvPr/>
        </p:nvSpPr>
        <p:spPr bwMode="auto">
          <a:xfrm>
            <a:off x="3944938" y="333375"/>
            <a:ext cx="5761037" cy="641350"/>
          </a:xfrm>
          <a:prstGeom prst="rect">
            <a:avLst/>
          </a:prstGeom>
          <a:noFill/>
          <a:ln w="9525" algn="ctr">
            <a:noFill/>
            <a:miter lim="800000"/>
            <a:headEnd/>
            <a:tailEnd/>
          </a:ln>
          <a:effectLst/>
        </p:spPr>
        <p:txBody>
          <a:bodyPr>
            <a:spAutoFit/>
          </a:bodyPr>
          <a:lstStyle/>
          <a:p>
            <a:pPr algn="ctr">
              <a:spcBef>
                <a:spcPct val="50000"/>
              </a:spcBef>
            </a:pPr>
            <a:r>
              <a:rPr lang="en-NZ" sz="3600" dirty="0">
                <a:latin typeface="Arial Black" pitchFamily="34" charset="0"/>
              </a:rPr>
              <a:t>Zechariah</a:t>
            </a:r>
            <a:endParaRPr lang="en-GB" sz="3600" dirty="0">
              <a:latin typeface="Arial Black" pitchFamily="34" charset="0"/>
            </a:endParaRPr>
          </a:p>
        </p:txBody>
      </p:sp>
      <p:sp>
        <p:nvSpPr>
          <p:cNvPr id="175121" name="Text Box 17"/>
          <p:cNvSpPr txBox="1">
            <a:spLocks noChangeArrowheads="1"/>
          </p:cNvSpPr>
          <p:nvPr/>
        </p:nvSpPr>
        <p:spPr bwMode="auto">
          <a:xfrm>
            <a:off x="4304928" y="1052513"/>
            <a:ext cx="5256585" cy="5397500"/>
          </a:xfrm>
          <a:prstGeom prst="rect">
            <a:avLst/>
          </a:prstGeom>
          <a:noFill/>
          <a:ln w="9525" algn="ctr">
            <a:noFill/>
            <a:miter lim="800000"/>
            <a:headEnd/>
            <a:tailEnd/>
          </a:ln>
          <a:effectLst/>
        </p:spPr>
        <p:txBody>
          <a:bodyPr wrap="square">
            <a:spAutoFit/>
          </a:bodyPr>
          <a:lstStyle/>
          <a:p>
            <a:pPr>
              <a:tabLst>
                <a:tab pos="1258888" algn="l"/>
              </a:tabLst>
            </a:pPr>
            <a:r>
              <a:rPr lang="en-NZ" sz="2400" dirty="0">
                <a:latin typeface="Arial" pitchFamily="34" charset="0"/>
                <a:cs typeface="Arial" pitchFamily="34" charset="0"/>
              </a:rPr>
              <a:t>The Seven Night Visions</a:t>
            </a:r>
          </a:p>
          <a:p>
            <a:pPr>
              <a:tabLst>
                <a:tab pos="1258888" algn="l"/>
              </a:tabLst>
            </a:pPr>
            <a:r>
              <a:rPr lang="en-NZ" b="0" dirty="0">
                <a:latin typeface="Arial" pitchFamily="34" charset="0"/>
                <a:cs typeface="Arial" pitchFamily="34" charset="0"/>
              </a:rPr>
              <a:t>1:1-6:8	Introduction and encouragement to 	those building the house of God</a:t>
            </a:r>
          </a:p>
          <a:p>
            <a:pPr>
              <a:tabLst>
                <a:tab pos="1258888" algn="l"/>
              </a:tabLst>
            </a:pPr>
            <a:endParaRPr lang="en-NZ" dirty="0">
              <a:latin typeface="Arial" pitchFamily="34" charset="0"/>
              <a:cs typeface="Arial" pitchFamily="34" charset="0"/>
            </a:endParaRPr>
          </a:p>
          <a:p>
            <a:pPr>
              <a:tabLst>
                <a:tab pos="1258888" algn="l"/>
              </a:tabLst>
            </a:pPr>
            <a:r>
              <a:rPr lang="en-NZ" sz="2400" dirty="0">
                <a:latin typeface="Arial" pitchFamily="34" charset="0"/>
                <a:cs typeface="Arial" pitchFamily="34" charset="0"/>
              </a:rPr>
              <a:t>The Enacted Parables</a:t>
            </a:r>
          </a:p>
          <a:p>
            <a:pPr>
              <a:tabLst>
                <a:tab pos="1258888" algn="l"/>
              </a:tabLst>
            </a:pPr>
            <a:r>
              <a:rPr lang="en-NZ" b="0" dirty="0">
                <a:latin typeface="Arial" pitchFamily="34" charset="0"/>
                <a:cs typeface="Arial" pitchFamily="34" charset="0"/>
              </a:rPr>
              <a:t>6:9-15	The Coronation of the King Priest</a:t>
            </a:r>
          </a:p>
          <a:p>
            <a:pPr>
              <a:tabLst>
                <a:tab pos="1258888" algn="l"/>
              </a:tabLst>
            </a:pPr>
            <a:r>
              <a:rPr lang="en-NZ" b="0" dirty="0">
                <a:latin typeface="Arial" pitchFamily="34" charset="0"/>
                <a:cs typeface="Arial" pitchFamily="34" charset="0"/>
              </a:rPr>
              <a:t>Ch7	The Deputation from Bethel</a:t>
            </a:r>
          </a:p>
          <a:p>
            <a:pPr>
              <a:tabLst>
                <a:tab pos="1258888" algn="l"/>
              </a:tabLst>
            </a:pPr>
            <a:r>
              <a:rPr lang="en-NZ" b="0" dirty="0">
                <a:latin typeface="Arial" pitchFamily="34" charset="0"/>
                <a:cs typeface="Arial" pitchFamily="34" charset="0"/>
              </a:rPr>
              <a:t>Ch8	The Restoration of Jerusalem</a:t>
            </a:r>
          </a:p>
          <a:p>
            <a:pPr>
              <a:tabLst>
                <a:tab pos="1258888" algn="l"/>
              </a:tabLst>
            </a:pPr>
            <a:endParaRPr lang="en-NZ" b="0" dirty="0">
              <a:latin typeface="Arial" pitchFamily="34" charset="0"/>
              <a:cs typeface="Arial" pitchFamily="34" charset="0"/>
            </a:endParaRPr>
          </a:p>
          <a:p>
            <a:pPr>
              <a:tabLst>
                <a:tab pos="1258888" algn="l"/>
              </a:tabLst>
            </a:pPr>
            <a:r>
              <a:rPr lang="en-NZ" sz="2400" dirty="0">
                <a:latin typeface="Arial" pitchFamily="34" charset="0"/>
                <a:cs typeface="Arial" pitchFamily="34" charset="0"/>
              </a:rPr>
              <a:t>The Shepherd King</a:t>
            </a:r>
            <a:endParaRPr lang="en-NZ" sz="2400" b="0" dirty="0">
              <a:latin typeface="Arial" pitchFamily="34" charset="0"/>
              <a:cs typeface="Arial" pitchFamily="34" charset="0"/>
            </a:endParaRPr>
          </a:p>
          <a:p>
            <a:pPr>
              <a:tabLst>
                <a:tab pos="1258888" algn="l"/>
              </a:tabLst>
            </a:pPr>
            <a:r>
              <a:rPr lang="en-NZ" b="0" dirty="0">
                <a:latin typeface="Arial" pitchFamily="34" charset="0"/>
                <a:cs typeface="Arial" pitchFamily="34" charset="0"/>
              </a:rPr>
              <a:t>Ch9	The Human Conqueror</a:t>
            </a:r>
          </a:p>
          <a:p>
            <a:pPr>
              <a:tabLst>
                <a:tab pos="1258888" algn="l"/>
              </a:tabLst>
            </a:pPr>
            <a:r>
              <a:rPr lang="en-NZ" b="0" dirty="0">
                <a:latin typeface="Arial" pitchFamily="34" charset="0"/>
                <a:cs typeface="Arial" pitchFamily="34" charset="0"/>
              </a:rPr>
              <a:t>Ch10	The Good Shepherd</a:t>
            </a:r>
          </a:p>
          <a:p>
            <a:pPr>
              <a:tabLst>
                <a:tab pos="1258888" algn="l"/>
              </a:tabLst>
            </a:pPr>
            <a:r>
              <a:rPr lang="en-NZ" b="0" dirty="0">
                <a:latin typeface="Arial" pitchFamily="34" charset="0"/>
                <a:cs typeface="Arial" pitchFamily="34" charset="0"/>
              </a:rPr>
              <a:t>Ch11	The Scattering of the Flock</a:t>
            </a:r>
          </a:p>
          <a:p>
            <a:pPr>
              <a:tabLst>
                <a:tab pos="1258888" algn="l"/>
              </a:tabLst>
            </a:pPr>
            <a:endParaRPr lang="en-NZ" b="0" dirty="0">
              <a:latin typeface="Arial" pitchFamily="34" charset="0"/>
              <a:cs typeface="Arial" pitchFamily="34" charset="0"/>
            </a:endParaRPr>
          </a:p>
          <a:p>
            <a:pPr>
              <a:tabLst>
                <a:tab pos="1258888" algn="l"/>
              </a:tabLst>
            </a:pPr>
            <a:r>
              <a:rPr lang="en-NZ" sz="2400" dirty="0">
                <a:latin typeface="Arial" pitchFamily="34" charset="0"/>
                <a:cs typeface="Arial" pitchFamily="34" charset="0"/>
              </a:rPr>
              <a:t>The Day of Yahweh</a:t>
            </a:r>
            <a:endParaRPr lang="en-NZ" sz="2400" b="0" dirty="0">
              <a:latin typeface="Arial" pitchFamily="34" charset="0"/>
              <a:cs typeface="Arial" pitchFamily="34" charset="0"/>
            </a:endParaRPr>
          </a:p>
          <a:p>
            <a:pPr>
              <a:tabLst>
                <a:tab pos="1258888" algn="l"/>
              </a:tabLst>
            </a:pPr>
            <a:r>
              <a:rPr lang="en-NZ" b="0" dirty="0">
                <a:latin typeface="Arial" pitchFamily="34" charset="0"/>
                <a:cs typeface="Arial" pitchFamily="34" charset="0"/>
              </a:rPr>
              <a:t>Ch12	Israel to Seek the Good Shepherd</a:t>
            </a:r>
          </a:p>
          <a:p>
            <a:pPr>
              <a:tabLst>
                <a:tab pos="1258888" algn="l"/>
              </a:tabLst>
            </a:pPr>
            <a:r>
              <a:rPr lang="en-NZ" b="0" dirty="0">
                <a:latin typeface="Arial" pitchFamily="34" charset="0"/>
                <a:cs typeface="Arial" pitchFamily="34" charset="0"/>
              </a:rPr>
              <a:t>Ch13	Israel Cleansed and Restored</a:t>
            </a:r>
          </a:p>
          <a:p>
            <a:pPr>
              <a:tabLst>
                <a:tab pos="1258888" algn="l"/>
              </a:tabLst>
            </a:pPr>
            <a:r>
              <a:rPr lang="en-NZ" b="0" dirty="0">
                <a:latin typeface="Arial" pitchFamily="34" charset="0"/>
                <a:cs typeface="Arial" pitchFamily="34" charset="0"/>
              </a:rPr>
              <a:t>Ch14	The Day of Yahweh Cometh</a:t>
            </a:r>
            <a:endParaRPr lang="en-GB" b="0" dirty="0">
              <a:latin typeface="Arial" pitchFamily="34" charset="0"/>
              <a:cs typeface="Arial" pitchFamily="34" charset="0"/>
            </a:endParaRPr>
          </a:p>
        </p:txBody>
      </p:sp>
      <p:sp>
        <p:nvSpPr>
          <p:cNvPr id="7" name="Rectangle 6"/>
          <p:cNvSpPr/>
          <p:nvPr/>
        </p:nvSpPr>
        <p:spPr bwMode="auto">
          <a:xfrm rot="16200000">
            <a:off x="2828764" y="2168860"/>
            <a:ext cx="2448272" cy="360040"/>
          </a:xfrm>
          <a:prstGeom prst="rect">
            <a:avLst/>
          </a:prstGeom>
          <a:solidFill>
            <a:srgbClr val="FFFFCC">
              <a:alpha val="40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NZ" dirty="0">
                <a:solidFill>
                  <a:srgbClr val="FF0000"/>
                </a:solidFill>
                <a:latin typeface="Arial Narrow" pitchFamily="34" charset="0"/>
              </a:rPr>
              <a:t>Immediate Future</a:t>
            </a:r>
            <a:endParaRPr kumimoji="0" lang="en-NZ" i="0" u="none" strike="noStrike" cap="none" normalizeH="0" baseline="0" dirty="0">
              <a:ln>
                <a:noFill/>
              </a:ln>
              <a:solidFill>
                <a:srgbClr val="FF0000"/>
              </a:solidFill>
              <a:effectLst/>
              <a:latin typeface="Arial Narrow" pitchFamily="34" charset="0"/>
            </a:endParaRPr>
          </a:p>
        </p:txBody>
      </p:sp>
      <p:sp>
        <p:nvSpPr>
          <p:cNvPr id="8" name="Rectangle 7"/>
          <p:cNvSpPr/>
          <p:nvPr/>
        </p:nvSpPr>
        <p:spPr bwMode="auto">
          <a:xfrm rot="16200000">
            <a:off x="3332820" y="4185084"/>
            <a:ext cx="1440160" cy="360040"/>
          </a:xfrm>
          <a:prstGeom prst="rect">
            <a:avLst/>
          </a:prstGeom>
          <a:solidFill>
            <a:srgbClr val="FFFFCC">
              <a:alpha val="40000"/>
            </a:srgbClr>
          </a:solidFill>
          <a:ln w="9525" cap="flat" cmpd="sng" algn="ctr">
            <a:solidFill>
              <a:srgbClr val="000000"/>
            </a:solidFill>
            <a:prstDash val="solid"/>
            <a:round/>
            <a:headEnd type="none" w="med" len="med"/>
            <a:tailEnd type="none" w="med" len="med"/>
          </a:ln>
          <a:effectLst/>
        </p:spPr>
        <p:txBody>
          <a:bodyPr vert="horz" wrap="square" lIns="36000" tIns="45720" rIns="3600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NZ" dirty="0">
                <a:solidFill>
                  <a:srgbClr val="FF0000"/>
                </a:solidFill>
                <a:latin typeface="Arial Narrow" pitchFamily="34" charset="0"/>
              </a:rPr>
              <a:t>Near Future</a:t>
            </a:r>
            <a:endParaRPr kumimoji="0" lang="en-NZ" i="0" u="none" strike="noStrike" cap="none" normalizeH="0" baseline="0" dirty="0">
              <a:ln>
                <a:noFill/>
              </a:ln>
              <a:solidFill>
                <a:srgbClr val="FF0000"/>
              </a:solidFill>
              <a:effectLst/>
              <a:latin typeface="Arial Narrow" pitchFamily="34" charset="0"/>
            </a:endParaRPr>
          </a:p>
        </p:txBody>
      </p:sp>
      <p:sp>
        <p:nvSpPr>
          <p:cNvPr id="9" name="Rectangle 8"/>
          <p:cNvSpPr/>
          <p:nvPr/>
        </p:nvSpPr>
        <p:spPr bwMode="auto">
          <a:xfrm rot="16200000">
            <a:off x="3332820" y="5697252"/>
            <a:ext cx="1440160" cy="360040"/>
          </a:xfrm>
          <a:prstGeom prst="rect">
            <a:avLst/>
          </a:prstGeom>
          <a:solidFill>
            <a:srgbClr val="FFFFCC">
              <a:alpha val="40000"/>
            </a:srgbClr>
          </a:solidFill>
          <a:ln w="9525" cap="flat" cmpd="sng" algn="ctr">
            <a:solidFill>
              <a:srgbClr val="000000"/>
            </a:solidFill>
            <a:prstDash val="solid"/>
            <a:round/>
            <a:headEnd type="none" w="med" len="med"/>
            <a:tailEnd type="none" w="med" len="med"/>
          </a:ln>
          <a:effectLst/>
        </p:spPr>
        <p:txBody>
          <a:bodyPr vert="horz" wrap="square" lIns="36000" tIns="45720" rIns="3600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NZ" dirty="0">
                <a:solidFill>
                  <a:srgbClr val="FF0000"/>
                </a:solidFill>
                <a:latin typeface="Arial Narrow" pitchFamily="34" charset="0"/>
              </a:rPr>
              <a:t>Distant Future</a:t>
            </a:r>
            <a:endParaRPr kumimoji="0" lang="en-NZ" i="0" u="none" strike="noStrike" cap="none" normalizeH="0" baseline="0" dirty="0">
              <a:ln>
                <a:noFill/>
              </a:ln>
              <a:solidFill>
                <a:srgbClr val="FF0000"/>
              </a:solidFill>
              <a:effectLst/>
              <a:latin typeface="Arial Narrow" pitchFamily="34" charset="0"/>
            </a:endParaRPr>
          </a:p>
        </p:txBody>
      </p:sp>
    </p:spTree>
    <p:extLst>
      <p:ext uri="{BB962C8B-B14F-4D97-AF65-F5344CB8AC3E}">
        <p14:creationId xmlns:p14="http://schemas.microsoft.com/office/powerpoint/2010/main" val="3194298030"/>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2" name="Picture 12" descr="800-Ezra%208%20Haggai_Zechariah"/>
          <p:cNvPicPr>
            <a:picLocks noChangeAspect="1" noChangeArrowheads="1"/>
          </p:cNvPicPr>
          <p:nvPr/>
        </p:nvPicPr>
        <p:blipFill>
          <a:blip r:embed="rId2" cstate="print"/>
          <a:srcRect l="9448" r="56693" b="18898"/>
          <a:stretch>
            <a:fillRect/>
          </a:stretch>
        </p:blipFill>
        <p:spPr bwMode="auto">
          <a:xfrm>
            <a:off x="0" y="0"/>
            <a:ext cx="3729038" cy="6858000"/>
          </a:xfrm>
          <a:prstGeom prst="rect">
            <a:avLst/>
          </a:prstGeom>
          <a:noFill/>
        </p:spPr>
      </p:pic>
      <p:pic>
        <p:nvPicPr>
          <p:cNvPr id="532482" name="Picture 2" descr="middle-east-map"/>
          <p:cNvPicPr>
            <a:picLocks noChangeAspect="1" noChangeArrowheads="1"/>
          </p:cNvPicPr>
          <p:nvPr/>
        </p:nvPicPr>
        <p:blipFill>
          <a:blip r:embed="rId3" cstate="print"/>
          <a:srcRect l="11629" t="19736" r="52332" b="44408"/>
          <a:stretch>
            <a:fillRect/>
          </a:stretch>
        </p:blipFill>
        <p:spPr bwMode="auto">
          <a:xfrm>
            <a:off x="4016375" y="115888"/>
            <a:ext cx="5703888" cy="6553200"/>
          </a:xfrm>
          <a:prstGeom prst="rect">
            <a:avLst/>
          </a:prstGeom>
          <a:noFill/>
          <a:ln w="9525">
            <a:solidFill>
              <a:srgbClr val="000000"/>
            </a:solidFill>
            <a:miter lim="800000"/>
            <a:headEnd/>
            <a:tailEnd/>
          </a:ln>
        </p:spPr>
      </p:pic>
      <p:sp>
        <p:nvSpPr>
          <p:cNvPr id="532484" name="Rectangle 4"/>
          <p:cNvSpPr>
            <a:spLocks noChangeArrowheads="1"/>
          </p:cNvSpPr>
          <p:nvPr/>
        </p:nvSpPr>
        <p:spPr bwMode="auto">
          <a:xfrm>
            <a:off x="2846388" y="0"/>
            <a:ext cx="936625" cy="6858000"/>
          </a:xfrm>
          <a:prstGeom prst="rect">
            <a:avLst/>
          </a:prstGeom>
          <a:gradFill rotWithShape="1">
            <a:gsLst>
              <a:gs pos="0">
                <a:srgbClr val="FFFFCC">
                  <a:alpha val="0"/>
                </a:srgbClr>
              </a:gs>
              <a:gs pos="100000">
                <a:srgbClr val="FFFFCC"/>
              </a:gs>
            </a:gsLst>
            <a:lin ang="0" scaled="1"/>
          </a:gradFill>
          <a:ln w="9525">
            <a:noFill/>
            <a:miter lim="800000"/>
            <a:headEnd/>
            <a:tailEnd/>
          </a:ln>
          <a:effectLst/>
        </p:spPr>
        <p:txBody>
          <a:bodyPr wrap="none" anchor="ctr"/>
          <a:lstStyle/>
          <a:p>
            <a:endParaRPr lang="en-NZ"/>
          </a:p>
        </p:txBody>
      </p:sp>
      <p:sp>
        <p:nvSpPr>
          <p:cNvPr id="532485" name="Text Box 5"/>
          <p:cNvSpPr txBox="1">
            <a:spLocks noChangeArrowheads="1"/>
          </p:cNvSpPr>
          <p:nvPr/>
        </p:nvSpPr>
        <p:spPr bwMode="auto">
          <a:xfrm>
            <a:off x="7545388" y="4005263"/>
            <a:ext cx="2016125" cy="2589212"/>
          </a:xfrm>
          <a:prstGeom prst="rect">
            <a:avLst/>
          </a:prstGeom>
          <a:solidFill>
            <a:srgbClr val="FFFFFF"/>
          </a:solidFill>
          <a:ln w="25400" algn="ctr">
            <a:solidFill>
              <a:srgbClr val="000000"/>
            </a:solidFill>
            <a:miter lim="800000"/>
            <a:headEnd/>
            <a:tailEnd/>
          </a:ln>
          <a:effectLst/>
        </p:spPr>
        <p:txBody>
          <a:bodyPr lIns="36000" rIns="36000">
            <a:spAutoFit/>
          </a:bodyPr>
          <a:lstStyle/>
          <a:p>
            <a:pPr algn="ctr"/>
            <a:r>
              <a:rPr lang="en-NZ" b="0">
                <a:latin typeface="Arial Narrow" pitchFamily="34" charset="0"/>
              </a:rPr>
              <a:t>He shall plant the tabernacles of his palace between the two seas in the glorious holy mountain; yet he shall come to his end and none shall help him.</a:t>
            </a:r>
            <a:r>
              <a:rPr lang="en-NZ">
                <a:latin typeface="Arial Narrow" pitchFamily="34" charset="0"/>
              </a:rPr>
              <a:t>  </a:t>
            </a:r>
            <a:r>
              <a:rPr lang="en-NZ">
                <a:solidFill>
                  <a:srgbClr val="FF0000"/>
                </a:solidFill>
                <a:latin typeface="Arial Narrow" pitchFamily="34" charset="0"/>
              </a:rPr>
              <a:t>v45</a:t>
            </a:r>
            <a:endParaRPr lang="en-GB">
              <a:solidFill>
                <a:srgbClr val="FF0000"/>
              </a:solidFill>
              <a:latin typeface="Arial Narrow" pitchFamily="34" charset="0"/>
            </a:endParaRPr>
          </a:p>
        </p:txBody>
      </p:sp>
      <p:sp>
        <p:nvSpPr>
          <p:cNvPr id="532486" name="Text Box 6"/>
          <p:cNvSpPr txBox="1">
            <a:spLocks noChangeArrowheads="1"/>
          </p:cNvSpPr>
          <p:nvPr/>
        </p:nvSpPr>
        <p:spPr bwMode="auto">
          <a:xfrm>
            <a:off x="3297238" y="4365625"/>
            <a:ext cx="2809875" cy="1765300"/>
          </a:xfrm>
          <a:prstGeom prst="rect">
            <a:avLst/>
          </a:prstGeom>
          <a:solidFill>
            <a:srgbClr val="FFFFFF"/>
          </a:solidFill>
          <a:ln w="25400" algn="ctr">
            <a:solidFill>
              <a:srgbClr val="000000"/>
            </a:solidFill>
            <a:miter lim="800000"/>
            <a:headEnd/>
            <a:tailEnd/>
          </a:ln>
          <a:effectLst/>
        </p:spPr>
        <p:txBody>
          <a:bodyPr lIns="36000" rIns="36000">
            <a:spAutoFit/>
          </a:bodyPr>
          <a:lstStyle/>
          <a:p>
            <a:pPr algn="ctr"/>
            <a:r>
              <a:rPr lang="en-NZ" b="0">
                <a:latin typeface="Arial Narrow" pitchFamily="34" charset="0"/>
              </a:rPr>
              <a:t>He shall stretch forth his hand upon the countries: and the land of Egypt shall not escape.</a:t>
            </a:r>
            <a:r>
              <a:rPr lang="en-NZ">
                <a:latin typeface="Arial Narrow" pitchFamily="34" charset="0"/>
              </a:rPr>
              <a:t>  </a:t>
            </a:r>
            <a:endParaRPr lang="en-NZ">
              <a:solidFill>
                <a:srgbClr val="FF0000"/>
              </a:solidFill>
              <a:latin typeface="Arial Narrow" pitchFamily="34" charset="0"/>
            </a:endParaRPr>
          </a:p>
          <a:p>
            <a:pPr algn="ctr"/>
            <a:r>
              <a:rPr lang="en-NZ" b="0">
                <a:latin typeface="Arial Narrow" pitchFamily="34" charset="0"/>
              </a:rPr>
              <a:t>And the Libyans and the Ethiopians shall be at his steps.</a:t>
            </a:r>
            <a:r>
              <a:rPr lang="en-NZ">
                <a:latin typeface="Arial Narrow" pitchFamily="34" charset="0"/>
              </a:rPr>
              <a:t>  </a:t>
            </a:r>
            <a:r>
              <a:rPr lang="en-NZ">
                <a:solidFill>
                  <a:srgbClr val="FF0000"/>
                </a:solidFill>
                <a:latin typeface="Arial Narrow" pitchFamily="34" charset="0"/>
              </a:rPr>
              <a:t>v42-43</a:t>
            </a:r>
            <a:endParaRPr lang="en-GB">
              <a:solidFill>
                <a:srgbClr val="FF0000"/>
              </a:solidFill>
              <a:latin typeface="Arial Narrow" pitchFamily="34" charset="0"/>
            </a:endParaRPr>
          </a:p>
        </p:txBody>
      </p:sp>
      <p:sp>
        <p:nvSpPr>
          <p:cNvPr id="532487" name="Text Box 7"/>
          <p:cNvSpPr txBox="1">
            <a:spLocks noChangeArrowheads="1"/>
          </p:cNvSpPr>
          <p:nvPr/>
        </p:nvSpPr>
        <p:spPr bwMode="auto">
          <a:xfrm>
            <a:off x="7545388" y="1412875"/>
            <a:ext cx="2016125" cy="1765300"/>
          </a:xfrm>
          <a:prstGeom prst="rect">
            <a:avLst/>
          </a:prstGeom>
          <a:solidFill>
            <a:srgbClr val="FFFFFF"/>
          </a:solidFill>
          <a:ln w="25400" algn="ctr">
            <a:solidFill>
              <a:srgbClr val="000000"/>
            </a:solidFill>
            <a:miter lim="800000"/>
            <a:headEnd/>
            <a:tailEnd/>
          </a:ln>
          <a:effectLst/>
        </p:spPr>
        <p:txBody>
          <a:bodyPr lIns="36000" rIns="36000">
            <a:spAutoFit/>
          </a:bodyPr>
          <a:lstStyle/>
          <a:p>
            <a:pPr algn="ctr"/>
            <a:r>
              <a:rPr lang="en-NZ" b="0">
                <a:latin typeface="Arial Narrow" pitchFamily="34" charset="0"/>
              </a:rPr>
              <a:t>Many countries shall be overthrown, but these shall escape (be delivered) out of his hand, even Edom and Moab.</a:t>
            </a:r>
            <a:r>
              <a:rPr lang="en-NZ">
                <a:latin typeface="Arial Narrow" pitchFamily="34" charset="0"/>
              </a:rPr>
              <a:t>  </a:t>
            </a:r>
            <a:r>
              <a:rPr lang="en-NZ">
                <a:solidFill>
                  <a:srgbClr val="FF0000"/>
                </a:solidFill>
                <a:latin typeface="Arial Narrow" pitchFamily="34" charset="0"/>
              </a:rPr>
              <a:t>v41</a:t>
            </a:r>
            <a:endParaRPr lang="en-GB">
              <a:solidFill>
                <a:srgbClr val="FF0000"/>
              </a:solidFill>
              <a:latin typeface="Arial Narrow" pitchFamily="34" charset="0"/>
            </a:endParaRPr>
          </a:p>
        </p:txBody>
      </p:sp>
      <p:sp>
        <p:nvSpPr>
          <p:cNvPr id="532488" name="Text Box 8"/>
          <p:cNvSpPr txBox="1">
            <a:spLocks noChangeArrowheads="1"/>
          </p:cNvSpPr>
          <p:nvPr/>
        </p:nvSpPr>
        <p:spPr bwMode="auto">
          <a:xfrm>
            <a:off x="3440113" y="260350"/>
            <a:ext cx="2736850" cy="1216025"/>
          </a:xfrm>
          <a:prstGeom prst="rect">
            <a:avLst/>
          </a:prstGeom>
          <a:solidFill>
            <a:srgbClr val="FFFFFF"/>
          </a:solidFill>
          <a:ln w="25400" algn="ctr">
            <a:solidFill>
              <a:srgbClr val="000000"/>
            </a:solidFill>
            <a:miter lim="800000"/>
            <a:headEnd/>
            <a:tailEnd/>
          </a:ln>
          <a:effectLst/>
        </p:spPr>
        <p:txBody>
          <a:bodyPr lIns="36000" rIns="36000">
            <a:spAutoFit/>
          </a:bodyPr>
          <a:lstStyle/>
          <a:p>
            <a:pPr algn="ctr"/>
            <a:r>
              <a:rPr lang="en-NZ" b="0">
                <a:latin typeface="Arial Narrow" pitchFamily="34" charset="0"/>
              </a:rPr>
              <a:t>At the time of the end . . . The king of the north shall come against him like a whirlwind.</a:t>
            </a:r>
            <a:r>
              <a:rPr lang="en-NZ">
                <a:latin typeface="Arial Narrow" pitchFamily="34" charset="0"/>
              </a:rPr>
              <a:t>  </a:t>
            </a:r>
            <a:r>
              <a:rPr lang="en-NZ">
                <a:solidFill>
                  <a:srgbClr val="FF0000"/>
                </a:solidFill>
                <a:latin typeface="Arial Narrow" pitchFamily="34" charset="0"/>
              </a:rPr>
              <a:t>Dan 11:40</a:t>
            </a:r>
            <a:endParaRPr lang="en-GB">
              <a:solidFill>
                <a:srgbClr val="FF0000"/>
              </a:solidFill>
              <a:latin typeface="Arial Narrow" pitchFamily="34" charset="0"/>
            </a:endParaRPr>
          </a:p>
        </p:txBody>
      </p:sp>
      <p:sp>
        <p:nvSpPr>
          <p:cNvPr id="532489" name="Freeform 9"/>
          <p:cNvSpPr>
            <a:spLocks/>
          </p:cNvSpPr>
          <p:nvPr/>
        </p:nvSpPr>
        <p:spPr bwMode="auto">
          <a:xfrm>
            <a:off x="5100638" y="3079750"/>
            <a:ext cx="1565275" cy="739775"/>
          </a:xfrm>
          <a:custGeom>
            <a:avLst/>
            <a:gdLst/>
            <a:ahLst/>
            <a:cxnLst>
              <a:cxn ang="0">
                <a:pos x="0" y="432"/>
              </a:cxn>
              <a:cxn ang="0">
                <a:pos x="630" y="394"/>
              </a:cxn>
              <a:cxn ang="0">
                <a:pos x="986" y="0"/>
              </a:cxn>
            </a:cxnLst>
            <a:rect l="0" t="0" r="r" b="b"/>
            <a:pathLst>
              <a:path w="986" h="466">
                <a:moveTo>
                  <a:pt x="0" y="432"/>
                </a:moveTo>
                <a:cubicBezTo>
                  <a:pt x="105" y="426"/>
                  <a:pt x="466" y="466"/>
                  <a:pt x="630" y="394"/>
                </a:cubicBezTo>
                <a:cubicBezTo>
                  <a:pt x="794" y="322"/>
                  <a:pt x="912" y="82"/>
                  <a:pt x="986" y="0"/>
                </a:cubicBezTo>
              </a:path>
            </a:pathLst>
          </a:custGeom>
          <a:noFill/>
          <a:ln w="63500" cap="flat" cmpd="sng">
            <a:solidFill>
              <a:srgbClr val="FF0000"/>
            </a:solidFill>
            <a:prstDash val="solid"/>
            <a:round/>
            <a:headEnd/>
            <a:tailEnd type="stealth" w="lg" len="lg"/>
          </a:ln>
          <a:effectLst/>
        </p:spPr>
        <p:txBody>
          <a:bodyPr wrap="none">
            <a:spAutoFit/>
          </a:bodyPr>
          <a:lstStyle/>
          <a:p>
            <a:endParaRPr lang="en-NZ"/>
          </a:p>
        </p:txBody>
      </p:sp>
      <p:sp>
        <p:nvSpPr>
          <p:cNvPr id="532490" name="Freeform 10"/>
          <p:cNvSpPr>
            <a:spLocks/>
          </p:cNvSpPr>
          <p:nvPr/>
        </p:nvSpPr>
        <p:spPr bwMode="auto">
          <a:xfrm>
            <a:off x="5137150" y="157163"/>
            <a:ext cx="2309813" cy="3538537"/>
          </a:xfrm>
          <a:custGeom>
            <a:avLst/>
            <a:gdLst/>
            <a:ahLst/>
            <a:cxnLst>
              <a:cxn ang="0">
                <a:pos x="1455" y="0"/>
              </a:cxn>
              <a:cxn ang="0">
                <a:pos x="766" y="1879"/>
              </a:cxn>
              <a:cxn ang="0">
                <a:pos x="0" y="2099"/>
              </a:cxn>
            </a:cxnLst>
            <a:rect l="0" t="0" r="r" b="b"/>
            <a:pathLst>
              <a:path w="1455" h="2229">
                <a:moveTo>
                  <a:pt x="1455" y="0"/>
                </a:moveTo>
                <a:cubicBezTo>
                  <a:pt x="1340" y="313"/>
                  <a:pt x="1008" y="1529"/>
                  <a:pt x="766" y="1879"/>
                </a:cubicBezTo>
                <a:cubicBezTo>
                  <a:pt x="524" y="2229"/>
                  <a:pt x="160" y="2053"/>
                  <a:pt x="0" y="2099"/>
                </a:cubicBezTo>
              </a:path>
            </a:pathLst>
          </a:custGeom>
          <a:noFill/>
          <a:ln w="63500" cap="flat" cmpd="sng">
            <a:solidFill>
              <a:srgbClr val="FF0000"/>
            </a:solidFill>
            <a:prstDash val="solid"/>
            <a:round/>
            <a:headEnd/>
            <a:tailEnd type="stealth" w="lg" len="lg"/>
          </a:ln>
          <a:effectLst/>
        </p:spPr>
        <p:txBody>
          <a:bodyPr wrap="none">
            <a:spAutoFit/>
          </a:bodyPr>
          <a:lstStyle/>
          <a:p>
            <a:endParaRPr lang="en-NZ"/>
          </a:p>
        </p:txBody>
      </p:sp>
      <p:sp>
        <p:nvSpPr>
          <p:cNvPr id="532491" name="Text Box 11"/>
          <p:cNvSpPr txBox="1">
            <a:spLocks noChangeArrowheads="1"/>
          </p:cNvSpPr>
          <p:nvPr/>
        </p:nvSpPr>
        <p:spPr bwMode="auto">
          <a:xfrm>
            <a:off x="0" y="4581525"/>
            <a:ext cx="3368675" cy="2123658"/>
          </a:xfrm>
          <a:prstGeom prst="rect">
            <a:avLst/>
          </a:prstGeom>
          <a:noFill/>
          <a:ln w="9525">
            <a:noFill/>
            <a:miter lim="800000"/>
            <a:headEnd/>
            <a:tailEnd/>
          </a:ln>
          <a:effectLst>
            <a:outerShdw dist="35921" dir="2700000" algn="ctr" rotWithShape="0">
              <a:schemeClr val="bg2"/>
            </a:outerShdw>
          </a:effectLst>
        </p:spPr>
        <p:txBody>
          <a:bodyPr lIns="54000" rIns="54000">
            <a:spAutoFit/>
          </a:bodyPr>
          <a:lstStyle/>
          <a:p>
            <a:pPr algn="ctr"/>
            <a:r>
              <a:rPr lang="en-NZ" sz="4400" dirty="0">
                <a:solidFill>
                  <a:srgbClr val="FF0000"/>
                </a:solidFill>
                <a:effectLst>
                  <a:glow rad="254000">
                    <a:srgbClr val="000000">
                      <a:alpha val="60000"/>
                    </a:srgbClr>
                  </a:glow>
                </a:effectLst>
                <a:latin typeface="Papyrus" panose="03070502060502030205" pitchFamily="66" charset="0"/>
              </a:rPr>
              <a:t>The </a:t>
            </a:r>
            <a:r>
              <a:rPr lang="en-NZ" sz="4400" dirty="0" err="1">
                <a:solidFill>
                  <a:srgbClr val="FF0000"/>
                </a:solidFill>
                <a:effectLst>
                  <a:glow rad="254000">
                    <a:srgbClr val="000000">
                      <a:alpha val="60000"/>
                    </a:srgbClr>
                  </a:glow>
                </a:effectLst>
                <a:latin typeface="Papyrus" panose="03070502060502030205" pitchFamily="66" charset="0"/>
              </a:rPr>
              <a:t>Gogian</a:t>
            </a:r>
            <a:r>
              <a:rPr lang="en-NZ" sz="4400" dirty="0">
                <a:solidFill>
                  <a:srgbClr val="FF0000"/>
                </a:solidFill>
                <a:effectLst>
                  <a:glow rad="254000">
                    <a:srgbClr val="000000">
                      <a:alpha val="60000"/>
                    </a:srgbClr>
                  </a:glow>
                </a:effectLst>
                <a:latin typeface="Papyrus" panose="03070502060502030205" pitchFamily="66" charset="0"/>
              </a:rPr>
              <a:t> Invasion</a:t>
            </a:r>
          </a:p>
          <a:p>
            <a:pPr algn="ctr"/>
            <a:r>
              <a:rPr lang="en-NZ" sz="4400" dirty="0">
                <a:solidFill>
                  <a:srgbClr val="FF0000"/>
                </a:solidFill>
                <a:effectLst>
                  <a:glow rad="254000">
                    <a:srgbClr val="000000">
                      <a:alpha val="60000"/>
                    </a:srgbClr>
                  </a:glow>
                </a:effectLst>
                <a:latin typeface="Papyrus" panose="03070502060502030205" pitchFamily="66" charset="0"/>
              </a:rPr>
              <a:t>Dan 11</a:t>
            </a:r>
            <a:endParaRPr lang="en-GB" sz="4400" dirty="0">
              <a:solidFill>
                <a:srgbClr val="FF0000"/>
              </a:solidFill>
              <a:effectLst>
                <a:glow rad="254000">
                  <a:srgbClr val="000000">
                    <a:alpha val="60000"/>
                  </a:srgbClr>
                </a:glow>
              </a:effectLst>
              <a:latin typeface="Papyrus" panose="03070502060502030205" pitchFamily="66" charset="0"/>
            </a:endParaRPr>
          </a:p>
        </p:txBody>
      </p:sp>
    </p:spTree>
    <p:extLst>
      <p:ext uri="{BB962C8B-B14F-4D97-AF65-F5344CB8AC3E}">
        <p14:creationId xmlns:p14="http://schemas.microsoft.com/office/powerpoint/2010/main" val="556370742"/>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9106" name="Picture 2" descr="800-Ezra%208%20Haggai_Zechariah"/>
          <p:cNvPicPr>
            <a:picLocks noChangeAspect="1" noChangeArrowheads="1"/>
          </p:cNvPicPr>
          <p:nvPr/>
        </p:nvPicPr>
        <p:blipFill>
          <a:blip r:embed="rId2" cstate="print"/>
          <a:srcRect l="9448" r="56693" b="18898"/>
          <a:stretch>
            <a:fillRect/>
          </a:stretch>
        </p:blipFill>
        <p:spPr bwMode="auto">
          <a:xfrm>
            <a:off x="0" y="0"/>
            <a:ext cx="3729038" cy="6858000"/>
          </a:xfrm>
          <a:prstGeom prst="rect">
            <a:avLst/>
          </a:prstGeom>
          <a:noFill/>
        </p:spPr>
      </p:pic>
      <p:sp>
        <p:nvSpPr>
          <p:cNvPr id="559107" name="Rectangle 3"/>
          <p:cNvSpPr>
            <a:spLocks noChangeArrowheads="1"/>
          </p:cNvSpPr>
          <p:nvPr/>
        </p:nvSpPr>
        <p:spPr bwMode="auto">
          <a:xfrm>
            <a:off x="2846388" y="0"/>
            <a:ext cx="936625" cy="6858000"/>
          </a:xfrm>
          <a:prstGeom prst="rect">
            <a:avLst/>
          </a:prstGeom>
          <a:gradFill rotWithShape="1">
            <a:gsLst>
              <a:gs pos="0">
                <a:srgbClr val="FFFFCC">
                  <a:alpha val="0"/>
                </a:srgbClr>
              </a:gs>
              <a:gs pos="100000">
                <a:srgbClr val="FFFFCC"/>
              </a:gs>
            </a:gsLst>
            <a:lin ang="0" scaled="1"/>
          </a:gradFill>
          <a:ln w="9525">
            <a:noFill/>
            <a:miter lim="800000"/>
            <a:headEnd/>
            <a:tailEnd/>
          </a:ln>
          <a:effectLst/>
        </p:spPr>
        <p:txBody>
          <a:bodyPr wrap="none" anchor="ctr"/>
          <a:lstStyle/>
          <a:p>
            <a:endParaRPr lang="en-NZ"/>
          </a:p>
        </p:txBody>
      </p:sp>
      <p:sp>
        <p:nvSpPr>
          <p:cNvPr id="559108" name="Text Box 4"/>
          <p:cNvSpPr txBox="1">
            <a:spLocks noChangeArrowheads="1"/>
          </p:cNvSpPr>
          <p:nvPr/>
        </p:nvSpPr>
        <p:spPr bwMode="auto">
          <a:xfrm>
            <a:off x="0" y="4941888"/>
            <a:ext cx="3152775" cy="762000"/>
          </a:xfrm>
          <a:prstGeom prst="rect">
            <a:avLst/>
          </a:prstGeom>
          <a:noFill/>
          <a:ln w="9525">
            <a:noFill/>
            <a:miter lim="800000"/>
            <a:headEnd/>
            <a:tailEnd/>
          </a:ln>
          <a:effectLst>
            <a:outerShdw dist="35921" dir="2700000" algn="ctr" rotWithShape="0">
              <a:schemeClr val="bg2"/>
            </a:outerShdw>
          </a:effectLst>
        </p:spPr>
        <p:txBody>
          <a:bodyPr lIns="54000" rIns="54000">
            <a:spAutoFit/>
          </a:bodyPr>
          <a:lstStyle/>
          <a:p>
            <a:pPr algn="ctr"/>
            <a:r>
              <a:rPr lang="en-NZ" sz="4400" dirty="0">
                <a:solidFill>
                  <a:srgbClr val="FF0000"/>
                </a:solidFill>
                <a:effectLst>
                  <a:glow rad="254000">
                    <a:srgbClr val="000000">
                      <a:alpha val="60000"/>
                    </a:srgbClr>
                  </a:glow>
                </a:effectLst>
                <a:latin typeface="Papyrus" panose="03070502060502030205" pitchFamily="66" charset="0"/>
              </a:rPr>
              <a:t>Outline</a:t>
            </a:r>
          </a:p>
        </p:txBody>
      </p:sp>
      <p:sp>
        <p:nvSpPr>
          <p:cNvPr id="559109" name="Text Box 5"/>
          <p:cNvSpPr txBox="1">
            <a:spLocks noChangeArrowheads="1"/>
          </p:cNvSpPr>
          <p:nvPr/>
        </p:nvSpPr>
        <p:spPr bwMode="auto">
          <a:xfrm>
            <a:off x="3944938" y="333375"/>
            <a:ext cx="5761037" cy="641350"/>
          </a:xfrm>
          <a:prstGeom prst="rect">
            <a:avLst/>
          </a:prstGeom>
          <a:noFill/>
          <a:ln w="9525" algn="ctr">
            <a:noFill/>
            <a:miter lim="800000"/>
            <a:headEnd/>
            <a:tailEnd/>
          </a:ln>
          <a:effectLst/>
        </p:spPr>
        <p:txBody>
          <a:bodyPr>
            <a:spAutoFit/>
          </a:bodyPr>
          <a:lstStyle/>
          <a:p>
            <a:pPr algn="ctr"/>
            <a:r>
              <a:rPr lang="en-NZ" sz="3600" dirty="0">
                <a:latin typeface="Arial Black" pitchFamily="34" charset="0"/>
              </a:rPr>
              <a:t>The Day of Yahweh</a:t>
            </a:r>
            <a:endParaRPr lang="en-GB" sz="2400" dirty="0">
              <a:latin typeface="Arial Black" pitchFamily="34" charset="0"/>
            </a:endParaRPr>
          </a:p>
        </p:txBody>
      </p:sp>
      <p:sp>
        <p:nvSpPr>
          <p:cNvPr id="559110" name="Text Box 6"/>
          <p:cNvSpPr txBox="1">
            <a:spLocks noChangeArrowheads="1"/>
          </p:cNvSpPr>
          <p:nvPr/>
        </p:nvSpPr>
        <p:spPr bwMode="auto">
          <a:xfrm>
            <a:off x="3729038" y="1125538"/>
            <a:ext cx="6176962" cy="5330825"/>
          </a:xfrm>
          <a:prstGeom prst="rect">
            <a:avLst/>
          </a:prstGeom>
          <a:noFill/>
          <a:ln w="9525" algn="ctr">
            <a:noFill/>
            <a:miter lim="800000"/>
            <a:headEnd/>
            <a:tailEnd/>
          </a:ln>
          <a:effectLst/>
        </p:spPr>
        <p:txBody>
          <a:bodyPr>
            <a:spAutoFit/>
          </a:bodyPr>
          <a:lstStyle/>
          <a:p>
            <a:pPr>
              <a:buFont typeface="Wingdings" pitchFamily="2" charset="2"/>
              <a:buNone/>
              <a:tabLst>
                <a:tab pos="3586163" algn="ctr"/>
                <a:tab pos="4489450" algn="ctr"/>
                <a:tab pos="5380038" algn="ctr"/>
              </a:tabLst>
            </a:pPr>
            <a:r>
              <a:rPr lang="en-NZ" sz="2600" dirty="0"/>
              <a:t>Zechariah	12	13	14</a:t>
            </a:r>
          </a:p>
          <a:p>
            <a:pPr>
              <a:buFont typeface="Wingdings" pitchFamily="2" charset="2"/>
              <a:buNone/>
              <a:tabLst>
                <a:tab pos="3586163" algn="ctr"/>
                <a:tab pos="4489450" algn="ctr"/>
                <a:tab pos="5380038" algn="ctr"/>
              </a:tabLst>
            </a:pPr>
            <a:endParaRPr lang="en-NZ" sz="1000" dirty="0"/>
          </a:p>
          <a:p>
            <a:pPr>
              <a:buFont typeface="Wingdings" pitchFamily="2" charset="2"/>
              <a:buNone/>
              <a:tabLst>
                <a:tab pos="3586163" algn="ctr"/>
                <a:tab pos="4489450" algn="ctr"/>
                <a:tab pos="5380038" algn="ctr"/>
              </a:tabLst>
            </a:pPr>
            <a:r>
              <a:rPr lang="en-NZ" sz="2200" b="0" dirty="0">
                <a:latin typeface="Arial" charset="0"/>
              </a:rPr>
              <a:t>Invasion of the Land	</a:t>
            </a:r>
            <a:r>
              <a:rPr lang="en-NZ" sz="2200" dirty="0">
                <a:latin typeface="Arial Narrow" pitchFamily="34" charset="0"/>
              </a:rPr>
              <a:t>v1-3</a:t>
            </a:r>
          </a:p>
          <a:p>
            <a:pPr>
              <a:buFont typeface="Wingdings" pitchFamily="2" charset="2"/>
              <a:buNone/>
              <a:tabLst>
                <a:tab pos="3586163" algn="ctr"/>
                <a:tab pos="4489450" algn="ctr"/>
                <a:tab pos="5380038" algn="ctr"/>
              </a:tabLst>
            </a:pPr>
            <a:r>
              <a:rPr lang="en-NZ" sz="2200" b="0" dirty="0">
                <a:latin typeface="Arial" charset="0"/>
              </a:rPr>
              <a:t>Judah Refined		</a:t>
            </a:r>
            <a:r>
              <a:rPr lang="en-NZ" sz="2200" dirty="0">
                <a:latin typeface="Arial Narrow" pitchFamily="34" charset="0"/>
              </a:rPr>
              <a:t>v8-9</a:t>
            </a:r>
          </a:p>
          <a:p>
            <a:pPr>
              <a:buFont typeface="Wingdings" pitchFamily="2" charset="2"/>
              <a:buNone/>
              <a:tabLst>
                <a:tab pos="3586163" algn="ctr"/>
                <a:tab pos="4489450" algn="ctr"/>
                <a:tab pos="5380038" algn="ctr"/>
              </a:tabLst>
            </a:pPr>
            <a:r>
              <a:rPr lang="en-NZ" sz="2200" b="0" dirty="0">
                <a:latin typeface="Arial" charset="0"/>
              </a:rPr>
              <a:t>Jerusalem Taken			</a:t>
            </a:r>
            <a:r>
              <a:rPr lang="en-NZ" sz="2200" dirty="0">
                <a:latin typeface="Arial Narrow" pitchFamily="34" charset="0"/>
              </a:rPr>
              <a:t>v1-2</a:t>
            </a:r>
          </a:p>
          <a:p>
            <a:pPr>
              <a:buFont typeface="Wingdings" pitchFamily="2" charset="2"/>
              <a:buNone/>
              <a:tabLst>
                <a:tab pos="3586163" algn="ctr"/>
                <a:tab pos="4489450" algn="ctr"/>
                <a:tab pos="5380038" algn="ctr"/>
              </a:tabLst>
            </a:pPr>
            <a:r>
              <a:rPr lang="en-NZ" sz="2200" b="0" dirty="0">
                <a:latin typeface="Arial" charset="0"/>
              </a:rPr>
              <a:t>Natural Disasters			</a:t>
            </a:r>
            <a:r>
              <a:rPr lang="en-NZ" sz="2200" dirty="0">
                <a:latin typeface="Arial Narrow" pitchFamily="34" charset="0"/>
              </a:rPr>
              <a:t>v3-7</a:t>
            </a:r>
          </a:p>
          <a:p>
            <a:pPr>
              <a:buFont typeface="Wingdings" pitchFamily="2" charset="2"/>
              <a:buNone/>
              <a:tabLst>
                <a:tab pos="3586163" algn="ctr"/>
                <a:tab pos="4489450" algn="ctr"/>
                <a:tab pos="5380038" algn="ctr"/>
              </a:tabLst>
            </a:pPr>
            <a:r>
              <a:rPr lang="en-NZ" sz="2200" b="0" dirty="0">
                <a:latin typeface="Arial" charset="0"/>
              </a:rPr>
              <a:t>Topographical Changes			</a:t>
            </a:r>
            <a:r>
              <a:rPr lang="en-NZ" sz="2200" dirty="0">
                <a:latin typeface="Arial Narrow" pitchFamily="34" charset="0"/>
              </a:rPr>
              <a:t>v8,10</a:t>
            </a:r>
          </a:p>
          <a:p>
            <a:pPr>
              <a:buFont typeface="Wingdings" pitchFamily="2" charset="2"/>
              <a:buNone/>
              <a:tabLst>
                <a:tab pos="3586163" algn="ctr"/>
                <a:tab pos="4489450" algn="ctr"/>
                <a:tab pos="5380038" algn="ctr"/>
              </a:tabLst>
            </a:pPr>
            <a:r>
              <a:rPr lang="en-NZ" sz="2200" b="0" dirty="0">
                <a:latin typeface="Arial" charset="0"/>
              </a:rPr>
              <a:t>Plague &amp; Civil War	</a:t>
            </a:r>
            <a:r>
              <a:rPr lang="en-NZ" sz="2200" dirty="0">
                <a:latin typeface="Arial Narrow" pitchFamily="34" charset="0"/>
              </a:rPr>
              <a:t>v4</a:t>
            </a:r>
            <a:r>
              <a:rPr lang="en-NZ" sz="2200" b="0" dirty="0">
                <a:latin typeface="Arial" charset="0"/>
              </a:rPr>
              <a:t>		</a:t>
            </a:r>
            <a:r>
              <a:rPr lang="en-NZ" sz="2200" dirty="0">
                <a:latin typeface="Arial Narrow" pitchFamily="34" charset="0"/>
              </a:rPr>
              <a:t>v12-15</a:t>
            </a:r>
          </a:p>
          <a:p>
            <a:pPr>
              <a:buFont typeface="Wingdings" pitchFamily="2" charset="2"/>
              <a:buNone/>
              <a:tabLst>
                <a:tab pos="3586163" algn="ctr"/>
                <a:tab pos="4489450" algn="ctr"/>
                <a:tab pos="5380038" algn="ctr"/>
              </a:tabLst>
            </a:pPr>
            <a:r>
              <a:rPr lang="en-NZ" sz="2200" b="0" dirty="0">
                <a:latin typeface="Arial" charset="0"/>
              </a:rPr>
              <a:t>Judah Saved	</a:t>
            </a:r>
            <a:r>
              <a:rPr lang="en-NZ" sz="2200" dirty="0">
                <a:latin typeface="Arial Narrow" pitchFamily="34" charset="0"/>
              </a:rPr>
              <a:t>v7</a:t>
            </a:r>
            <a:r>
              <a:rPr lang="en-NZ" sz="2200" b="0" dirty="0">
                <a:latin typeface="Arial" charset="0"/>
              </a:rPr>
              <a:t>	</a:t>
            </a:r>
            <a:r>
              <a:rPr lang="en-NZ" sz="2200" dirty="0">
                <a:latin typeface="Arial Narrow" pitchFamily="34" charset="0"/>
              </a:rPr>
              <a:t>v9</a:t>
            </a:r>
          </a:p>
          <a:p>
            <a:pPr>
              <a:buFont typeface="Wingdings" pitchFamily="2" charset="2"/>
              <a:buNone/>
              <a:tabLst>
                <a:tab pos="3586163" algn="ctr"/>
                <a:tab pos="4489450" algn="ctr"/>
                <a:tab pos="5380038" algn="ctr"/>
              </a:tabLst>
            </a:pPr>
            <a:r>
              <a:rPr lang="en-NZ" sz="2200" b="0" dirty="0">
                <a:latin typeface="Arial" charset="0"/>
              </a:rPr>
              <a:t>Jerusalem Saved	</a:t>
            </a:r>
            <a:r>
              <a:rPr lang="en-NZ" sz="2200" dirty="0">
                <a:latin typeface="Arial Narrow" pitchFamily="34" charset="0"/>
              </a:rPr>
              <a:t>v5-9</a:t>
            </a:r>
            <a:r>
              <a:rPr lang="en-NZ" sz="2200" b="0" dirty="0">
                <a:latin typeface="Arial" charset="0"/>
              </a:rPr>
              <a:t>		</a:t>
            </a:r>
            <a:r>
              <a:rPr lang="en-NZ" sz="2200" dirty="0">
                <a:latin typeface="Arial Narrow" pitchFamily="34" charset="0"/>
              </a:rPr>
              <a:t>v14</a:t>
            </a:r>
          </a:p>
          <a:p>
            <a:pPr>
              <a:buFont typeface="Wingdings" pitchFamily="2" charset="2"/>
              <a:buNone/>
              <a:tabLst>
                <a:tab pos="3586163" algn="ctr"/>
                <a:tab pos="4489450" algn="ctr"/>
                <a:tab pos="5380038" algn="ctr"/>
              </a:tabLst>
            </a:pPr>
            <a:r>
              <a:rPr lang="en-NZ" sz="2200" b="0" dirty="0">
                <a:latin typeface="Arial" charset="0"/>
              </a:rPr>
              <a:t>The Deliverer Identified		</a:t>
            </a:r>
            <a:r>
              <a:rPr lang="en-NZ" sz="2200" dirty="0">
                <a:latin typeface="Arial Narrow" pitchFamily="34" charset="0"/>
              </a:rPr>
              <a:t>v6</a:t>
            </a:r>
          </a:p>
          <a:p>
            <a:pPr>
              <a:buFont typeface="Wingdings" pitchFamily="2" charset="2"/>
              <a:buNone/>
              <a:tabLst>
                <a:tab pos="3586163" algn="ctr"/>
                <a:tab pos="4489450" algn="ctr"/>
                <a:tab pos="5380038" algn="ctr"/>
              </a:tabLst>
            </a:pPr>
            <a:r>
              <a:rPr lang="en-NZ" sz="2200" b="0" dirty="0">
                <a:latin typeface="Arial" charset="0"/>
              </a:rPr>
              <a:t>Jewry Mourns	</a:t>
            </a:r>
            <a:r>
              <a:rPr lang="en-NZ" sz="2200" dirty="0">
                <a:latin typeface="Arial Narrow" pitchFamily="34" charset="0"/>
              </a:rPr>
              <a:t>v10-14</a:t>
            </a:r>
          </a:p>
          <a:p>
            <a:pPr>
              <a:buFont typeface="Wingdings" pitchFamily="2" charset="2"/>
              <a:buNone/>
              <a:tabLst>
                <a:tab pos="3586163" algn="ctr"/>
                <a:tab pos="4489450" algn="ctr"/>
                <a:tab pos="5380038" algn="ctr"/>
              </a:tabLst>
            </a:pPr>
            <a:r>
              <a:rPr lang="en-NZ" sz="2200" b="0" dirty="0">
                <a:latin typeface="Arial" charset="0"/>
              </a:rPr>
              <a:t>The Land Cleansed		</a:t>
            </a:r>
            <a:r>
              <a:rPr lang="en-NZ" sz="2200" dirty="0">
                <a:latin typeface="Arial Narrow" pitchFamily="34" charset="0"/>
              </a:rPr>
              <a:t>v1-5</a:t>
            </a:r>
          </a:p>
          <a:p>
            <a:pPr>
              <a:buFont typeface="Wingdings" pitchFamily="2" charset="2"/>
              <a:buNone/>
              <a:tabLst>
                <a:tab pos="3586163" algn="ctr"/>
                <a:tab pos="4489450" algn="ctr"/>
                <a:tab pos="5380038" algn="ctr"/>
              </a:tabLst>
            </a:pPr>
            <a:r>
              <a:rPr lang="en-NZ" sz="2200" b="0" dirty="0">
                <a:latin typeface="Arial" charset="0"/>
              </a:rPr>
              <a:t>The Nations Converted			</a:t>
            </a:r>
            <a:r>
              <a:rPr lang="en-NZ" sz="2200" dirty="0">
                <a:latin typeface="Arial Narrow" pitchFamily="34" charset="0"/>
              </a:rPr>
              <a:t>v16-19</a:t>
            </a:r>
          </a:p>
          <a:p>
            <a:pPr>
              <a:buFont typeface="Wingdings" pitchFamily="2" charset="2"/>
              <a:buNone/>
              <a:tabLst>
                <a:tab pos="3586163" algn="ctr"/>
                <a:tab pos="4489450" algn="ctr"/>
                <a:tab pos="5380038" algn="ctr"/>
              </a:tabLst>
            </a:pPr>
            <a:r>
              <a:rPr lang="en-NZ" sz="2200" b="0" dirty="0">
                <a:latin typeface="Arial" charset="0"/>
              </a:rPr>
              <a:t>Jerusalem Victorious			</a:t>
            </a:r>
            <a:r>
              <a:rPr lang="en-NZ" sz="2200" dirty="0">
                <a:latin typeface="Arial Narrow" pitchFamily="34" charset="0"/>
              </a:rPr>
              <a:t>v20-21</a:t>
            </a:r>
          </a:p>
          <a:p>
            <a:pPr>
              <a:buFont typeface="Wingdings" pitchFamily="2" charset="2"/>
              <a:buNone/>
              <a:tabLst>
                <a:tab pos="3586163" algn="ctr"/>
                <a:tab pos="4489450" algn="ctr"/>
                <a:tab pos="5380038" algn="ctr"/>
              </a:tabLst>
            </a:pPr>
            <a:r>
              <a:rPr lang="en-NZ" sz="2200" b="0" dirty="0">
                <a:latin typeface="Arial" charset="0"/>
              </a:rPr>
              <a:t>Yahweh is King			</a:t>
            </a:r>
            <a:r>
              <a:rPr lang="en-NZ" sz="2200" dirty="0">
                <a:latin typeface="Arial Narrow" pitchFamily="34" charset="0"/>
              </a:rPr>
              <a:t>v9,11</a:t>
            </a:r>
            <a:endParaRPr lang="en-NZ" sz="2600" dirty="0">
              <a:solidFill>
                <a:srgbClr val="000066"/>
              </a:solidFill>
              <a:latin typeface="Arial Narrow" pitchFamily="34" charset="0"/>
            </a:endParaRPr>
          </a:p>
        </p:txBody>
      </p:sp>
      <p:sp>
        <p:nvSpPr>
          <p:cNvPr id="559111" name="Line 7"/>
          <p:cNvSpPr>
            <a:spLocks noChangeShapeType="1"/>
          </p:cNvSpPr>
          <p:nvPr/>
        </p:nvSpPr>
        <p:spPr bwMode="auto">
          <a:xfrm>
            <a:off x="7905750" y="1557338"/>
            <a:ext cx="0" cy="4751387"/>
          </a:xfrm>
          <a:prstGeom prst="line">
            <a:avLst/>
          </a:prstGeom>
          <a:noFill/>
          <a:ln w="19050">
            <a:solidFill>
              <a:srgbClr val="000000"/>
            </a:solidFill>
            <a:round/>
            <a:headEnd/>
            <a:tailEnd/>
          </a:ln>
          <a:effectLst/>
        </p:spPr>
        <p:txBody>
          <a:bodyPr>
            <a:spAutoFit/>
          </a:bodyPr>
          <a:lstStyle/>
          <a:p>
            <a:endParaRPr lang="en-NZ"/>
          </a:p>
        </p:txBody>
      </p:sp>
      <p:sp>
        <p:nvSpPr>
          <p:cNvPr id="559112" name="Line 8"/>
          <p:cNvSpPr>
            <a:spLocks noChangeShapeType="1"/>
          </p:cNvSpPr>
          <p:nvPr/>
        </p:nvSpPr>
        <p:spPr bwMode="auto">
          <a:xfrm>
            <a:off x="8697913" y="1557338"/>
            <a:ext cx="0" cy="4751387"/>
          </a:xfrm>
          <a:prstGeom prst="line">
            <a:avLst/>
          </a:prstGeom>
          <a:noFill/>
          <a:ln w="19050">
            <a:solidFill>
              <a:srgbClr val="000000"/>
            </a:solidFill>
            <a:round/>
            <a:headEnd/>
            <a:tailEnd/>
          </a:ln>
          <a:effectLst/>
        </p:spPr>
        <p:txBody>
          <a:bodyPr>
            <a:spAutoFit/>
          </a:bodyPr>
          <a:lstStyle/>
          <a:p>
            <a:endParaRPr lang="en-NZ"/>
          </a:p>
        </p:txBody>
      </p:sp>
    </p:spTree>
    <p:extLst>
      <p:ext uri="{BB962C8B-B14F-4D97-AF65-F5344CB8AC3E}">
        <p14:creationId xmlns:p14="http://schemas.microsoft.com/office/powerpoint/2010/main" val="3309999243"/>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6578" name="Picture 2" descr="800-Ezra%208%20Haggai_Zechariah"/>
          <p:cNvPicPr>
            <a:picLocks noChangeAspect="1" noChangeArrowheads="1"/>
          </p:cNvPicPr>
          <p:nvPr/>
        </p:nvPicPr>
        <p:blipFill>
          <a:blip r:embed="rId2" cstate="print"/>
          <a:srcRect l="9448" r="56693" b="18898"/>
          <a:stretch>
            <a:fillRect/>
          </a:stretch>
        </p:blipFill>
        <p:spPr bwMode="auto">
          <a:xfrm>
            <a:off x="0" y="0"/>
            <a:ext cx="3729038" cy="6858000"/>
          </a:xfrm>
          <a:prstGeom prst="rect">
            <a:avLst/>
          </a:prstGeom>
          <a:noFill/>
        </p:spPr>
      </p:pic>
      <p:sp>
        <p:nvSpPr>
          <p:cNvPr id="536579" name="Rectangle 3"/>
          <p:cNvSpPr>
            <a:spLocks noChangeArrowheads="1"/>
          </p:cNvSpPr>
          <p:nvPr/>
        </p:nvSpPr>
        <p:spPr bwMode="auto">
          <a:xfrm>
            <a:off x="2846388" y="0"/>
            <a:ext cx="936625" cy="6858000"/>
          </a:xfrm>
          <a:prstGeom prst="rect">
            <a:avLst/>
          </a:prstGeom>
          <a:gradFill rotWithShape="1">
            <a:gsLst>
              <a:gs pos="0">
                <a:srgbClr val="FFFFCC">
                  <a:alpha val="0"/>
                </a:srgbClr>
              </a:gs>
              <a:gs pos="100000">
                <a:srgbClr val="FFFFCC"/>
              </a:gs>
            </a:gsLst>
            <a:lin ang="0" scaled="1"/>
          </a:gradFill>
          <a:ln w="9525">
            <a:noFill/>
            <a:miter lim="800000"/>
            <a:headEnd/>
            <a:tailEnd/>
          </a:ln>
          <a:effectLst/>
        </p:spPr>
        <p:txBody>
          <a:bodyPr wrap="none" anchor="ctr"/>
          <a:lstStyle/>
          <a:p>
            <a:endParaRPr lang="en-NZ"/>
          </a:p>
        </p:txBody>
      </p:sp>
      <p:sp>
        <p:nvSpPr>
          <p:cNvPr id="536580" name="Text Box 4"/>
          <p:cNvSpPr txBox="1">
            <a:spLocks noChangeArrowheads="1"/>
          </p:cNvSpPr>
          <p:nvPr/>
        </p:nvSpPr>
        <p:spPr bwMode="auto">
          <a:xfrm>
            <a:off x="0" y="4221163"/>
            <a:ext cx="3152775" cy="1446550"/>
          </a:xfrm>
          <a:prstGeom prst="rect">
            <a:avLst/>
          </a:prstGeom>
          <a:noFill/>
          <a:ln w="9525">
            <a:noFill/>
            <a:miter lim="800000"/>
            <a:headEnd/>
            <a:tailEnd/>
          </a:ln>
          <a:effectLst>
            <a:outerShdw dist="35921" dir="2700000" algn="ctr" rotWithShape="0">
              <a:schemeClr val="bg2"/>
            </a:outerShdw>
          </a:effectLst>
        </p:spPr>
        <p:txBody>
          <a:bodyPr lIns="54000" rIns="54000">
            <a:spAutoFit/>
          </a:bodyPr>
          <a:lstStyle/>
          <a:p>
            <a:pPr algn="ctr"/>
            <a:r>
              <a:rPr lang="en-NZ" sz="4400" dirty="0">
                <a:solidFill>
                  <a:srgbClr val="FF0000"/>
                </a:solidFill>
                <a:effectLst>
                  <a:glow rad="254000">
                    <a:srgbClr val="000000">
                      <a:alpha val="60000"/>
                    </a:srgbClr>
                  </a:glow>
                </a:effectLst>
                <a:latin typeface="Papyrus" panose="03070502060502030205" pitchFamily="66" charset="0"/>
              </a:rPr>
              <a:t>A Cup of Trembling</a:t>
            </a:r>
            <a:endParaRPr lang="en-GB" sz="4400" dirty="0">
              <a:solidFill>
                <a:srgbClr val="FF0000"/>
              </a:solidFill>
              <a:effectLst>
                <a:glow rad="254000">
                  <a:srgbClr val="000000">
                    <a:alpha val="60000"/>
                  </a:srgbClr>
                </a:glow>
              </a:effectLst>
              <a:latin typeface="Papyrus" panose="03070502060502030205" pitchFamily="66" charset="0"/>
            </a:endParaRPr>
          </a:p>
        </p:txBody>
      </p:sp>
      <p:sp>
        <p:nvSpPr>
          <p:cNvPr id="536582" name="Text Box 6"/>
          <p:cNvSpPr txBox="1">
            <a:spLocks noChangeArrowheads="1"/>
          </p:cNvSpPr>
          <p:nvPr/>
        </p:nvSpPr>
        <p:spPr bwMode="auto">
          <a:xfrm>
            <a:off x="3584575" y="188913"/>
            <a:ext cx="6048375" cy="6492875"/>
          </a:xfrm>
          <a:prstGeom prst="rect">
            <a:avLst/>
          </a:prstGeom>
          <a:noFill/>
          <a:ln w="9525" algn="ctr">
            <a:noFill/>
            <a:miter lim="800000"/>
            <a:headEnd/>
            <a:tailEnd/>
          </a:ln>
          <a:effectLst/>
        </p:spPr>
        <p:txBody>
          <a:bodyPr>
            <a:spAutoFit/>
          </a:bodyPr>
          <a:lstStyle/>
          <a:p>
            <a:pPr>
              <a:buFont typeface="Wingdings" pitchFamily="2" charset="2"/>
              <a:buNone/>
              <a:tabLst>
                <a:tab pos="1081088" algn="r"/>
                <a:tab pos="1341438" algn="l"/>
                <a:tab pos="4394200" algn="l"/>
              </a:tabLst>
            </a:pPr>
            <a:r>
              <a:rPr lang="en-NZ" sz="1500">
                <a:latin typeface="Arial" charset="0"/>
              </a:rPr>
              <a:t>	1004 BC	David captures Jebus	Judahite</a:t>
            </a:r>
          </a:p>
          <a:p>
            <a:pPr>
              <a:buFont typeface="Wingdings" pitchFamily="2" charset="2"/>
              <a:buNone/>
              <a:tabLst>
                <a:tab pos="1081088" algn="r"/>
                <a:tab pos="1341438" algn="l"/>
                <a:tab pos="4394200" algn="l"/>
              </a:tabLst>
            </a:pPr>
            <a:r>
              <a:rPr lang="en-NZ" sz="1500">
                <a:latin typeface="Arial" charset="0"/>
              </a:rPr>
              <a:t>	925 BC	Pharaoh Shishak	Egyptian</a:t>
            </a:r>
          </a:p>
          <a:p>
            <a:pPr>
              <a:buFont typeface="Wingdings" pitchFamily="2" charset="2"/>
              <a:buNone/>
              <a:tabLst>
                <a:tab pos="1081088" algn="r"/>
                <a:tab pos="1341438" algn="l"/>
                <a:tab pos="4394200" algn="l"/>
              </a:tabLst>
            </a:pPr>
            <a:r>
              <a:rPr lang="en-NZ" sz="1500">
                <a:latin typeface="Arial" charset="0"/>
              </a:rPr>
              <a:t>	597 BC	Nebuchadnezzar	Babylonian</a:t>
            </a:r>
          </a:p>
          <a:p>
            <a:pPr>
              <a:buFont typeface="Wingdings" pitchFamily="2" charset="2"/>
              <a:buNone/>
              <a:tabLst>
                <a:tab pos="1081088" algn="r"/>
                <a:tab pos="1341438" algn="l"/>
                <a:tab pos="4394200" algn="l"/>
              </a:tabLst>
            </a:pPr>
            <a:r>
              <a:rPr lang="en-NZ" sz="1500">
                <a:latin typeface="Arial" charset="0"/>
              </a:rPr>
              <a:t>	586 BC	Nebuchadnezzar	Babylonian</a:t>
            </a:r>
          </a:p>
          <a:p>
            <a:pPr>
              <a:buFont typeface="Wingdings" pitchFamily="2" charset="2"/>
              <a:buNone/>
              <a:tabLst>
                <a:tab pos="1081088" algn="r"/>
                <a:tab pos="1341438" algn="l"/>
                <a:tab pos="4394200" algn="l"/>
              </a:tabLst>
            </a:pPr>
            <a:r>
              <a:rPr lang="en-NZ" sz="1500">
                <a:latin typeface="Arial" charset="0"/>
              </a:rPr>
              <a:t>	301 BC	Ptolemy I	Grecian</a:t>
            </a:r>
          </a:p>
          <a:p>
            <a:pPr>
              <a:buFont typeface="Wingdings" pitchFamily="2" charset="2"/>
              <a:buNone/>
              <a:tabLst>
                <a:tab pos="1081088" algn="r"/>
                <a:tab pos="1341438" algn="l"/>
                <a:tab pos="4394200" algn="l"/>
              </a:tabLst>
            </a:pPr>
            <a:r>
              <a:rPr lang="en-NZ" sz="1500">
                <a:latin typeface="Arial" charset="0"/>
              </a:rPr>
              <a:t>	198 BC	Antiochus III	Grecian</a:t>
            </a:r>
          </a:p>
          <a:p>
            <a:pPr>
              <a:buFont typeface="Wingdings" pitchFamily="2" charset="2"/>
              <a:buNone/>
              <a:tabLst>
                <a:tab pos="1081088" algn="r"/>
                <a:tab pos="1341438" algn="l"/>
                <a:tab pos="4394200" algn="l"/>
              </a:tabLst>
            </a:pPr>
            <a:r>
              <a:rPr lang="en-NZ" sz="1500">
                <a:latin typeface="Arial" charset="0"/>
              </a:rPr>
              <a:t>	141 BC	Simon Maccabee	Judahite</a:t>
            </a:r>
          </a:p>
          <a:p>
            <a:pPr>
              <a:buFont typeface="Wingdings" pitchFamily="2" charset="2"/>
              <a:buNone/>
              <a:tabLst>
                <a:tab pos="1081088" algn="r"/>
                <a:tab pos="1341438" algn="l"/>
                <a:tab pos="4394200" algn="l"/>
              </a:tabLst>
            </a:pPr>
            <a:r>
              <a:rPr lang="en-NZ" sz="1500">
                <a:latin typeface="Arial" charset="0"/>
              </a:rPr>
              <a:t>	63 BC	Pompey	Roman</a:t>
            </a:r>
          </a:p>
          <a:p>
            <a:pPr>
              <a:buFont typeface="Wingdings" pitchFamily="2" charset="2"/>
              <a:buNone/>
              <a:tabLst>
                <a:tab pos="1081088" algn="r"/>
                <a:tab pos="1341438" algn="l"/>
                <a:tab pos="4394200" algn="l"/>
              </a:tabLst>
            </a:pPr>
            <a:r>
              <a:rPr lang="en-NZ" sz="1500">
                <a:latin typeface="Arial" charset="0"/>
              </a:rPr>
              <a:t>	37 BC	Herod the Great	(Roman)</a:t>
            </a:r>
          </a:p>
          <a:p>
            <a:pPr>
              <a:buFont typeface="Wingdings" pitchFamily="2" charset="2"/>
              <a:buNone/>
              <a:tabLst>
                <a:tab pos="1081088" algn="r"/>
                <a:tab pos="1341438" algn="l"/>
                <a:tab pos="4394200" algn="l"/>
              </a:tabLst>
            </a:pPr>
            <a:r>
              <a:rPr lang="en-NZ" sz="1500">
                <a:latin typeface="Arial" charset="0"/>
              </a:rPr>
              <a:t>	70 AD	Titus	Roman</a:t>
            </a:r>
          </a:p>
          <a:p>
            <a:pPr>
              <a:buFont typeface="Wingdings" pitchFamily="2" charset="2"/>
              <a:buNone/>
              <a:tabLst>
                <a:tab pos="1081088" algn="r"/>
                <a:tab pos="1341438" algn="l"/>
                <a:tab pos="4394200" algn="l"/>
              </a:tabLst>
            </a:pPr>
            <a:r>
              <a:rPr lang="en-NZ" sz="1500">
                <a:latin typeface="Arial" charset="0"/>
              </a:rPr>
              <a:t>	132 AD	Simon Bar Kochba	Judahite</a:t>
            </a:r>
          </a:p>
          <a:p>
            <a:pPr>
              <a:buFont typeface="Wingdings" pitchFamily="2" charset="2"/>
              <a:buNone/>
              <a:tabLst>
                <a:tab pos="1081088" algn="r"/>
                <a:tab pos="1341438" algn="l"/>
                <a:tab pos="4394200" algn="l"/>
              </a:tabLst>
            </a:pPr>
            <a:r>
              <a:rPr lang="en-NZ" sz="1500">
                <a:latin typeface="Arial" charset="0"/>
              </a:rPr>
              <a:t>	135 AD	Hadrian	Roman</a:t>
            </a:r>
          </a:p>
          <a:p>
            <a:pPr>
              <a:buFont typeface="Wingdings" pitchFamily="2" charset="2"/>
              <a:buNone/>
              <a:tabLst>
                <a:tab pos="1081088" algn="r"/>
                <a:tab pos="1341438" algn="l"/>
                <a:tab pos="4394200" algn="l"/>
              </a:tabLst>
            </a:pPr>
            <a:r>
              <a:rPr lang="en-NZ" sz="1500">
                <a:latin typeface="Arial" charset="0"/>
              </a:rPr>
              <a:t>	614 AD	Persians conquer Byzantines</a:t>
            </a:r>
          </a:p>
          <a:p>
            <a:pPr>
              <a:buFont typeface="Wingdings" pitchFamily="2" charset="2"/>
              <a:buNone/>
              <a:tabLst>
                <a:tab pos="1081088" algn="r"/>
                <a:tab pos="1341438" algn="l"/>
                <a:tab pos="4394200" algn="l"/>
              </a:tabLst>
            </a:pPr>
            <a:r>
              <a:rPr lang="en-NZ" sz="1500">
                <a:latin typeface="Arial" charset="0"/>
              </a:rPr>
              <a:t>	629 AD	Heraclius	Byzantine</a:t>
            </a:r>
          </a:p>
          <a:p>
            <a:pPr>
              <a:buFont typeface="Wingdings" pitchFamily="2" charset="2"/>
              <a:buNone/>
              <a:tabLst>
                <a:tab pos="1081088" algn="r"/>
                <a:tab pos="1341438" algn="l"/>
                <a:tab pos="4394200" algn="l"/>
              </a:tabLst>
            </a:pPr>
            <a:r>
              <a:rPr lang="en-NZ" sz="1500">
                <a:latin typeface="Arial" charset="0"/>
              </a:rPr>
              <a:t>	638 AD	Caliph Omar	Arabic</a:t>
            </a:r>
          </a:p>
          <a:p>
            <a:pPr>
              <a:buFont typeface="Wingdings" pitchFamily="2" charset="2"/>
              <a:buNone/>
              <a:tabLst>
                <a:tab pos="1081088" algn="r"/>
                <a:tab pos="1341438" algn="l"/>
                <a:tab pos="4394200" algn="l"/>
              </a:tabLst>
            </a:pPr>
            <a:r>
              <a:rPr lang="en-NZ" sz="1500">
                <a:latin typeface="Arial" charset="0"/>
              </a:rPr>
              <a:t>	878 AD	Egypt conquers Abbassids</a:t>
            </a:r>
          </a:p>
          <a:p>
            <a:pPr>
              <a:buFont typeface="Wingdings" pitchFamily="2" charset="2"/>
              <a:buNone/>
              <a:tabLst>
                <a:tab pos="1081088" algn="r"/>
                <a:tab pos="1341438" algn="l"/>
                <a:tab pos="4394200" algn="l"/>
              </a:tabLst>
            </a:pPr>
            <a:r>
              <a:rPr lang="en-NZ" sz="1500">
                <a:latin typeface="Arial" charset="0"/>
              </a:rPr>
              <a:t>	905 AD	Abbassids	Arabic</a:t>
            </a:r>
          </a:p>
          <a:p>
            <a:pPr>
              <a:buFont typeface="Wingdings" pitchFamily="2" charset="2"/>
              <a:buNone/>
              <a:tabLst>
                <a:tab pos="1081088" algn="r"/>
                <a:tab pos="1341438" algn="l"/>
                <a:tab pos="4394200" algn="l"/>
              </a:tabLst>
            </a:pPr>
            <a:r>
              <a:rPr lang="en-NZ" sz="1500">
                <a:latin typeface="Arial" charset="0"/>
              </a:rPr>
              <a:t>	941 AD	Egypt conquers Abbassids</a:t>
            </a:r>
          </a:p>
          <a:p>
            <a:pPr>
              <a:buFont typeface="Wingdings" pitchFamily="2" charset="2"/>
              <a:buNone/>
              <a:tabLst>
                <a:tab pos="1081088" algn="r"/>
                <a:tab pos="1341438" algn="l"/>
                <a:tab pos="4394200" algn="l"/>
              </a:tabLst>
            </a:pPr>
            <a:r>
              <a:rPr lang="en-NZ" sz="1500">
                <a:latin typeface="Arial" charset="0"/>
              </a:rPr>
              <a:t>	1071 AD	Seljuk Turks	Turkish</a:t>
            </a:r>
          </a:p>
          <a:p>
            <a:pPr>
              <a:buFont typeface="Wingdings" pitchFamily="2" charset="2"/>
              <a:buNone/>
              <a:tabLst>
                <a:tab pos="1081088" algn="r"/>
                <a:tab pos="1341438" algn="l"/>
                <a:tab pos="4394200" algn="l"/>
              </a:tabLst>
            </a:pPr>
            <a:r>
              <a:rPr lang="en-NZ" sz="1500">
                <a:latin typeface="Arial" charset="0"/>
              </a:rPr>
              <a:t>	1099 AD	Crusaders	Holy Roman</a:t>
            </a:r>
          </a:p>
          <a:p>
            <a:pPr>
              <a:buFont typeface="Wingdings" pitchFamily="2" charset="2"/>
              <a:buNone/>
              <a:tabLst>
                <a:tab pos="1081088" algn="r"/>
                <a:tab pos="1341438" algn="l"/>
                <a:tab pos="4394200" algn="l"/>
              </a:tabLst>
            </a:pPr>
            <a:r>
              <a:rPr lang="en-NZ" sz="1500">
                <a:latin typeface="Arial" charset="0"/>
              </a:rPr>
              <a:t>	1187 AD	Saladin (Kurd)	Arabic</a:t>
            </a:r>
          </a:p>
          <a:p>
            <a:pPr>
              <a:buFont typeface="Wingdings" pitchFamily="2" charset="2"/>
              <a:buNone/>
              <a:tabLst>
                <a:tab pos="1081088" algn="r"/>
                <a:tab pos="1341438" algn="l"/>
                <a:tab pos="4394200" algn="l"/>
              </a:tabLst>
            </a:pPr>
            <a:r>
              <a:rPr lang="en-NZ" sz="1500">
                <a:latin typeface="Arial" charset="0"/>
              </a:rPr>
              <a:t>	1229 AD	Crusaders	Holy Roman</a:t>
            </a:r>
          </a:p>
          <a:p>
            <a:pPr>
              <a:buFont typeface="Wingdings" pitchFamily="2" charset="2"/>
              <a:buNone/>
              <a:tabLst>
                <a:tab pos="1081088" algn="r"/>
                <a:tab pos="1341438" algn="l"/>
                <a:tab pos="4394200" algn="l"/>
              </a:tabLst>
            </a:pPr>
            <a:r>
              <a:rPr lang="en-NZ" sz="1500">
                <a:latin typeface="Arial" charset="0"/>
              </a:rPr>
              <a:t>	1244 AD	Mamluks	Turkish</a:t>
            </a:r>
          </a:p>
          <a:p>
            <a:pPr>
              <a:buFont typeface="Wingdings" pitchFamily="2" charset="2"/>
              <a:buNone/>
              <a:tabLst>
                <a:tab pos="1081088" algn="r"/>
                <a:tab pos="1341438" algn="l"/>
                <a:tab pos="4394200" algn="l"/>
              </a:tabLst>
            </a:pPr>
            <a:r>
              <a:rPr lang="en-NZ" sz="1500">
                <a:latin typeface="Arial" charset="0"/>
              </a:rPr>
              <a:t>	1260 AD	Mongols.  Mamluks immediately regain</a:t>
            </a:r>
          </a:p>
          <a:p>
            <a:pPr>
              <a:buFont typeface="Wingdings" pitchFamily="2" charset="2"/>
              <a:buNone/>
              <a:tabLst>
                <a:tab pos="1081088" algn="r"/>
                <a:tab pos="1341438" algn="l"/>
                <a:tab pos="4394200" algn="l"/>
              </a:tabLst>
            </a:pPr>
            <a:r>
              <a:rPr lang="en-NZ" sz="1500">
                <a:latin typeface="Arial" charset="0"/>
              </a:rPr>
              <a:t>	1516 AD	Sultan Selim I	Ottoman</a:t>
            </a:r>
          </a:p>
          <a:p>
            <a:pPr>
              <a:buFont typeface="Wingdings" pitchFamily="2" charset="2"/>
              <a:buNone/>
              <a:tabLst>
                <a:tab pos="1081088" algn="r"/>
                <a:tab pos="1341438" algn="l"/>
                <a:tab pos="4394200" algn="l"/>
              </a:tabLst>
            </a:pPr>
            <a:r>
              <a:rPr lang="en-NZ" sz="1500">
                <a:latin typeface="Arial" charset="0"/>
              </a:rPr>
              <a:t>	1917 AD	Allenby	British</a:t>
            </a:r>
          </a:p>
          <a:p>
            <a:pPr>
              <a:buFont typeface="Wingdings" pitchFamily="2" charset="2"/>
              <a:buNone/>
              <a:tabLst>
                <a:tab pos="1081088" algn="r"/>
                <a:tab pos="1341438" algn="l"/>
                <a:tab pos="4394200" algn="l"/>
              </a:tabLst>
            </a:pPr>
            <a:r>
              <a:rPr lang="en-NZ" sz="1500">
                <a:latin typeface="Arial" charset="0"/>
              </a:rPr>
              <a:t>	1948 AD	Jordanian Army	Arabic</a:t>
            </a:r>
          </a:p>
          <a:p>
            <a:pPr>
              <a:buFont typeface="Wingdings" pitchFamily="2" charset="2"/>
              <a:buNone/>
              <a:tabLst>
                <a:tab pos="1081088" algn="r"/>
                <a:tab pos="1341438" algn="l"/>
                <a:tab pos="4394200" algn="l"/>
              </a:tabLst>
            </a:pPr>
            <a:r>
              <a:rPr lang="en-NZ" sz="1500">
                <a:latin typeface="Arial" charset="0"/>
              </a:rPr>
              <a:t>	1967 AD	Israeli army captures Jerusalem	Israeli</a:t>
            </a:r>
            <a:endParaRPr lang="en-NZ" sz="1500">
              <a:solidFill>
                <a:srgbClr val="000066"/>
              </a:solidFill>
              <a:latin typeface="Arial" charset="0"/>
            </a:endParaRPr>
          </a:p>
        </p:txBody>
      </p:sp>
      <p:sp>
        <p:nvSpPr>
          <p:cNvPr id="536583" name="Text Box 7"/>
          <p:cNvSpPr txBox="1">
            <a:spLocks noChangeArrowheads="1"/>
          </p:cNvSpPr>
          <p:nvPr/>
        </p:nvSpPr>
        <p:spPr bwMode="auto">
          <a:xfrm>
            <a:off x="128588" y="5876925"/>
            <a:ext cx="2879725" cy="847725"/>
          </a:xfrm>
          <a:prstGeom prst="rect">
            <a:avLst/>
          </a:prstGeom>
          <a:solidFill>
            <a:srgbClr val="FFFF99"/>
          </a:solidFill>
          <a:ln w="25400" algn="ctr">
            <a:solidFill>
              <a:srgbClr val="000000"/>
            </a:solidFill>
            <a:miter lim="800000"/>
            <a:headEnd/>
            <a:tailEnd/>
          </a:ln>
          <a:effectLst/>
        </p:spPr>
        <p:txBody>
          <a:bodyPr>
            <a:spAutoFit/>
          </a:bodyPr>
          <a:lstStyle/>
          <a:p>
            <a:pPr algn="ctr"/>
            <a:r>
              <a:rPr lang="en-NZ" sz="2400" dirty="0">
                <a:latin typeface="Arial Narrow" panose="020B0606020202030204" pitchFamily="34" charset="0"/>
              </a:rPr>
              <a:t>Recorded Captures of Jerusalem</a:t>
            </a:r>
            <a:endParaRPr lang="en-GB" sz="2400" dirty="0">
              <a:latin typeface="Arial Narrow" panose="020B0606020202030204" pitchFamily="34" charset="0"/>
            </a:endParaRPr>
          </a:p>
        </p:txBody>
      </p:sp>
    </p:spTree>
    <p:extLst>
      <p:ext uri="{BB962C8B-B14F-4D97-AF65-F5344CB8AC3E}">
        <p14:creationId xmlns:p14="http://schemas.microsoft.com/office/powerpoint/2010/main" val="3787794967"/>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6994" name="Picture 2" descr="800-Ezra%208%20Haggai_Zechariah"/>
          <p:cNvPicPr>
            <a:picLocks noChangeAspect="1" noChangeArrowheads="1"/>
          </p:cNvPicPr>
          <p:nvPr/>
        </p:nvPicPr>
        <p:blipFill>
          <a:blip r:embed="rId2" cstate="print"/>
          <a:srcRect l="9448" r="56693" b="18898"/>
          <a:stretch>
            <a:fillRect/>
          </a:stretch>
        </p:blipFill>
        <p:spPr bwMode="auto">
          <a:xfrm>
            <a:off x="0" y="0"/>
            <a:ext cx="3729038" cy="6858000"/>
          </a:xfrm>
          <a:prstGeom prst="rect">
            <a:avLst/>
          </a:prstGeom>
          <a:noFill/>
        </p:spPr>
      </p:pic>
      <p:sp>
        <p:nvSpPr>
          <p:cNvPr id="596995" name="Rectangle 3"/>
          <p:cNvSpPr>
            <a:spLocks noChangeArrowheads="1"/>
          </p:cNvSpPr>
          <p:nvPr/>
        </p:nvSpPr>
        <p:spPr bwMode="auto">
          <a:xfrm>
            <a:off x="2846388" y="0"/>
            <a:ext cx="936625" cy="6858000"/>
          </a:xfrm>
          <a:prstGeom prst="rect">
            <a:avLst/>
          </a:prstGeom>
          <a:gradFill rotWithShape="1">
            <a:gsLst>
              <a:gs pos="0">
                <a:srgbClr val="FFFFCC">
                  <a:alpha val="0"/>
                </a:srgbClr>
              </a:gs>
              <a:gs pos="100000">
                <a:srgbClr val="FFFFCC"/>
              </a:gs>
            </a:gsLst>
            <a:lin ang="0" scaled="1"/>
          </a:gradFill>
          <a:ln w="9525">
            <a:noFill/>
            <a:miter lim="800000"/>
            <a:headEnd/>
            <a:tailEnd/>
          </a:ln>
          <a:effectLst/>
        </p:spPr>
        <p:txBody>
          <a:bodyPr wrap="none" anchor="ctr"/>
          <a:lstStyle/>
          <a:p>
            <a:endParaRPr lang="en-NZ"/>
          </a:p>
        </p:txBody>
      </p:sp>
      <p:sp>
        <p:nvSpPr>
          <p:cNvPr id="596996" name="Text Box 4"/>
          <p:cNvSpPr txBox="1">
            <a:spLocks noChangeArrowheads="1"/>
          </p:cNvSpPr>
          <p:nvPr/>
        </p:nvSpPr>
        <p:spPr bwMode="auto">
          <a:xfrm>
            <a:off x="0" y="4941888"/>
            <a:ext cx="3152775" cy="769441"/>
          </a:xfrm>
          <a:prstGeom prst="rect">
            <a:avLst/>
          </a:prstGeom>
          <a:noFill/>
          <a:ln w="9525">
            <a:noFill/>
            <a:miter lim="800000"/>
            <a:headEnd/>
            <a:tailEnd/>
          </a:ln>
          <a:effectLst>
            <a:outerShdw dist="35921" dir="2700000" algn="ctr" rotWithShape="0">
              <a:schemeClr val="bg2"/>
            </a:outerShdw>
          </a:effectLst>
        </p:spPr>
        <p:txBody>
          <a:bodyPr lIns="54000" rIns="54000">
            <a:spAutoFit/>
          </a:bodyPr>
          <a:lstStyle/>
          <a:p>
            <a:pPr algn="ctr"/>
            <a:r>
              <a:rPr lang="en-NZ" sz="4400" dirty="0">
                <a:solidFill>
                  <a:srgbClr val="FF0000"/>
                </a:solidFill>
                <a:effectLst>
                  <a:glow rad="254000">
                    <a:srgbClr val="000000">
                      <a:alpha val="60000"/>
                    </a:srgbClr>
                  </a:glow>
                </a:effectLst>
                <a:latin typeface="Papyrus" panose="03070502060502030205" pitchFamily="66" charset="0"/>
              </a:rPr>
              <a:t>The Jews</a:t>
            </a:r>
            <a:endParaRPr lang="en-GB" sz="4400" dirty="0">
              <a:solidFill>
                <a:srgbClr val="FF0000"/>
              </a:solidFill>
              <a:effectLst>
                <a:glow rad="254000">
                  <a:srgbClr val="000000">
                    <a:alpha val="60000"/>
                  </a:srgbClr>
                </a:glow>
              </a:effectLst>
              <a:latin typeface="Papyrus" panose="03070502060502030205" pitchFamily="66" charset="0"/>
            </a:endParaRPr>
          </a:p>
        </p:txBody>
      </p:sp>
      <p:sp>
        <p:nvSpPr>
          <p:cNvPr id="596997" name="Text Box 5"/>
          <p:cNvSpPr txBox="1">
            <a:spLocks noChangeArrowheads="1"/>
          </p:cNvSpPr>
          <p:nvPr/>
        </p:nvSpPr>
        <p:spPr bwMode="auto">
          <a:xfrm>
            <a:off x="4592638" y="1160017"/>
            <a:ext cx="4608512" cy="666750"/>
          </a:xfrm>
          <a:prstGeom prst="rect">
            <a:avLst/>
          </a:prstGeom>
          <a:solidFill>
            <a:srgbClr val="FFCC00"/>
          </a:solidFill>
          <a:ln w="25400" algn="ctr">
            <a:solidFill>
              <a:srgbClr val="000000"/>
            </a:solidFill>
            <a:miter lim="800000"/>
            <a:headEnd/>
            <a:tailEnd/>
          </a:ln>
          <a:effectLst/>
        </p:spPr>
        <p:txBody>
          <a:bodyPr>
            <a:spAutoFit/>
          </a:bodyPr>
          <a:lstStyle/>
          <a:p>
            <a:pPr algn="ctr">
              <a:spcBef>
                <a:spcPct val="50000"/>
              </a:spcBef>
            </a:pPr>
            <a:r>
              <a:rPr lang="en-NZ" sz="3600" dirty="0">
                <a:latin typeface="Arial Black" pitchFamily="34" charset="0"/>
              </a:rPr>
              <a:t>Jews in the Land</a:t>
            </a:r>
            <a:endParaRPr lang="en-GB" sz="3600" dirty="0">
              <a:latin typeface="Arial Black" pitchFamily="34" charset="0"/>
            </a:endParaRPr>
          </a:p>
        </p:txBody>
      </p:sp>
      <p:sp>
        <p:nvSpPr>
          <p:cNvPr id="596999" name="Text Box 7"/>
          <p:cNvSpPr txBox="1">
            <a:spLocks noChangeArrowheads="1"/>
          </p:cNvSpPr>
          <p:nvPr/>
        </p:nvSpPr>
        <p:spPr bwMode="auto">
          <a:xfrm>
            <a:off x="4161306" y="4719516"/>
            <a:ext cx="2592388" cy="830997"/>
          </a:xfrm>
          <a:prstGeom prst="rect">
            <a:avLst/>
          </a:prstGeom>
          <a:solidFill>
            <a:srgbClr val="FFFF99"/>
          </a:solidFill>
          <a:ln w="25400" algn="ctr">
            <a:solidFill>
              <a:srgbClr val="000000"/>
            </a:solidFill>
            <a:miter lim="800000"/>
            <a:headEnd/>
            <a:tailEnd/>
          </a:ln>
          <a:effectLst/>
        </p:spPr>
        <p:txBody>
          <a:bodyPr>
            <a:spAutoFit/>
          </a:bodyPr>
          <a:lstStyle/>
          <a:p>
            <a:pPr algn="ctr">
              <a:spcBef>
                <a:spcPct val="50000"/>
              </a:spcBef>
            </a:pPr>
            <a:r>
              <a:rPr lang="en-NZ" sz="2400" dirty="0">
                <a:latin typeface="Arial Black" pitchFamily="34" charset="0"/>
              </a:rPr>
              <a:t>Tents of Judah</a:t>
            </a:r>
            <a:endParaRPr lang="en-GB" sz="2400" dirty="0">
              <a:latin typeface="Arial Black" pitchFamily="34" charset="0"/>
            </a:endParaRPr>
          </a:p>
        </p:txBody>
      </p:sp>
      <p:sp>
        <p:nvSpPr>
          <p:cNvPr id="597000" name="Text Box 8"/>
          <p:cNvSpPr txBox="1">
            <a:spLocks noChangeArrowheads="1"/>
          </p:cNvSpPr>
          <p:nvPr/>
        </p:nvSpPr>
        <p:spPr bwMode="auto">
          <a:xfrm>
            <a:off x="7028547" y="4719516"/>
            <a:ext cx="2592387" cy="830997"/>
          </a:xfrm>
          <a:prstGeom prst="rect">
            <a:avLst/>
          </a:prstGeom>
          <a:solidFill>
            <a:srgbClr val="FFFF99"/>
          </a:solidFill>
          <a:ln w="25400" algn="ctr">
            <a:solidFill>
              <a:srgbClr val="000000"/>
            </a:solidFill>
            <a:miter lim="800000"/>
            <a:headEnd/>
            <a:tailEnd/>
          </a:ln>
          <a:effectLst/>
        </p:spPr>
        <p:txBody>
          <a:bodyPr>
            <a:spAutoFit/>
          </a:bodyPr>
          <a:lstStyle/>
          <a:p>
            <a:pPr algn="ctr">
              <a:spcBef>
                <a:spcPct val="50000"/>
              </a:spcBef>
            </a:pPr>
            <a:r>
              <a:rPr lang="en-NZ" sz="2400" dirty="0">
                <a:latin typeface="Arial Black" pitchFamily="34" charset="0"/>
              </a:rPr>
              <a:t>Inhabitants of Jerusalem</a:t>
            </a:r>
            <a:endParaRPr lang="en-GB" sz="2400" dirty="0">
              <a:latin typeface="Arial Black" pitchFamily="34" charset="0"/>
            </a:endParaRPr>
          </a:p>
        </p:txBody>
      </p:sp>
      <p:sp>
        <p:nvSpPr>
          <p:cNvPr id="597001" name="Text Box 9"/>
          <p:cNvSpPr txBox="1">
            <a:spLocks noChangeArrowheads="1"/>
          </p:cNvSpPr>
          <p:nvPr/>
        </p:nvSpPr>
        <p:spPr bwMode="auto">
          <a:xfrm>
            <a:off x="7040905" y="3423040"/>
            <a:ext cx="2592387" cy="830997"/>
          </a:xfrm>
          <a:prstGeom prst="rect">
            <a:avLst/>
          </a:prstGeom>
          <a:solidFill>
            <a:srgbClr val="FFFF99"/>
          </a:solidFill>
          <a:ln w="25400" algn="ctr">
            <a:solidFill>
              <a:srgbClr val="000000"/>
            </a:solidFill>
            <a:miter lim="800000"/>
            <a:headEnd/>
            <a:tailEnd/>
          </a:ln>
          <a:effectLst/>
        </p:spPr>
        <p:txBody>
          <a:bodyPr wrap="square">
            <a:spAutoFit/>
          </a:bodyPr>
          <a:lstStyle/>
          <a:p>
            <a:pPr algn="ctr">
              <a:spcBef>
                <a:spcPct val="50000"/>
              </a:spcBef>
            </a:pPr>
            <a:r>
              <a:rPr lang="en-NZ" sz="2400" dirty="0">
                <a:latin typeface="Arial Black" pitchFamily="34" charset="0"/>
              </a:rPr>
              <a:t>House of David</a:t>
            </a:r>
            <a:endParaRPr lang="en-GB" sz="2400" dirty="0">
              <a:latin typeface="Arial Black" pitchFamily="34" charset="0"/>
            </a:endParaRPr>
          </a:p>
        </p:txBody>
      </p:sp>
      <p:sp>
        <p:nvSpPr>
          <p:cNvPr id="597002" name="Line 10"/>
          <p:cNvSpPr>
            <a:spLocks noChangeShapeType="1"/>
          </p:cNvSpPr>
          <p:nvPr/>
        </p:nvSpPr>
        <p:spPr bwMode="auto">
          <a:xfrm>
            <a:off x="5457825" y="2312542"/>
            <a:ext cx="2879725" cy="0"/>
          </a:xfrm>
          <a:prstGeom prst="line">
            <a:avLst/>
          </a:prstGeom>
          <a:noFill/>
          <a:ln w="25400">
            <a:solidFill>
              <a:srgbClr val="000000"/>
            </a:solidFill>
            <a:round/>
            <a:headEnd/>
            <a:tailEnd/>
          </a:ln>
          <a:effectLst/>
        </p:spPr>
        <p:txBody>
          <a:bodyPr>
            <a:spAutoFit/>
          </a:bodyPr>
          <a:lstStyle/>
          <a:p>
            <a:endParaRPr lang="en-NZ"/>
          </a:p>
        </p:txBody>
      </p:sp>
      <p:sp>
        <p:nvSpPr>
          <p:cNvPr id="597003" name="Line 11"/>
          <p:cNvSpPr>
            <a:spLocks noChangeShapeType="1"/>
          </p:cNvSpPr>
          <p:nvPr/>
        </p:nvSpPr>
        <p:spPr bwMode="auto">
          <a:xfrm flipH="1" flipV="1">
            <a:off x="5457825" y="2925762"/>
            <a:ext cx="0" cy="503238"/>
          </a:xfrm>
          <a:prstGeom prst="line">
            <a:avLst/>
          </a:prstGeom>
          <a:noFill/>
          <a:ln w="25400">
            <a:solidFill>
              <a:srgbClr val="000000"/>
            </a:solidFill>
            <a:round/>
            <a:headEnd/>
            <a:tailEnd/>
          </a:ln>
          <a:effectLst/>
        </p:spPr>
        <p:txBody>
          <a:bodyPr>
            <a:spAutoFit/>
          </a:bodyPr>
          <a:lstStyle/>
          <a:p>
            <a:endParaRPr lang="en-NZ"/>
          </a:p>
        </p:txBody>
      </p:sp>
      <p:sp>
        <p:nvSpPr>
          <p:cNvPr id="597004" name="Line 12"/>
          <p:cNvSpPr>
            <a:spLocks noChangeShapeType="1"/>
          </p:cNvSpPr>
          <p:nvPr/>
        </p:nvSpPr>
        <p:spPr bwMode="auto">
          <a:xfrm flipH="1" flipV="1">
            <a:off x="8320395" y="2914956"/>
            <a:ext cx="0" cy="503238"/>
          </a:xfrm>
          <a:prstGeom prst="line">
            <a:avLst/>
          </a:prstGeom>
          <a:noFill/>
          <a:ln w="25400">
            <a:solidFill>
              <a:srgbClr val="000000"/>
            </a:solidFill>
            <a:round/>
            <a:headEnd/>
            <a:tailEnd/>
          </a:ln>
          <a:effectLst/>
        </p:spPr>
        <p:txBody>
          <a:bodyPr>
            <a:spAutoFit/>
          </a:bodyPr>
          <a:lstStyle/>
          <a:p>
            <a:endParaRPr lang="en-NZ"/>
          </a:p>
        </p:txBody>
      </p:sp>
      <p:sp>
        <p:nvSpPr>
          <p:cNvPr id="597005" name="Line 13"/>
          <p:cNvSpPr>
            <a:spLocks noChangeShapeType="1"/>
          </p:cNvSpPr>
          <p:nvPr/>
        </p:nvSpPr>
        <p:spPr bwMode="auto">
          <a:xfrm flipH="1" flipV="1">
            <a:off x="6824663" y="1807717"/>
            <a:ext cx="0" cy="503238"/>
          </a:xfrm>
          <a:prstGeom prst="line">
            <a:avLst/>
          </a:prstGeom>
          <a:noFill/>
          <a:ln w="25400">
            <a:solidFill>
              <a:srgbClr val="000000"/>
            </a:solidFill>
            <a:round/>
            <a:headEnd/>
            <a:tailEnd/>
          </a:ln>
          <a:effectLst/>
        </p:spPr>
        <p:txBody>
          <a:bodyPr>
            <a:spAutoFit/>
          </a:bodyPr>
          <a:lstStyle/>
          <a:p>
            <a:endParaRPr lang="en-NZ"/>
          </a:p>
        </p:txBody>
      </p:sp>
      <p:sp>
        <p:nvSpPr>
          <p:cNvPr id="597006" name="Line 14"/>
          <p:cNvSpPr>
            <a:spLocks noChangeShapeType="1"/>
          </p:cNvSpPr>
          <p:nvPr/>
        </p:nvSpPr>
        <p:spPr bwMode="auto">
          <a:xfrm flipV="1">
            <a:off x="8324741" y="4249191"/>
            <a:ext cx="0" cy="464848"/>
          </a:xfrm>
          <a:prstGeom prst="line">
            <a:avLst/>
          </a:prstGeom>
          <a:noFill/>
          <a:ln w="25400">
            <a:solidFill>
              <a:srgbClr val="000000"/>
            </a:solidFill>
            <a:round/>
            <a:headEnd/>
            <a:tailEnd/>
          </a:ln>
          <a:effectLst/>
        </p:spPr>
        <p:txBody>
          <a:bodyPr wrap="square">
            <a:spAutoFit/>
          </a:bodyPr>
          <a:lstStyle/>
          <a:p>
            <a:endParaRPr lang="en-NZ"/>
          </a:p>
        </p:txBody>
      </p:sp>
      <p:sp>
        <p:nvSpPr>
          <p:cNvPr id="14" name="Text Box 9"/>
          <p:cNvSpPr txBox="1">
            <a:spLocks noChangeArrowheads="1"/>
          </p:cNvSpPr>
          <p:nvPr/>
        </p:nvSpPr>
        <p:spPr bwMode="auto">
          <a:xfrm>
            <a:off x="4161305" y="3418194"/>
            <a:ext cx="2592387" cy="830997"/>
          </a:xfrm>
          <a:prstGeom prst="rect">
            <a:avLst/>
          </a:prstGeom>
          <a:solidFill>
            <a:srgbClr val="FFFF99"/>
          </a:solidFill>
          <a:ln w="25400" algn="ctr">
            <a:solidFill>
              <a:srgbClr val="000000"/>
            </a:solidFill>
            <a:miter lim="800000"/>
            <a:headEnd/>
            <a:tailEnd/>
          </a:ln>
          <a:effectLst/>
        </p:spPr>
        <p:txBody>
          <a:bodyPr wrap="square">
            <a:spAutoFit/>
          </a:bodyPr>
          <a:lstStyle/>
          <a:p>
            <a:pPr algn="ctr">
              <a:spcBef>
                <a:spcPct val="50000"/>
              </a:spcBef>
            </a:pPr>
            <a:r>
              <a:rPr lang="en-NZ" sz="2400" dirty="0">
                <a:latin typeface="Arial Black" pitchFamily="34" charset="0"/>
              </a:rPr>
              <a:t>Governors of Judah</a:t>
            </a:r>
            <a:endParaRPr lang="en-GB" sz="2400" dirty="0">
              <a:latin typeface="Arial Black" pitchFamily="34" charset="0"/>
            </a:endParaRPr>
          </a:p>
        </p:txBody>
      </p:sp>
      <p:sp>
        <p:nvSpPr>
          <p:cNvPr id="15" name="Line 14"/>
          <p:cNvSpPr>
            <a:spLocks noChangeShapeType="1"/>
          </p:cNvSpPr>
          <p:nvPr/>
        </p:nvSpPr>
        <p:spPr bwMode="auto">
          <a:xfrm flipV="1">
            <a:off x="5457500" y="4249191"/>
            <a:ext cx="0" cy="469696"/>
          </a:xfrm>
          <a:prstGeom prst="line">
            <a:avLst/>
          </a:prstGeom>
          <a:noFill/>
          <a:ln w="25400">
            <a:solidFill>
              <a:srgbClr val="000000"/>
            </a:solidFill>
            <a:round/>
            <a:headEnd/>
            <a:tailEnd/>
          </a:ln>
          <a:effectLst/>
        </p:spPr>
        <p:txBody>
          <a:bodyPr wrap="square">
            <a:spAutoFit/>
          </a:bodyPr>
          <a:lstStyle/>
          <a:p>
            <a:endParaRPr lang="en-NZ"/>
          </a:p>
        </p:txBody>
      </p:sp>
      <p:sp>
        <p:nvSpPr>
          <p:cNvPr id="2" name="TextBox 1"/>
          <p:cNvSpPr txBox="1"/>
          <p:nvPr/>
        </p:nvSpPr>
        <p:spPr>
          <a:xfrm>
            <a:off x="4303912" y="2545624"/>
            <a:ext cx="2520751" cy="369332"/>
          </a:xfrm>
          <a:prstGeom prst="rect">
            <a:avLst/>
          </a:prstGeom>
          <a:noFill/>
        </p:spPr>
        <p:txBody>
          <a:bodyPr wrap="square" rtlCol="0">
            <a:spAutoFit/>
          </a:bodyPr>
          <a:lstStyle/>
          <a:p>
            <a:pPr algn="ctr"/>
            <a:r>
              <a:rPr lang="en-AU" dirty="0"/>
              <a:t>Outside Jerusalem</a:t>
            </a:r>
          </a:p>
        </p:txBody>
      </p:sp>
      <p:sp>
        <p:nvSpPr>
          <p:cNvPr id="17" name="TextBox 16"/>
          <p:cNvSpPr txBox="1"/>
          <p:nvPr/>
        </p:nvSpPr>
        <p:spPr>
          <a:xfrm>
            <a:off x="7092888" y="2545624"/>
            <a:ext cx="2520751" cy="369332"/>
          </a:xfrm>
          <a:prstGeom prst="rect">
            <a:avLst/>
          </a:prstGeom>
          <a:noFill/>
        </p:spPr>
        <p:txBody>
          <a:bodyPr wrap="square" rtlCol="0">
            <a:spAutoFit/>
          </a:bodyPr>
          <a:lstStyle/>
          <a:p>
            <a:pPr algn="ctr"/>
            <a:r>
              <a:rPr lang="en-AU" dirty="0"/>
              <a:t>Jerusalem</a:t>
            </a:r>
          </a:p>
        </p:txBody>
      </p:sp>
      <p:sp>
        <p:nvSpPr>
          <p:cNvPr id="18" name="Line 11"/>
          <p:cNvSpPr>
            <a:spLocks noChangeShapeType="1"/>
          </p:cNvSpPr>
          <p:nvPr/>
        </p:nvSpPr>
        <p:spPr bwMode="auto">
          <a:xfrm flipH="1" flipV="1">
            <a:off x="5457497" y="2310955"/>
            <a:ext cx="327" cy="181941"/>
          </a:xfrm>
          <a:prstGeom prst="line">
            <a:avLst/>
          </a:prstGeom>
          <a:noFill/>
          <a:ln w="25400">
            <a:solidFill>
              <a:srgbClr val="000000"/>
            </a:solidFill>
            <a:round/>
            <a:headEnd/>
            <a:tailEnd/>
          </a:ln>
          <a:effectLst/>
        </p:spPr>
        <p:txBody>
          <a:bodyPr wrap="square">
            <a:spAutoFit/>
          </a:bodyPr>
          <a:lstStyle/>
          <a:p>
            <a:endParaRPr lang="en-NZ"/>
          </a:p>
        </p:txBody>
      </p:sp>
      <p:sp>
        <p:nvSpPr>
          <p:cNvPr id="19" name="Line 11"/>
          <p:cNvSpPr>
            <a:spLocks noChangeShapeType="1"/>
          </p:cNvSpPr>
          <p:nvPr/>
        </p:nvSpPr>
        <p:spPr bwMode="auto">
          <a:xfrm flipH="1" flipV="1">
            <a:off x="8327922" y="2310955"/>
            <a:ext cx="327" cy="181941"/>
          </a:xfrm>
          <a:prstGeom prst="line">
            <a:avLst/>
          </a:prstGeom>
          <a:noFill/>
          <a:ln w="25400">
            <a:solidFill>
              <a:srgbClr val="000000"/>
            </a:solidFill>
            <a:round/>
            <a:headEnd/>
            <a:tailEnd/>
          </a:ln>
          <a:effectLst/>
        </p:spPr>
        <p:txBody>
          <a:bodyPr wrap="square">
            <a:spAutoFit/>
          </a:bodyPr>
          <a:lstStyle/>
          <a:p>
            <a:endParaRPr lang="en-NZ"/>
          </a:p>
        </p:txBody>
      </p:sp>
    </p:spTree>
    <p:extLst>
      <p:ext uri="{BB962C8B-B14F-4D97-AF65-F5344CB8AC3E}">
        <p14:creationId xmlns:p14="http://schemas.microsoft.com/office/powerpoint/2010/main" val="3542623852"/>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0130" name="Picture 2" descr="800-Ezra%208%20Haggai_Zechariah"/>
          <p:cNvPicPr>
            <a:picLocks noChangeAspect="1" noChangeArrowheads="1"/>
          </p:cNvPicPr>
          <p:nvPr/>
        </p:nvPicPr>
        <p:blipFill>
          <a:blip r:embed="rId2" cstate="print"/>
          <a:srcRect l="9448" r="56693" b="18898"/>
          <a:stretch>
            <a:fillRect/>
          </a:stretch>
        </p:blipFill>
        <p:spPr bwMode="auto">
          <a:xfrm>
            <a:off x="0" y="0"/>
            <a:ext cx="3729038" cy="6858000"/>
          </a:xfrm>
          <a:prstGeom prst="rect">
            <a:avLst/>
          </a:prstGeom>
          <a:noFill/>
        </p:spPr>
      </p:pic>
      <p:sp>
        <p:nvSpPr>
          <p:cNvPr id="560131" name="Rectangle 3"/>
          <p:cNvSpPr>
            <a:spLocks noChangeArrowheads="1"/>
          </p:cNvSpPr>
          <p:nvPr/>
        </p:nvSpPr>
        <p:spPr bwMode="auto">
          <a:xfrm>
            <a:off x="2846388" y="0"/>
            <a:ext cx="936625" cy="6858000"/>
          </a:xfrm>
          <a:prstGeom prst="rect">
            <a:avLst/>
          </a:prstGeom>
          <a:gradFill rotWithShape="1">
            <a:gsLst>
              <a:gs pos="0">
                <a:srgbClr val="FFFFCC">
                  <a:alpha val="0"/>
                </a:srgbClr>
              </a:gs>
              <a:gs pos="100000">
                <a:srgbClr val="FFFFCC"/>
              </a:gs>
            </a:gsLst>
            <a:lin ang="0" scaled="1"/>
          </a:gradFill>
          <a:ln w="9525">
            <a:noFill/>
            <a:miter lim="800000"/>
            <a:headEnd/>
            <a:tailEnd/>
          </a:ln>
          <a:effectLst/>
        </p:spPr>
        <p:txBody>
          <a:bodyPr wrap="none" anchor="ctr"/>
          <a:lstStyle/>
          <a:p>
            <a:endParaRPr lang="en-NZ"/>
          </a:p>
        </p:txBody>
      </p:sp>
      <p:sp>
        <p:nvSpPr>
          <p:cNvPr id="560132" name="Text Box 4"/>
          <p:cNvSpPr txBox="1">
            <a:spLocks noChangeArrowheads="1"/>
          </p:cNvSpPr>
          <p:nvPr/>
        </p:nvSpPr>
        <p:spPr bwMode="auto">
          <a:xfrm>
            <a:off x="0" y="4437063"/>
            <a:ext cx="3152775" cy="2123658"/>
          </a:xfrm>
          <a:prstGeom prst="rect">
            <a:avLst/>
          </a:prstGeom>
          <a:noFill/>
          <a:ln w="9525">
            <a:noFill/>
            <a:miter lim="800000"/>
            <a:headEnd/>
            <a:tailEnd/>
          </a:ln>
          <a:effectLst>
            <a:outerShdw dist="35921" dir="2700000" algn="ctr" rotWithShape="0">
              <a:schemeClr val="bg2"/>
            </a:outerShdw>
          </a:effectLst>
        </p:spPr>
        <p:txBody>
          <a:bodyPr lIns="54000" rIns="54000">
            <a:spAutoFit/>
          </a:bodyPr>
          <a:lstStyle/>
          <a:p>
            <a:pPr algn="ctr"/>
            <a:r>
              <a:rPr lang="en-NZ" sz="4400" dirty="0">
                <a:solidFill>
                  <a:srgbClr val="FF0000"/>
                </a:solidFill>
                <a:effectLst>
                  <a:glow rad="254000">
                    <a:srgbClr val="000000">
                      <a:alpha val="60000"/>
                    </a:srgbClr>
                  </a:glow>
                </a:effectLst>
                <a:latin typeface="Papyrus" panose="03070502060502030205" pitchFamily="66" charset="0"/>
              </a:rPr>
              <a:t>The</a:t>
            </a:r>
          </a:p>
          <a:p>
            <a:pPr algn="ctr"/>
            <a:r>
              <a:rPr lang="en-NZ" sz="4400" dirty="0">
                <a:solidFill>
                  <a:srgbClr val="FF0000"/>
                </a:solidFill>
                <a:effectLst>
                  <a:glow rad="254000">
                    <a:srgbClr val="000000">
                      <a:alpha val="60000"/>
                    </a:srgbClr>
                  </a:glow>
                </a:effectLst>
                <a:latin typeface="Papyrus" panose="03070502060502030205" pitchFamily="66" charset="0"/>
              </a:rPr>
              <a:t>Repentance of Judah</a:t>
            </a:r>
            <a:endParaRPr lang="en-GB" sz="4400" dirty="0">
              <a:solidFill>
                <a:srgbClr val="FF0000"/>
              </a:solidFill>
              <a:effectLst>
                <a:glow rad="254000">
                  <a:srgbClr val="000000">
                    <a:alpha val="60000"/>
                  </a:srgbClr>
                </a:glow>
              </a:effectLst>
              <a:latin typeface="Papyrus" panose="03070502060502030205" pitchFamily="66" charset="0"/>
            </a:endParaRPr>
          </a:p>
        </p:txBody>
      </p:sp>
      <p:sp>
        <p:nvSpPr>
          <p:cNvPr id="560134" name="Text Box 6"/>
          <p:cNvSpPr txBox="1">
            <a:spLocks noChangeArrowheads="1"/>
          </p:cNvSpPr>
          <p:nvPr/>
        </p:nvSpPr>
        <p:spPr bwMode="auto">
          <a:xfrm>
            <a:off x="3800475" y="908050"/>
            <a:ext cx="5905500" cy="5786199"/>
          </a:xfrm>
          <a:prstGeom prst="rect">
            <a:avLst/>
          </a:prstGeom>
          <a:noFill/>
          <a:ln w="9525" algn="ctr">
            <a:noFill/>
            <a:miter lim="800000"/>
            <a:headEnd/>
            <a:tailEnd/>
          </a:ln>
          <a:effectLst/>
        </p:spPr>
        <p:txBody>
          <a:bodyPr>
            <a:spAutoFit/>
          </a:bodyPr>
          <a:lstStyle/>
          <a:p>
            <a:pPr marL="273050" indent="-273050">
              <a:buFont typeface="Wingdings" pitchFamily="2" charset="2"/>
              <a:buNone/>
              <a:tabLst>
                <a:tab pos="4489450" algn="l"/>
              </a:tabLst>
            </a:pPr>
            <a:r>
              <a:rPr lang="en-NZ" sz="2400" u="sng" dirty="0">
                <a:latin typeface="Arial" charset="0"/>
              </a:rPr>
              <a:t>And he shall bring the third part</a:t>
            </a:r>
          </a:p>
          <a:p>
            <a:pPr marL="273050" indent="-273050">
              <a:buFont typeface="Wingdings" pitchFamily="2" charset="2"/>
              <a:buNone/>
              <a:tabLst>
                <a:tab pos="4489450" algn="l"/>
              </a:tabLst>
            </a:pPr>
            <a:r>
              <a:rPr lang="en-NZ" sz="2400" u="sng" dirty="0">
                <a:latin typeface="Arial" charset="0"/>
              </a:rPr>
              <a:t>Through the fire (Divine Intervention)</a:t>
            </a:r>
          </a:p>
          <a:p>
            <a:pPr marL="273050" indent="-273050">
              <a:buFont typeface="Wingdings" pitchFamily="2" charset="2"/>
              <a:buChar char="§"/>
              <a:tabLst>
                <a:tab pos="4489450" algn="l"/>
              </a:tabLst>
            </a:pPr>
            <a:r>
              <a:rPr lang="en-NZ" sz="2000" b="0" dirty="0">
                <a:latin typeface="Arial" charset="0"/>
              </a:rPr>
              <a:t>Servants speak Hebrew, know God	</a:t>
            </a:r>
            <a:r>
              <a:rPr lang="en-NZ" sz="2000" dirty="0">
                <a:solidFill>
                  <a:srgbClr val="000066"/>
                </a:solidFill>
                <a:latin typeface="Arial" charset="0"/>
              </a:rPr>
              <a:t>Gen 43:23</a:t>
            </a:r>
          </a:p>
          <a:p>
            <a:pPr marL="273050" indent="-273050">
              <a:buFont typeface="Wingdings" pitchFamily="2" charset="2"/>
              <a:buChar char="§"/>
              <a:tabLst>
                <a:tab pos="4489450" algn="l"/>
              </a:tabLst>
            </a:pPr>
            <a:r>
              <a:rPr lang="en-NZ" sz="2000" b="0" dirty="0">
                <a:latin typeface="Arial" charset="0"/>
              </a:rPr>
              <a:t>Sons dine eldest to youngest	</a:t>
            </a:r>
            <a:r>
              <a:rPr lang="en-NZ" sz="2000" dirty="0">
                <a:solidFill>
                  <a:srgbClr val="000066"/>
                </a:solidFill>
                <a:latin typeface="Arial" charset="0"/>
              </a:rPr>
              <a:t>Gen 43:33</a:t>
            </a:r>
          </a:p>
          <a:p>
            <a:pPr marL="273050" indent="-273050">
              <a:buFont typeface="Wingdings" pitchFamily="2" charset="2"/>
              <a:buChar char="§"/>
              <a:tabLst>
                <a:tab pos="4489450" algn="l"/>
              </a:tabLst>
            </a:pPr>
            <a:r>
              <a:rPr lang="en-NZ" sz="2000" b="0" dirty="0">
                <a:latin typeface="Arial" charset="0"/>
              </a:rPr>
              <a:t>Bags searched eldest to youngest	</a:t>
            </a:r>
            <a:r>
              <a:rPr lang="en-NZ" sz="2000" dirty="0">
                <a:solidFill>
                  <a:srgbClr val="000066"/>
                </a:solidFill>
                <a:latin typeface="Arial" charset="0"/>
              </a:rPr>
              <a:t>Gen 44:12</a:t>
            </a:r>
          </a:p>
          <a:p>
            <a:pPr marL="273050" indent="-273050">
              <a:buFont typeface="Wingdings" pitchFamily="2" charset="2"/>
              <a:buNone/>
              <a:tabLst>
                <a:tab pos="4489450" algn="l"/>
              </a:tabLst>
            </a:pPr>
            <a:endParaRPr lang="en-NZ" sz="1000" b="0" dirty="0">
              <a:latin typeface="Arial" charset="0"/>
            </a:endParaRPr>
          </a:p>
          <a:p>
            <a:pPr marL="273050" indent="-273050">
              <a:buFont typeface="Wingdings" pitchFamily="2" charset="2"/>
              <a:buNone/>
              <a:tabLst>
                <a:tab pos="4489450" algn="l"/>
              </a:tabLst>
            </a:pPr>
            <a:r>
              <a:rPr lang="en-NZ" sz="2400" u="sng" dirty="0">
                <a:latin typeface="Arial" charset="0"/>
              </a:rPr>
              <a:t>And I will try them as gold is tried</a:t>
            </a:r>
          </a:p>
          <a:p>
            <a:pPr marL="273050" indent="-273050">
              <a:buFont typeface="Wingdings" pitchFamily="2" charset="2"/>
              <a:buChar char="§"/>
              <a:tabLst>
                <a:tab pos="4489450" algn="l"/>
              </a:tabLst>
            </a:pPr>
            <a:r>
              <a:rPr lang="en-NZ" sz="2000" b="0" dirty="0">
                <a:latin typeface="Arial" charset="0"/>
              </a:rPr>
              <a:t>“Ye are spies”	</a:t>
            </a:r>
            <a:r>
              <a:rPr lang="en-NZ" sz="2000" dirty="0">
                <a:solidFill>
                  <a:srgbClr val="000066"/>
                </a:solidFill>
                <a:latin typeface="Arial" charset="0"/>
              </a:rPr>
              <a:t>Gen 42:14</a:t>
            </a:r>
          </a:p>
          <a:p>
            <a:pPr marL="273050" indent="-273050">
              <a:buFont typeface="Wingdings" pitchFamily="2" charset="2"/>
              <a:buChar char="§"/>
              <a:tabLst>
                <a:tab pos="4489450" algn="l"/>
              </a:tabLst>
            </a:pPr>
            <a:r>
              <a:rPr lang="en-NZ" sz="2000" b="0" dirty="0">
                <a:latin typeface="Arial" charset="0"/>
              </a:rPr>
              <a:t>Money in the sacks	</a:t>
            </a:r>
            <a:r>
              <a:rPr lang="en-NZ" sz="2000" dirty="0">
                <a:solidFill>
                  <a:srgbClr val="000066"/>
                </a:solidFill>
                <a:latin typeface="Arial" charset="0"/>
              </a:rPr>
              <a:t>Gen 42:27</a:t>
            </a:r>
          </a:p>
          <a:p>
            <a:pPr marL="273050" indent="-273050">
              <a:buFont typeface="Wingdings" pitchFamily="2" charset="2"/>
              <a:buChar char="§"/>
              <a:tabLst>
                <a:tab pos="4489450" algn="l"/>
              </a:tabLst>
            </a:pPr>
            <a:r>
              <a:rPr lang="en-NZ" sz="2000" b="0" dirty="0">
                <a:latin typeface="Arial" charset="0"/>
              </a:rPr>
              <a:t>The silver cup	</a:t>
            </a:r>
            <a:r>
              <a:rPr lang="en-NZ" sz="2000" dirty="0">
                <a:solidFill>
                  <a:srgbClr val="000066"/>
                </a:solidFill>
                <a:latin typeface="Arial" charset="0"/>
              </a:rPr>
              <a:t>Gen 44:12</a:t>
            </a:r>
          </a:p>
          <a:p>
            <a:pPr marL="273050" indent="-273050">
              <a:buFont typeface="Wingdings" pitchFamily="2" charset="2"/>
              <a:buNone/>
              <a:tabLst>
                <a:tab pos="4489450" algn="l"/>
              </a:tabLst>
            </a:pPr>
            <a:endParaRPr lang="en-NZ" sz="1000" b="0" dirty="0">
              <a:latin typeface="Arial" charset="0"/>
            </a:endParaRPr>
          </a:p>
          <a:p>
            <a:pPr marL="273050" indent="-273050">
              <a:buFont typeface="Wingdings" pitchFamily="2" charset="2"/>
              <a:buNone/>
              <a:tabLst>
                <a:tab pos="4489450" algn="l"/>
              </a:tabLst>
            </a:pPr>
            <a:r>
              <a:rPr lang="en-NZ" sz="2400" u="sng" dirty="0">
                <a:latin typeface="Arial" charset="0"/>
              </a:rPr>
              <a:t>They shall call on my name</a:t>
            </a:r>
          </a:p>
          <a:p>
            <a:pPr marL="273050" indent="-273050">
              <a:buFont typeface="Wingdings" pitchFamily="2" charset="2"/>
              <a:buChar char="§"/>
              <a:tabLst>
                <a:tab pos="4489450" algn="l"/>
              </a:tabLst>
            </a:pPr>
            <a:r>
              <a:rPr lang="en-NZ" sz="2000" b="0" dirty="0">
                <a:latin typeface="Arial" charset="0"/>
              </a:rPr>
              <a:t>Is your father yet alive?	</a:t>
            </a:r>
            <a:r>
              <a:rPr lang="en-NZ" sz="2000" dirty="0">
                <a:solidFill>
                  <a:srgbClr val="000066"/>
                </a:solidFill>
                <a:latin typeface="Arial" charset="0"/>
              </a:rPr>
              <a:t>Gen 42:14</a:t>
            </a:r>
          </a:p>
          <a:p>
            <a:pPr marL="273050" indent="-273050">
              <a:buFont typeface="Wingdings" pitchFamily="2" charset="2"/>
              <a:buChar char="§"/>
              <a:tabLst>
                <a:tab pos="4489450" algn="l"/>
              </a:tabLst>
            </a:pPr>
            <a:r>
              <a:rPr lang="en-NZ" sz="2000" b="0" dirty="0">
                <a:latin typeface="Arial" charset="0"/>
              </a:rPr>
              <a:t>Is your father well?	</a:t>
            </a:r>
            <a:r>
              <a:rPr lang="en-NZ" sz="2000" dirty="0">
                <a:solidFill>
                  <a:srgbClr val="000066"/>
                </a:solidFill>
                <a:latin typeface="Arial" charset="0"/>
              </a:rPr>
              <a:t>Gen 42:27</a:t>
            </a:r>
          </a:p>
          <a:p>
            <a:pPr marL="273050" indent="-273050">
              <a:buFont typeface="Wingdings" pitchFamily="2" charset="2"/>
              <a:buChar char="§"/>
              <a:tabLst>
                <a:tab pos="4489450" algn="l"/>
              </a:tabLst>
            </a:pPr>
            <a:r>
              <a:rPr lang="en-NZ" sz="2000" b="0" dirty="0">
                <a:latin typeface="Arial" charset="0"/>
              </a:rPr>
              <a:t>Go in peace to your father	</a:t>
            </a:r>
            <a:r>
              <a:rPr lang="en-NZ" sz="2000" dirty="0">
                <a:solidFill>
                  <a:srgbClr val="000066"/>
                </a:solidFill>
                <a:latin typeface="Arial" charset="0"/>
              </a:rPr>
              <a:t>Gen 44:17</a:t>
            </a:r>
          </a:p>
          <a:p>
            <a:pPr marL="273050" indent="-273050">
              <a:buFont typeface="Wingdings" pitchFamily="2" charset="2"/>
              <a:buChar char="§"/>
              <a:tabLst>
                <a:tab pos="4489450" algn="l"/>
              </a:tabLst>
            </a:pPr>
            <a:r>
              <a:rPr lang="en-NZ" sz="2000" b="0" dirty="0">
                <a:latin typeface="Arial" charset="0"/>
              </a:rPr>
              <a:t>Lest I see evil come on my father	</a:t>
            </a:r>
            <a:r>
              <a:rPr lang="en-NZ" sz="2000" dirty="0">
                <a:solidFill>
                  <a:srgbClr val="000066"/>
                </a:solidFill>
                <a:latin typeface="Arial" charset="0"/>
              </a:rPr>
              <a:t>Gen 44:34</a:t>
            </a:r>
          </a:p>
          <a:p>
            <a:pPr marL="273050" indent="-273050">
              <a:buFont typeface="Wingdings" pitchFamily="2" charset="2"/>
              <a:buNone/>
              <a:tabLst>
                <a:tab pos="4489450" algn="l"/>
              </a:tabLst>
            </a:pPr>
            <a:endParaRPr lang="en-NZ" sz="1000" b="0" dirty="0">
              <a:latin typeface="Arial" charset="0"/>
            </a:endParaRPr>
          </a:p>
          <a:p>
            <a:pPr marL="273050" indent="-273050">
              <a:buFont typeface="Wingdings" pitchFamily="2" charset="2"/>
              <a:buNone/>
              <a:tabLst>
                <a:tab pos="4489450" algn="l"/>
              </a:tabLst>
            </a:pPr>
            <a:r>
              <a:rPr lang="en-NZ" sz="2400" u="sng" dirty="0">
                <a:latin typeface="Arial" charset="0"/>
              </a:rPr>
              <a:t>I will say, It is my people</a:t>
            </a:r>
          </a:p>
          <a:p>
            <a:pPr marL="273050" indent="-273050">
              <a:buFont typeface="Wingdings" pitchFamily="2" charset="2"/>
              <a:buChar char="§"/>
              <a:tabLst>
                <a:tab pos="4489450" algn="l"/>
              </a:tabLst>
            </a:pPr>
            <a:r>
              <a:rPr lang="en-NZ" sz="2000" b="0" dirty="0">
                <a:latin typeface="Arial" charset="0"/>
              </a:rPr>
              <a:t>I am Joseph your brother	</a:t>
            </a:r>
            <a:r>
              <a:rPr lang="en-NZ" sz="2000" dirty="0">
                <a:solidFill>
                  <a:srgbClr val="000066"/>
                </a:solidFill>
                <a:latin typeface="Arial" charset="0"/>
              </a:rPr>
              <a:t>Gen 45:4</a:t>
            </a:r>
          </a:p>
        </p:txBody>
      </p:sp>
      <p:sp>
        <p:nvSpPr>
          <p:cNvPr id="560135" name="Text Box 7"/>
          <p:cNvSpPr txBox="1">
            <a:spLocks noChangeArrowheads="1"/>
          </p:cNvSpPr>
          <p:nvPr/>
        </p:nvSpPr>
        <p:spPr bwMode="auto">
          <a:xfrm>
            <a:off x="3944938" y="188913"/>
            <a:ext cx="5545137" cy="641350"/>
          </a:xfrm>
          <a:prstGeom prst="rect">
            <a:avLst/>
          </a:prstGeom>
          <a:noFill/>
          <a:ln w="9525" algn="ctr">
            <a:noFill/>
            <a:miter lim="800000"/>
            <a:headEnd/>
            <a:tailEnd/>
          </a:ln>
          <a:effectLst/>
        </p:spPr>
        <p:txBody>
          <a:bodyPr>
            <a:spAutoFit/>
          </a:bodyPr>
          <a:lstStyle/>
          <a:p>
            <a:pPr algn="ctr"/>
            <a:r>
              <a:rPr lang="en-NZ" sz="3600" dirty="0">
                <a:latin typeface="Arial Black" pitchFamily="34" charset="0"/>
              </a:rPr>
              <a:t>Zechariah 13:9</a:t>
            </a:r>
            <a:endParaRPr lang="en-GB" sz="2400" dirty="0">
              <a:latin typeface="Arial Black" pitchFamily="34" charset="0"/>
            </a:endParaRPr>
          </a:p>
        </p:txBody>
      </p:sp>
    </p:spTree>
    <p:extLst>
      <p:ext uri="{BB962C8B-B14F-4D97-AF65-F5344CB8AC3E}">
        <p14:creationId xmlns:p14="http://schemas.microsoft.com/office/powerpoint/2010/main" val="2573228833"/>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ChangeArrowheads="1"/>
          </p:cNvSpPr>
          <p:nvPr/>
        </p:nvSpPr>
        <p:spPr bwMode="auto">
          <a:xfrm>
            <a:off x="0" y="0"/>
            <a:ext cx="9906000" cy="6858000"/>
          </a:xfrm>
          <a:prstGeom prst="rect">
            <a:avLst/>
          </a:prstGeom>
          <a:solidFill>
            <a:srgbClr val="000000"/>
          </a:solidFill>
          <a:ln w="9525" algn="ctr">
            <a:solidFill>
              <a:srgbClr val="000000"/>
            </a:solidFill>
            <a:miter lim="800000"/>
            <a:headEnd/>
            <a:tailEnd/>
          </a:ln>
          <a:effectLst/>
        </p:spPr>
        <p:txBody>
          <a:bodyPr anchor="ctr">
            <a:spAutoFit/>
          </a:bodyPr>
          <a:lstStyle/>
          <a:p>
            <a:endParaRPr lang="en-NZ"/>
          </a:p>
        </p:txBody>
      </p:sp>
    </p:spTree>
    <p:extLst>
      <p:ext uri="{BB962C8B-B14F-4D97-AF65-F5344CB8AC3E}">
        <p14:creationId xmlns:p14="http://schemas.microsoft.com/office/powerpoint/2010/main" val="119618463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5" name="Rectangle 3"/>
          <p:cNvSpPr>
            <a:spLocks noChangeArrowheads="1"/>
          </p:cNvSpPr>
          <p:nvPr/>
        </p:nvSpPr>
        <p:spPr bwMode="auto">
          <a:xfrm>
            <a:off x="0" y="836613"/>
            <a:ext cx="9906000" cy="217487"/>
          </a:xfrm>
          <a:prstGeom prst="rect">
            <a:avLst/>
          </a:prstGeom>
          <a:gradFill rotWithShape="1">
            <a:gsLst>
              <a:gs pos="0">
                <a:srgbClr val="FFFFCC"/>
              </a:gs>
              <a:gs pos="50000">
                <a:srgbClr val="C0C0C0"/>
              </a:gs>
              <a:gs pos="100000">
                <a:srgbClr val="FFFFCC"/>
              </a:gs>
            </a:gsLst>
            <a:lin ang="5400000" scaled="1"/>
          </a:gradFill>
          <a:ln w="9525" algn="ctr">
            <a:solidFill>
              <a:srgbClr val="000000"/>
            </a:solidFill>
            <a:miter lim="800000"/>
            <a:headEnd/>
            <a:tailEnd/>
          </a:ln>
          <a:effectLst/>
        </p:spPr>
        <p:txBody>
          <a:bodyPr anchor="ctr">
            <a:spAutoFit/>
          </a:bodyPr>
          <a:lstStyle/>
          <a:p>
            <a:endParaRPr lang="en-NZ"/>
          </a:p>
        </p:txBody>
      </p:sp>
      <p:pic>
        <p:nvPicPr>
          <p:cNvPr id="499716" name="Picture 4"/>
          <p:cNvPicPr>
            <a:picLocks noChangeAspect="1" noChangeArrowheads="1"/>
          </p:cNvPicPr>
          <p:nvPr/>
        </p:nvPicPr>
        <p:blipFill>
          <a:blip r:embed="rId2" cstate="print"/>
          <a:srcRect l="2168"/>
          <a:stretch>
            <a:fillRect/>
          </a:stretch>
        </p:blipFill>
        <p:spPr bwMode="auto">
          <a:xfrm>
            <a:off x="1139825" y="836613"/>
            <a:ext cx="8172450" cy="4032250"/>
          </a:xfrm>
          <a:prstGeom prst="rect">
            <a:avLst/>
          </a:prstGeom>
          <a:noFill/>
          <a:ln w="9525" algn="ctr">
            <a:noFill/>
            <a:miter lim="800000"/>
            <a:headEnd/>
            <a:tailEnd/>
          </a:ln>
          <a:effectLst/>
        </p:spPr>
      </p:pic>
      <p:sp>
        <p:nvSpPr>
          <p:cNvPr id="499717" name="Rectangle 5"/>
          <p:cNvSpPr>
            <a:spLocks noChangeArrowheads="1"/>
          </p:cNvSpPr>
          <p:nvPr/>
        </p:nvSpPr>
        <p:spPr bwMode="auto">
          <a:xfrm>
            <a:off x="0" y="1052513"/>
            <a:ext cx="9906000" cy="73025"/>
          </a:xfrm>
          <a:prstGeom prst="rect">
            <a:avLst/>
          </a:prstGeom>
          <a:gradFill rotWithShape="1">
            <a:gsLst>
              <a:gs pos="0">
                <a:srgbClr val="FFFFCC"/>
              </a:gs>
              <a:gs pos="50000">
                <a:srgbClr val="C0C0C0"/>
              </a:gs>
              <a:gs pos="100000">
                <a:srgbClr val="FFFFCC"/>
              </a:gs>
            </a:gsLst>
            <a:lin ang="5400000" scaled="1"/>
          </a:gradFill>
          <a:ln w="9525" algn="ctr">
            <a:solidFill>
              <a:srgbClr val="000000"/>
            </a:solidFill>
            <a:miter lim="800000"/>
            <a:headEnd/>
            <a:tailEnd/>
          </a:ln>
          <a:effectLst/>
        </p:spPr>
        <p:txBody>
          <a:bodyPr anchor="ctr">
            <a:spAutoFit/>
          </a:bodyPr>
          <a:lstStyle/>
          <a:p>
            <a:endParaRPr lang="en-NZ"/>
          </a:p>
        </p:txBody>
      </p:sp>
      <p:sp>
        <p:nvSpPr>
          <p:cNvPr id="499718" name="Rectangle 6"/>
          <p:cNvSpPr>
            <a:spLocks noChangeArrowheads="1"/>
          </p:cNvSpPr>
          <p:nvPr/>
        </p:nvSpPr>
        <p:spPr bwMode="auto">
          <a:xfrm>
            <a:off x="488950" y="769938"/>
            <a:ext cx="9144000" cy="366712"/>
          </a:xfrm>
          <a:prstGeom prst="rect">
            <a:avLst/>
          </a:prstGeom>
          <a:noFill/>
          <a:ln w="9525" algn="ctr">
            <a:noFill/>
            <a:miter lim="800000"/>
            <a:headEnd/>
            <a:tailEnd/>
          </a:ln>
          <a:effectLst/>
        </p:spPr>
        <p:txBody>
          <a:bodyPr anchor="ctr">
            <a:spAutoFit/>
          </a:bodyPr>
          <a:lstStyle/>
          <a:p>
            <a:pPr algn="ctr"/>
            <a:r>
              <a:rPr lang="en-NZ" dirty="0">
                <a:latin typeface="Arial" charset="0"/>
              </a:rPr>
              <a:t>BC       620     580     560     540     520     500     480     460     440     420     400    380</a:t>
            </a:r>
            <a:endParaRPr lang="en-GB" dirty="0">
              <a:latin typeface="Arial" charset="0"/>
            </a:endParaRPr>
          </a:p>
        </p:txBody>
      </p:sp>
      <p:sp>
        <p:nvSpPr>
          <p:cNvPr id="499720" name="Text Box 8"/>
          <p:cNvSpPr txBox="1">
            <a:spLocks noChangeArrowheads="1"/>
          </p:cNvSpPr>
          <p:nvPr/>
        </p:nvSpPr>
        <p:spPr bwMode="auto">
          <a:xfrm>
            <a:off x="0" y="4221088"/>
            <a:ext cx="1280592" cy="461665"/>
          </a:xfrm>
          <a:prstGeom prst="rect">
            <a:avLst/>
          </a:prstGeom>
          <a:noFill/>
          <a:ln w="9525" algn="ctr">
            <a:noFill/>
            <a:miter lim="800000"/>
            <a:headEnd/>
            <a:tailEnd/>
          </a:ln>
          <a:effectLst/>
        </p:spPr>
        <p:txBody>
          <a:bodyPr wrap="square">
            <a:spAutoFit/>
          </a:bodyPr>
          <a:lstStyle/>
          <a:p>
            <a:pPr>
              <a:spcBef>
                <a:spcPct val="50000"/>
              </a:spcBef>
            </a:pPr>
            <a:r>
              <a:rPr lang="en-NZ" sz="2400" dirty="0">
                <a:latin typeface="Arial" pitchFamily="34" charset="0"/>
                <a:cs typeface="Arial" pitchFamily="34" charset="0"/>
              </a:rPr>
              <a:t>Judah</a:t>
            </a:r>
            <a:endParaRPr lang="en-GB" sz="2400" dirty="0">
              <a:latin typeface="Arial" pitchFamily="34" charset="0"/>
              <a:cs typeface="Arial" pitchFamily="34" charset="0"/>
            </a:endParaRPr>
          </a:p>
        </p:txBody>
      </p:sp>
      <p:sp>
        <p:nvSpPr>
          <p:cNvPr id="499722" name="Text Box 10"/>
          <p:cNvSpPr txBox="1">
            <a:spLocks noChangeArrowheads="1"/>
          </p:cNvSpPr>
          <p:nvPr/>
        </p:nvSpPr>
        <p:spPr bwMode="auto">
          <a:xfrm>
            <a:off x="0" y="0"/>
            <a:ext cx="9906000" cy="641350"/>
          </a:xfrm>
          <a:prstGeom prst="rect">
            <a:avLst/>
          </a:prstGeom>
          <a:noFill/>
          <a:ln w="9525" algn="ctr">
            <a:noFill/>
            <a:miter lim="800000"/>
            <a:headEnd/>
            <a:tailEnd/>
          </a:ln>
          <a:effectLst/>
        </p:spPr>
        <p:txBody>
          <a:bodyPr>
            <a:spAutoFit/>
          </a:bodyPr>
          <a:lstStyle/>
          <a:p>
            <a:pPr algn="ctr">
              <a:spcBef>
                <a:spcPct val="50000"/>
              </a:spcBef>
            </a:pPr>
            <a:r>
              <a:rPr lang="en-NZ" sz="3600" dirty="0">
                <a:latin typeface="Arial Black" pitchFamily="34" charset="0"/>
              </a:rPr>
              <a:t>Chronology of the Times</a:t>
            </a:r>
            <a:endParaRPr lang="en-GB" sz="3600" dirty="0">
              <a:latin typeface="Arial Black" pitchFamily="34" charset="0"/>
            </a:endParaRPr>
          </a:p>
        </p:txBody>
      </p:sp>
      <p:sp>
        <p:nvSpPr>
          <p:cNvPr id="499723" name="Rectangle 11"/>
          <p:cNvSpPr>
            <a:spLocks noChangeArrowheads="1"/>
          </p:cNvSpPr>
          <p:nvPr/>
        </p:nvSpPr>
        <p:spPr bwMode="auto">
          <a:xfrm>
            <a:off x="0" y="765175"/>
            <a:ext cx="9906000" cy="73025"/>
          </a:xfrm>
          <a:prstGeom prst="rect">
            <a:avLst/>
          </a:prstGeom>
          <a:gradFill rotWithShape="1">
            <a:gsLst>
              <a:gs pos="0">
                <a:srgbClr val="FFFFCC"/>
              </a:gs>
              <a:gs pos="50000">
                <a:srgbClr val="C0C0C0"/>
              </a:gs>
              <a:gs pos="100000">
                <a:srgbClr val="FFFFCC"/>
              </a:gs>
            </a:gsLst>
            <a:lin ang="5400000" scaled="1"/>
          </a:gradFill>
          <a:ln w="9525" algn="ctr">
            <a:solidFill>
              <a:srgbClr val="000000"/>
            </a:solidFill>
            <a:miter lim="800000"/>
            <a:headEnd/>
            <a:tailEnd/>
          </a:ln>
          <a:effectLst/>
        </p:spPr>
        <p:txBody>
          <a:bodyPr anchor="ctr">
            <a:spAutoFit/>
          </a:bodyPr>
          <a:lstStyle/>
          <a:p>
            <a:endParaRPr lang="en-NZ"/>
          </a:p>
        </p:txBody>
      </p:sp>
      <p:sp>
        <p:nvSpPr>
          <p:cNvPr id="499754" name="Text Box 42"/>
          <p:cNvSpPr txBox="1">
            <a:spLocks noChangeArrowheads="1"/>
          </p:cNvSpPr>
          <p:nvPr/>
        </p:nvSpPr>
        <p:spPr bwMode="auto">
          <a:xfrm>
            <a:off x="0" y="1557338"/>
            <a:ext cx="1424608" cy="830997"/>
          </a:xfrm>
          <a:prstGeom prst="rect">
            <a:avLst/>
          </a:prstGeom>
          <a:noFill/>
          <a:ln w="9525" algn="ctr">
            <a:noFill/>
            <a:miter lim="800000"/>
            <a:headEnd/>
            <a:tailEnd/>
          </a:ln>
          <a:effectLst/>
        </p:spPr>
        <p:txBody>
          <a:bodyPr wrap="square">
            <a:spAutoFit/>
          </a:bodyPr>
          <a:lstStyle/>
          <a:p>
            <a:pPr>
              <a:spcBef>
                <a:spcPct val="50000"/>
              </a:spcBef>
            </a:pPr>
            <a:r>
              <a:rPr lang="en-NZ" sz="2400" dirty="0">
                <a:latin typeface="Arial" pitchFamily="34" charset="0"/>
                <a:cs typeface="Arial" pitchFamily="34" charset="0"/>
              </a:rPr>
              <a:t>World Empire</a:t>
            </a:r>
            <a:endParaRPr lang="en-GB" sz="2400" dirty="0">
              <a:latin typeface="Arial" pitchFamily="34" charset="0"/>
              <a:cs typeface="Arial" pitchFamily="34" charset="0"/>
            </a:endParaRPr>
          </a:p>
        </p:txBody>
      </p:sp>
      <p:sp>
        <p:nvSpPr>
          <p:cNvPr id="499786" name="Rectangle 74"/>
          <p:cNvSpPr>
            <a:spLocks noChangeArrowheads="1"/>
          </p:cNvSpPr>
          <p:nvPr/>
        </p:nvSpPr>
        <p:spPr bwMode="auto">
          <a:xfrm>
            <a:off x="1903413" y="1557338"/>
            <a:ext cx="1008062" cy="792162"/>
          </a:xfrm>
          <a:prstGeom prst="rect">
            <a:avLst/>
          </a:prstGeom>
          <a:solidFill>
            <a:srgbClr val="FF0000">
              <a:alpha val="39999"/>
            </a:srgbClr>
          </a:solidFill>
          <a:ln w="9525" algn="ctr">
            <a:solidFill>
              <a:srgbClr val="000000"/>
            </a:solidFill>
            <a:miter lim="800000"/>
            <a:headEnd/>
            <a:tailEnd/>
          </a:ln>
          <a:effectLst/>
        </p:spPr>
        <p:txBody>
          <a:bodyPr anchor="ctr">
            <a:spAutoFit/>
          </a:bodyPr>
          <a:lstStyle/>
          <a:p>
            <a:endParaRPr lang="en-NZ"/>
          </a:p>
        </p:txBody>
      </p:sp>
      <p:sp>
        <p:nvSpPr>
          <p:cNvPr id="499787" name="Rectangle 75"/>
          <p:cNvSpPr>
            <a:spLocks noChangeArrowheads="1"/>
          </p:cNvSpPr>
          <p:nvPr/>
        </p:nvSpPr>
        <p:spPr bwMode="auto">
          <a:xfrm>
            <a:off x="4135438" y="1557338"/>
            <a:ext cx="144462" cy="792162"/>
          </a:xfrm>
          <a:prstGeom prst="rect">
            <a:avLst/>
          </a:prstGeom>
          <a:solidFill>
            <a:srgbClr val="FF9900">
              <a:alpha val="39999"/>
            </a:srgbClr>
          </a:solidFill>
          <a:ln w="9525" algn="ctr">
            <a:solidFill>
              <a:srgbClr val="000000"/>
            </a:solidFill>
            <a:miter lim="800000"/>
            <a:headEnd/>
            <a:tailEnd/>
          </a:ln>
          <a:effectLst/>
        </p:spPr>
        <p:txBody>
          <a:bodyPr anchor="ctr">
            <a:spAutoFit/>
          </a:bodyPr>
          <a:lstStyle/>
          <a:p>
            <a:endParaRPr lang="en-NZ"/>
          </a:p>
        </p:txBody>
      </p:sp>
      <p:sp>
        <p:nvSpPr>
          <p:cNvPr id="499758" name="Text Box 46"/>
          <p:cNvSpPr txBox="1">
            <a:spLocks noChangeArrowheads="1"/>
          </p:cNvSpPr>
          <p:nvPr/>
        </p:nvSpPr>
        <p:spPr bwMode="auto">
          <a:xfrm>
            <a:off x="1831975" y="1628775"/>
            <a:ext cx="1152525" cy="641350"/>
          </a:xfrm>
          <a:prstGeom prst="rect">
            <a:avLst/>
          </a:prstGeom>
          <a:noFill/>
          <a:ln w="9525" algn="ctr">
            <a:noFill/>
            <a:miter lim="800000"/>
            <a:headEnd/>
            <a:tailEnd/>
          </a:ln>
          <a:effectLst/>
        </p:spPr>
        <p:txBody>
          <a:bodyPr>
            <a:spAutoFit/>
          </a:bodyPr>
          <a:lstStyle/>
          <a:p>
            <a:pPr algn="ctr">
              <a:spcBef>
                <a:spcPct val="50000"/>
              </a:spcBef>
            </a:pPr>
            <a:r>
              <a:rPr lang="en-NZ" dirty="0" err="1">
                <a:latin typeface="Arial Narrow" pitchFamily="34" charset="0"/>
              </a:rPr>
              <a:t>Nebuchad</a:t>
            </a:r>
            <a:r>
              <a:rPr lang="en-NZ" dirty="0">
                <a:latin typeface="Arial Narrow" pitchFamily="34" charset="0"/>
              </a:rPr>
              <a:t>-  </a:t>
            </a:r>
            <a:r>
              <a:rPr lang="en-NZ" dirty="0" err="1">
                <a:latin typeface="Arial Narrow" pitchFamily="34" charset="0"/>
              </a:rPr>
              <a:t>nezzar</a:t>
            </a:r>
            <a:endParaRPr lang="en-GB" dirty="0">
              <a:latin typeface="Arial Narrow" pitchFamily="34" charset="0"/>
            </a:endParaRPr>
          </a:p>
        </p:txBody>
      </p:sp>
      <p:sp>
        <p:nvSpPr>
          <p:cNvPr id="499789" name="Rectangle 77"/>
          <p:cNvSpPr>
            <a:spLocks noChangeArrowheads="1"/>
          </p:cNvSpPr>
          <p:nvPr/>
        </p:nvSpPr>
        <p:spPr bwMode="auto">
          <a:xfrm>
            <a:off x="2911475" y="1557338"/>
            <a:ext cx="936625" cy="792162"/>
          </a:xfrm>
          <a:prstGeom prst="rect">
            <a:avLst/>
          </a:prstGeom>
          <a:solidFill>
            <a:srgbClr val="FF0000">
              <a:alpha val="39999"/>
            </a:srgbClr>
          </a:solidFill>
          <a:ln w="9525" algn="ctr">
            <a:solidFill>
              <a:srgbClr val="000000"/>
            </a:solidFill>
            <a:miter lim="800000"/>
            <a:headEnd/>
            <a:tailEnd/>
          </a:ln>
          <a:effectLst/>
        </p:spPr>
        <p:txBody>
          <a:bodyPr anchor="ctr">
            <a:spAutoFit/>
          </a:bodyPr>
          <a:lstStyle/>
          <a:p>
            <a:endParaRPr lang="en-NZ"/>
          </a:p>
        </p:txBody>
      </p:sp>
      <p:sp>
        <p:nvSpPr>
          <p:cNvPr id="499790" name="Rectangle 78"/>
          <p:cNvSpPr>
            <a:spLocks noChangeArrowheads="1"/>
          </p:cNvSpPr>
          <p:nvPr/>
        </p:nvSpPr>
        <p:spPr bwMode="auto">
          <a:xfrm>
            <a:off x="3848100" y="1557338"/>
            <a:ext cx="287338" cy="792162"/>
          </a:xfrm>
          <a:prstGeom prst="rect">
            <a:avLst/>
          </a:prstGeom>
          <a:solidFill>
            <a:srgbClr val="FF9900">
              <a:alpha val="39999"/>
            </a:srgbClr>
          </a:solidFill>
          <a:ln w="9525" algn="ctr">
            <a:solidFill>
              <a:srgbClr val="000000"/>
            </a:solidFill>
            <a:miter lim="800000"/>
            <a:headEnd/>
            <a:tailEnd/>
          </a:ln>
          <a:effectLst/>
        </p:spPr>
        <p:txBody>
          <a:bodyPr anchor="ctr">
            <a:spAutoFit/>
          </a:bodyPr>
          <a:lstStyle/>
          <a:p>
            <a:endParaRPr lang="en-NZ"/>
          </a:p>
        </p:txBody>
      </p:sp>
      <p:sp>
        <p:nvSpPr>
          <p:cNvPr id="499792" name="Rectangle 80"/>
          <p:cNvSpPr>
            <a:spLocks noChangeArrowheads="1"/>
          </p:cNvSpPr>
          <p:nvPr/>
        </p:nvSpPr>
        <p:spPr bwMode="auto">
          <a:xfrm>
            <a:off x="4279900" y="1557338"/>
            <a:ext cx="71438" cy="792162"/>
          </a:xfrm>
          <a:prstGeom prst="rect">
            <a:avLst/>
          </a:prstGeom>
          <a:solidFill>
            <a:srgbClr val="FF9900">
              <a:alpha val="39999"/>
            </a:srgbClr>
          </a:solidFill>
          <a:ln w="9525" algn="ctr">
            <a:solidFill>
              <a:srgbClr val="000000"/>
            </a:solidFill>
            <a:miter lim="800000"/>
            <a:headEnd/>
            <a:tailEnd/>
          </a:ln>
          <a:effectLst/>
        </p:spPr>
        <p:txBody>
          <a:bodyPr anchor="ctr">
            <a:spAutoFit/>
          </a:bodyPr>
          <a:lstStyle/>
          <a:p>
            <a:endParaRPr lang="en-NZ"/>
          </a:p>
        </p:txBody>
      </p:sp>
      <p:sp>
        <p:nvSpPr>
          <p:cNvPr id="499793" name="Rectangle 81"/>
          <p:cNvSpPr>
            <a:spLocks noChangeArrowheads="1"/>
          </p:cNvSpPr>
          <p:nvPr/>
        </p:nvSpPr>
        <p:spPr bwMode="auto">
          <a:xfrm>
            <a:off x="4351338" y="1557338"/>
            <a:ext cx="1223962" cy="792162"/>
          </a:xfrm>
          <a:prstGeom prst="rect">
            <a:avLst/>
          </a:prstGeom>
          <a:solidFill>
            <a:srgbClr val="FF9900">
              <a:alpha val="39999"/>
            </a:srgbClr>
          </a:solidFill>
          <a:ln w="9525" algn="ctr">
            <a:solidFill>
              <a:srgbClr val="000000"/>
            </a:solidFill>
            <a:miter lim="800000"/>
            <a:headEnd/>
            <a:tailEnd/>
          </a:ln>
          <a:effectLst/>
        </p:spPr>
        <p:txBody>
          <a:bodyPr anchor="ctr">
            <a:spAutoFit/>
          </a:bodyPr>
          <a:lstStyle/>
          <a:p>
            <a:endParaRPr lang="en-NZ"/>
          </a:p>
        </p:txBody>
      </p:sp>
      <p:sp>
        <p:nvSpPr>
          <p:cNvPr id="499788" name="Text Box 76"/>
          <p:cNvSpPr txBox="1">
            <a:spLocks noChangeArrowheads="1"/>
          </p:cNvSpPr>
          <p:nvPr/>
        </p:nvSpPr>
        <p:spPr bwMode="auto">
          <a:xfrm>
            <a:off x="3656857" y="1628775"/>
            <a:ext cx="694482" cy="641350"/>
          </a:xfrm>
          <a:prstGeom prst="rect">
            <a:avLst/>
          </a:prstGeom>
          <a:noFill/>
          <a:ln w="9525" algn="ctr">
            <a:noFill/>
            <a:miter lim="800000"/>
            <a:headEnd/>
            <a:tailEnd/>
          </a:ln>
          <a:effectLst/>
        </p:spPr>
        <p:txBody>
          <a:bodyPr wrap="square">
            <a:spAutoFit/>
          </a:bodyPr>
          <a:lstStyle/>
          <a:p>
            <a:pPr algn="ctr">
              <a:spcBef>
                <a:spcPct val="50000"/>
              </a:spcBef>
            </a:pPr>
            <a:r>
              <a:rPr lang="en-NZ" dirty="0">
                <a:latin typeface="Arial Narrow" pitchFamily="34" charset="0"/>
              </a:rPr>
              <a:t>Cy-</a:t>
            </a:r>
            <a:r>
              <a:rPr lang="en-NZ" dirty="0" err="1">
                <a:latin typeface="Arial Narrow" pitchFamily="34" charset="0"/>
              </a:rPr>
              <a:t>rus</a:t>
            </a:r>
            <a:endParaRPr lang="en-GB" dirty="0">
              <a:latin typeface="Arial Narrow" pitchFamily="34" charset="0"/>
            </a:endParaRPr>
          </a:p>
        </p:txBody>
      </p:sp>
      <p:sp>
        <p:nvSpPr>
          <p:cNvPr id="499791" name="Text Box 79"/>
          <p:cNvSpPr txBox="1">
            <a:spLocks noChangeArrowheads="1"/>
          </p:cNvSpPr>
          <p:nvPr/>
        </p:nvSpPr>
        <p:spPr bwMode="auto">
          <a:xfrm>
            <a:off x="4376937" y="1628775"/>
            <a:ext cx="1198364" cy="641350"/>
          </a:xfrm>
          <a:prstGeom prst="rect">
            <a:avLst/>
          </a:prstGeom>
          <a:noFill/>
          <a:ln w="9525" algn="ctr">
            <a:noFill/>
            <a:miter lim="800000"/>
            <a:headEnd/>
            <a:tailEnd/>
          </a:ln>
          <a:effectLst/>
        </p:spPr>
        <p:txBody>
          <a:bodyPr wrap="square">
            <a:spAutoFit/>
          </a:bodyPr>
          <a:lstStyle/>
          <a:p>
            <a:pPr algn="ctr">
              <a:spcBef>
                <a:spcPct val="50000"/>
              </a:spcBef>
            </a:pPr>
            <a:r>
              <a:rPr lang="en-NZ" dirty="0">
                <a:latin typeface="Arial Narrow" pitchFamily="34" charset="0"/>
              </a:rPr>
              <a:t>Darius </a:t>
            </a:r>
            <a:r>
              <a:rPr lang="en-NZ" dirty="0" err="1">
                <a:latin typeface="Arial Narrow" pitchFamily="34" charset="0"/>
              </a:rPr>
              <a:t>Hystaspes</a:t>
            </a:r>
            <a:endParaRPr lang="en-GB" dirty="0">
              <a:latin typeface="Arial Narrow" pitchFamily="34" charset="0"/>
            </a:endParaRPr>
          </a:p>
        </p:txBody>
      </p:sp>
      <p:sp>
        <p:nvSpPr>
          <p:cNvPr id="499794" name="Rectangle 82"/>
          <p:cNvSpPr>
            <a:spLocks noChangeArrowheads="1"/>
          </p:cNvSpPr>
          <p:nvPr/>
        </p:nvSpPr>
        <p:spPr bwMode="auto">
          <a:xfrm>
            <a:off x="5575300" y="1557338"/>
            <a:ext cx="792163" cy="792162"/>
          </a:xfrm>
          <a:prstGeom prst="rect">
            <a:avLst/>
          </a:prstGeom>
          <a:solidFill>
            <a:srgbClr val="FF9900">
              <a:alpha val="39999"/>
            </a:srgbClr>
          </a:solidFill>
          <a:ln w="9525" algn="ctr">
            <a:solidFill>
              <a:srgbClr val="000000"/>
            </a:solidFill>
            <a:miter lim="800000"/>
            <a:headEnd/>
            <a:tailEnd/>
          </a:ln>
          <a:effectLst/>
        </p:spPr>
        <p:txBody>
          <a:bodyPr anchor="ctr">
            <a:spAutoFit/>
          </a:bodyPr>
          <a:lstStyle/>
          <a:p>
            <a:endParaRPr lang="en-NZ"/>
          </a:p>
        </p:txBody>
      </p:sp>
      <p:sp>
        <p:nvSpPr>
          <p:cNvPr id="499795" name="Rectangle 83"/>
          <p:cNvSpPr>
            <a:spLocks noChangeArrowheads="1"/>
          </p:cNvSpPr>
          <p:nvPr/>
        </p:nvSpPr>
        <p:spPr bwMode="auto">
          <a:xfrm>
            <a:off x="6367463" y="1557338"/>
            <a:ext cx="1439862" cy="792162"/>
          </a:xfrm>
          <a:prstGeom prst="rect">
            <a:avLst/>
          </a:prstGeom>
          <a:solidFill>
            <a:srgbClr val="FF9900">
              <a:alpha val="39999"/>
            </a:srgbClr>
          </a:solidFill>
          <a:ln w="9525" algn="ctr">
            <a:solidFill>
              <a:srgbClr val="000000"/>
            </a:solidFill>
            <a:miter lim="800000"/>
            <a:headEnd/>
            <a:tailEnd/>
          </a:ln>
          <a:effectLst/>
        </p:spPr>
        <p:txBody>
          <a:bodyPr anchor="ctr">
            <a:spAutoFit/>
          </a:bodyPr>
          <a:lstStyle/>
          <a:p>
            <a:endParaRPr lang="en-NZ"/>
          </a:p>
        </p:txBody>
      </p:sp>
      <p:sp>
        <p:nvSpPr>
          <p:cNvPr id="499796" name="Rectangle 84"/>
          <p:cNvSpPr>
            <a:spLocks noChangeArrowheads="1"/>
          </p:cNvSpPr>
          <p:nvPr/>
        </p:nvSpPr>
        <p:spPr bwMode="auto">
          <a:xfrm>
            <a:off x="7807325" y="1557338"/>
            <a:ext cx="1439863" cy="792162"/>
          </a:xfrm>
          <a:prstGeom prst="rect">
            <a:avLst/>
          </a:prstGeom>
          <a:solidFill>
            <a:srgbClr val="FF9900">
              <a:alpha val="39999"/>
            </a:srgbClr>
          </a:solidFill>
          <a:ln w="9525" algn="ctr">
            <a:solidFill>
              <a:srgbClr val="000000"/>
            </a:solidFill>
            <a:miter lim="800000"/>
            <a:headEnd/>
            <a:tailEnd/>
          </a:ln>
          <a:effectLst/>
        </p:spPr>
        <p:txBody>
          <a:bodyPr anchor="ctr">
            <a:spAutoFit/>
          </a:bodyPr>
          <a:lstStyle/>
          <a:p>
            <a:endParaRPr lang="en-NZ"/>
          </a:p>
        </p:txBody>
      </p:sp>
      <p:sp>
        <p:nvSpPr>
          <p:cNvPr id="499797" name="Text Box 85"/>
          <p:cNvSpPr txBox="1">
            <a:spLocks noChangeArrowheads="1"/>
          </p:cNvSpPr>
          <p:nvPr/>
        </p:nvSpPr>
        <p:spPr bwMode="auto">
          <a:xfrm>
            <a:off x="6393160" y="1628775"/>
            <a:ext cx="1342728" cy="641350"/>
          </a:xfrm>
          <a:prstGeom prst="rect">
            <a:avLst/>
          </a:prstGeom>
          <a:noFill/>
          <a:ln w="9525" algn="ctr">
            <a:noFill/>
            <a:miter lim="800000"/>
            <a:headEnd/>
            <a:tailEnd/>
          </a:ln>
          <a:effectLst/>
        </p:spPr>
        <p:txBody>
          <a:bodyPr wrap="square">
            <a:spAutoFit/>
          </a:bodyPr>
          <a:lstStyle/>
          <a:p>
            <a:pPr algn="ctr">
              <a:spcBef>
                <a:spcPct val="50000"/>
              </a:spcBef>
            </a:pPr>
            <a:r>
              <a:rPr lang="en-NZ" dirty="0" err="1">
                <a:latin typeface="Arial Narrow" pitchFamily="34" charset="0"/>
              </a:rPr>
              <a:t>Artaxerxes</a:t>
            </a:r>
            <a:r>
              <a:rPr lang="en-NZ" dirty="0">
                <a:latin typeface="Arial Narrow" pitchFamily="34" charset="0"/>
              </a:rPr>
              <a:t> </a:t>
            </a:r>
            <a:r>
              <a:rPr lang="en-NZ" dirty="0" err="1">
                <a:latin typeface="Arial Narrow" pitchFamily="34" charset="0"/>
              </a:rPr>
              <a:t>Longimanus</a:t>
            </a:r>
            <a:endParaRPr lang="en-GB" dirty="0">
              <a:latin typeface="Arial Narrow" pitchFamily="34" charset="0"/>
            </a:endParaRPr>
          </a:p>
        </p:txBody>
      </p:sp>
      <p:sp>
        <p:nvSpPr>
          <p:cNvPr id="499798" name="Text Box 86"/>
          <p:cNvSpPr txBox="1">
            <a:spLocks noChangeArrowheads="1"/>
          </p:cNvSpPr>
          <p:nvPr/>
        </p:nvSpPr>
        <p:spPr bwMode="auto">
          <a:xfrm>
            <a:off x="5575300" y="1773238"/>
            <a:ext cx="1152525" cy="366712"/>
          </a:xfrm>
          <a:prstGeom prst="rect">
            <a:avLst/>
          </a:prstGeom>
          <a:noFill/>
          <a:ln w="9525" algn="ctr">
            <a:noFill/>
            <a:miter lim="800000"/>
            <a:headEnd/>
            <a:tailEnd/>
          </a:ln>
          <a:effectLst/>
        </p:spPr>
        <p:txBody>
          <a:bodyPr>
            <a:spAutoFit/>
          </a:bodyPr>
          <a:lstStyle/>
          <a:p>
            <a:pPr>
              <a:spcBef>
                <a:spcPct val="50000"/>
              </a:spcBef>
            </a:pPr>
            <a:r>
              <a:rPr lang="en-NZ">
                <a:latin typeface="Arial Narrow" pitchFamily="34" charset="0"/>
              </a:rPr>
              <a:t>Xerxes</a:t>
            </a:r>
            <a:endParaRPr lang="en-GB">
              <a:latin typeface="Arial Narrow" pitchFamily="34" charset="0"/>
            </a:endParaRPr>
          </a:p>
        </p:txBody>
      </p:sp>
      <p:sp>
        <p:nvSpPr>
          <p:cNvPr id="499799" name="Rectangle 87"/>
          <p:cNvSpPr>
            <a:spLocks noChangeArrowheads="1"/>
          </p:cNvSpPr>
          <p:nvPr/>
        </p:nvSpPr>
        <p:spPr bwMode="auto">
          <a:xfrm>
            <a:off x="1758950" y="1557338"/>
            <a:ext cx="144463" cy="792162"/>
          </a:xfrm>
          <a:prstGeom prst="rect">
            <a:avLst/>
          </a:prstGeom>
          <a:solidFill>
            <a:srgbClr val="FF0000">
              <a:alpha val="39999"/>
            </a:srgbClr>
          </a:solidFill>
          <a:ln w="9525" algn="ctr">
            <a:solidFill>
              <a:srgbClr val="000000"/>
            </a:solidFill>
            <a:miter lim="800000"/>
            <a:headEnd/>
            <a:tailEnd/>
          </a:ln>
          <a:effectLst/>
        </p:spPr>
        <p:txBody>
          <a:bodyPr anchor="ctr">
            <a:spAutoFit/>
          </a:bodyPr>
          <a:lstStyle/>
          <a:p>
            <a:endParaRPr lang="en-NZ"/>
          </a:p>
        </p:txBody>
      </p:sp>
      <p:sp>
        <p:nvSpPr>
          <p:cNvPr id="499800" name="Rectangle 88"/>
          <p:cNvSpPr>
            <a:spLocks noChangeArrowheads="1"/>
          </p:cNvSpPr>
          <p:nvPr/>
        </p:nvSpPr>
        <p:spPr bwMode="auto">
          <a:xfrm>
            <a:off x="1758950" y="4078288"/>
            <a:ext cx="215900" cy="792162"/>
          </a:xfrm>
          <a:prstGeom prst="rect">
            <a:avLst/>
          </a:prstGeom>
          <a:solidFill>
            <a:srgbClr val="0000FF">
              <a:alpha val="39999"/>
            </a:srgbClr>
          </a:solidFill>
          <a:ln w="9525" algn="ctr">
            <a:solidFill>
              <a:srgbClr val="000000"/>
            </a:solidFill>
            <a:miter lim="800000"/>
            <a:headEnd/>
            <a:tailEnd/>
          </a:ln>
          <a:effectLst/>
        </p:spPr>
        <p:txBody>
          <a:bodyPr anchor="ctr">
            <a:spAutoFit/>
          </a:bodyPr>
          <a:lstStyle/>
          <a:p>
            <a:endParaRPr lang="en-NZ"/>
          </a:p>
        </p:txBody>
      </p:sp>
      <p:sp>
        <p:nvSpPr>
          <p:cNvPr id="499801" name="Text Box 89"/>
          <p:cNvSpPr txBox="1">
            <a:spLocks noChangeArrowheads="1"/>
          </p:cNvSpPr>
          <p:nvPr/>
        </p:nvSpPr>
        <p:spPr bwMode="auto">
          <a:xfrm>
            <a:off x="1327150" y="4149725"/>
            <a:ext cx="719138" cy="641350"/>
          </a:xfrm>
          <a:prstGeom prst="rect">
            <a:avLst/>
          </a:prstGeom>
          <a:noFill/>
          <a:ln w="9525" algn="ctr">
            <a:noFill/>
            <a:miter lim="800000"/>
            <a:headEnd/>
            <a:tailEnd/>
          </a:ln>
          <a:effectLst/>
        </p:spPr>
        <p:txBody>
          <a:bodyPr>
            <a:spAutoFit/>
          </a:bodyPr>
          <a:lstStyle/>
          <a:p>
            <a:pPr>
              <a:spcBef>
                <a:spcPct val="50000"/>
              </a:spcBef>
            </a:pPr>
            <a:r>
              <a:rPr lang="en-NZ">
                <a:latin typeface="Arial Narrow" pitchFamily="34" charset="0"/>
              </a:rPr>
              <a:t>Jeho-iakim</a:t>
            </a:r>
            <a:endParaRPr lang="en-GB">
              <a:latin typeface="Arial Narrow" pitchFamily="34" charset="0"/>
            </a:endParaRPr>
          </a:p>
        </p:txBody>
      </p:sp>
      <p:sp>
        <p:nvSpPr>
          <p:cNvPr id="499803" name="Rectangle 91"/>
          <p:cNvSpPr>
            <a:spLocks noChangeArrowheads="1"/>
          </p:cNvSpPr>
          <p:nvPr/>
        </p:nvSpPr>
        <p:spPr bwMode="auto">
          <a:xfrm>
            <a:off x="1974850" y="4078288"/>
            <a:ext cx="215900" cy="792162"/>
          </a:xfrm>
          <a:prstGeom prst="rect">
            <a:avLst/>
          </a:prstGeom>
          <a:solidFill>
            <a:srgbClr val="0000FF">
              <a:alpha val="39999"/>
            </a:srgbClr>
          </a:solidFill>
          <a:ln w="9525" algn="ctr">
            <a:solidFill>
              <a:srgbClr val="000000"/>
            </a:solidFill>
            <a:miter lim="800000"/>
            <a:headEnd/>
            <a:tailEnd/>
          </a:ln>
          <a:effectLst/>
        </p:spPr>
        <p:txBody>
          <a:bodyPr anchor="ctr">
            <a:spAutoFit/>
          </a:bodyPr>
          <a:lstStyle/>
          <a:p>
            <a:endParaRPr lang="en-NZ"/>
          </a:p>
        </p:txBody>
      </p:sp>
      <p:sp>
        <p:nvSpPr>
          <p:cNvPr id="499802" name="Text Box 90"/>
          <p:cNvSpPr txBox="1">
            <a:spLocks noChangeArrowheads="1"/>
          </p:cNvSpPr>
          <p:nvPr/>
        </p:nvSpPr>
        <p:spPr bwMode="auto">
          <a:xfrm>
            <a:off x="1974850" y="4149725"/>
            <a:ext cx="719138" cy="641350"/>
          </a:xfrm>
          <a:prstGeom prst="rect">
            <a:avLst/>
          </a:prstGeom>
          <a:noFill/>
          <a:ln w="9525" algn="ctr">
            <a:noFill/>
            <a:miter lim="800000"/>
            <a:headEnd/>
            <a:tailEnd/>
          </a:ln>
          <a:effectLst/>
        </p:spPr>
        <p:txBody>
          <a:bodyPr>
            <a:spAutoFit/>
          </a:bodyPr>
          <a:lstStyle/>
          <a:p>
            <a:pPr>
              <a:spcBef>
                <a:spcPct val="50000"/>
              </a:spcBef>
            </a:pPr>
            <a:r>
              <a:rPr lang="en-NZ">
                <a:latin typeface="Arial Narrow" pitchFamily="34" charset="0"/>
              </a:rPr>
              <a:t>Zede-kiah</a:t>
            </a:r>
            <a:endParaRPr lang="en-GB">
              <a:latin typeface="Arial Narrow" pitchFamily="34" charset="0"/>
            </a:endParaRPr>
          </a:p>
        </p:txBody>
      </p:sp>
      <p:sp>
        <p:nvSpPr>
          <p:cNvPr id="499804" name="Rectangle 92"/>
          <p:cNvSpPr>
            <a:spLocks noChangeArrowheads="1"/>
          </p:cNvSpPr>
          <p:nvPr/>
        </p:nvSpPr>
        <p:spPr bwMode="auto">
          <a:xfrm>
            <a:off x="3919538" y="4078288"/>
            <a:ext cx="647700" cy="792162"/>
          </a:xfrm>
          <a:prstGeom prst="rect">
            <a:avLst/>
          </a:prstGeom>
          <a:solidFill>
            <a:srgbClr val="0000FF">
              <a:alpha val="39999"/>
            </a:srgbClr>
          </a:solidFill>
          <a:ln w="9525" algn="ctr">
            <a:solidFill>
              <a:srgbClr val="000000"/>
            </a:solidFill>
            <a:miter lim="800000"/>
            <a:headEnd/>
            <a:tailEnd/>
          </a:ln>
          <a:effectLst/>
        </p:spPr>
        <p:txBody>
          <a:bodyPr anchor="ctr">
            <a:spAutoFit/>
          </a:bodyPr>
          <a:lstStyle/>
          <a:p>
            <a:endParaRPr lang="en-NZ"/>
          </a:p>
        </p:txBody>
      </p:sp>
      <p:sp>
        <p:nvSpPr>
          <p:cNvPr id="499806" name="Rectangle 94"/>
          <p:cNvSpPr>
            <a:spLocks noChangeArrowheads="1"/>
          </p:cNvSpPr>
          <p:nvPr/>
        </p:nvSpPr>
        <p:spPr bwMode="auto">
          <a:xfrm>
            <a:off x="4567238" y="4078288"/>
            <a:ext cx="1008062" cy="792162"/>
          </a:xfrm>
          <a:prstGeom prst="rect">
            <a:avLst/>
          </a:prstGeom>
          <a:solidFill>
            <a:srgbClr val="0000FF">
              <a:alpha val="39999"/>
            </a:srgbClr>
          </a:solidFill>
          <a:ln w="9525" algn="ctr">
            <a:solidFill>
              <a:srgbClr val="000000"/>
            </a:solidFill>
            <a:miter lim="800000"/>
            <a:headEnd/>
            <a:tailEnd/>
          </a:ln>
          <a:effectLst/>
        </p:spPr>
        <p:txBody>
          <a:bodyPr anchor="ctr">
            <a:spAutoFit/>
          </a:bodyPr>
          <a:lstStyle/>
          <a:p>
            <a:endParaRPr lang="en-NZ"/>
          </a:p>
        </p:txBody>
      </p:sp>
      <p:sp>
        <p:nvSpPr>
          <p:cNvPr id="499807" name="Rectangle 95"/>
          <p:cNvSpPr>
            <a:spLocks noChangeArrowheads="1"/>
          </p:cNvSpPr>
          <p:nvPr/>
        </p:nvSpPr>
        <p:spPr bwMode="auto">
          <a:xfrm>
            <a:off x="5575300" y="4078288"/>
            <a:ext cx="792163" cy="792162"/>
          </a:xfrm>
          <a:prstGeom prst="rect">
            <a:avLst/>
          </a:prstGeom>
          <a:solidFill>
            <a:srgbClr val="0000FF">
              <a:alpha val="39999"/>
            </a:srgbClr>
          </a:solidFill>
          <a:ln w="9525" algn="ctr">
            <a:solidFill>
              <a:srgbClr val="000000"/>
            </a:solidFill>
            <a:miter lim="800000"/>
            <a:headEnd/>
            <a:tailEnd/>
          </a:ln>
          <a:effectLst/>
        </p:spPr>
        <p:txBody>
          <a:bodyPr anchor="ctr">
            <a:spAutoFit/>
          </a:bodyPr>
          <a:lstStyle/>
          <a:p>
            <a:endParaRPr lang="en-NZ"/>
          </a:p>
        </p:txBody>
      </p:sp>
      <p:sp>
        <p:nvSpPr>
          <p:cNvPr id="499808" name="Rectangle 96"/>
          <p:cNvSpPr>
            <a:spLocks noChangeArrowheads="1"/>
          </p:cNvSpPr>
          <p:nvPr/>
        </p:nvSpPr>
        <p:spPr bwMode="auto">
          <a:xfrm>
            <a:off x="6367463" y="4078288"/>
            <a:ext cx="215900" cy="792162"/>
          </a:xfrm>
          <a:prstGeom prst="rect">
            <a:avLst/>
          </a:prstGeom>
          <a:solidFill>
            <a:srgbClr val="0000FF">
              <a:alpha val="39999"/>
            </a:srgbClr>
          </a:solidFill>
          <a:ln w="9525" algn="ctr">
            <a:solidFill>
              <a:srgbClr val="000000"/>
            </a:solidFill>
            <a:miter lim="800000"/>
            <a:headEnd/>
            <a:tailEnd/>
          </a:ln>
          <a:effectLst/>
        </p:spPr>
        <p:txBody>
          <a:bodyPr anchor="ctr">
            <a:spAutoFit/>
          </a:bodyPr>
          <a:lstStyle/>
          <a:p>
            <a:endParaRPr lang="en-NZ"/>
          </a:p>
        </p:txBody>
      </p:sp>
      <p:sp>
        <p:nvSpPr>
          <p:cNvPr id="499809" name="Rectangle 97"/>
          <p:cNvSpPr>
            <a:spLocks noChangeArrowheads="1"/>
          </p:cNvSpPr>
          <p:nvPr/>
        </p:nvSpPr>
        <p:spPr bwMode="auto">
          <a:xfrm>
            <a:off x="6583363" y="4078288"/>
            <a:ext cx="1223962" cy="792162"/>
          </a:xfrm>
          <a:prstGeom prst="rect">
            <a:avLst/>
          </a:prstGeom>
          <a:solidFill>
            <a:srgbClr val="0000FF">
              <a:alpha val="39999"/>
            </a:srgbClr>
          </a:solidFill>
          <a:ln w="9525" algn="ctr">
            <a:solidFill>
              <a:srgbClr val="000000"/>
            </a:solidFill>
            <a:miter lim="800000"/>
            <a:headEnd/>
            <a:tailEnd/>
          </a:ln>
          <a:effectLst/>
        </p:spPr>
        <p:txBody>
          <a:bodyPr anchor="ctr">
            <a:spAutoFit/>
          </a:bodyPr>
          <a:lstStyle/>
          <a:p>
            <a:endParaRPr lang="en-NZ"/>
          </a:p>
        </p:txBody>
      </p:sp>
      <p:sp>
        <p:nvSpPr>
          <p:cNvPr id="499805" name="Text Box 93"/>
          <p:cNvSpPr txBox="1">
            <a:spLocks noChangeArrowheads="1"/>
          </p:cNvSpPr>
          <p:nvPr/>
        </p:nvSpPr>
        <p:spPr bwMode="auto">
          <a:xfrm>
            <a:off x="3848100" y="4149725"/>
            <a:ext cx="1223963" cy="641350"/>
          </a:xfrm>
          <a:prstGeom prst="rect">
            <a:avLst/>
          </a:prstGeom>
          <a:noFill/>
          <a:ln w="9525" algn="ctr">
            <a:noFill/>
            <a:miter lim="800000"/>
            <a:headEnd/>
            <a:tailEnd/>
          </a:ln>
          <a:effectLst/>
        </p:spPr>
        <p:txBody>
          <a:bodyPr>
            <a:spAutoFit/>
          </a:bodyPr>
          <a:lstStyle/>
          <a:p>
            <a:pPr>
              <a:spcBef>
                <a:spcPct val="50000"/>
              </a:spcBef>
            </a:pPr>
            <a:r>
              <a:rPr lang="en-NZ" dirty="0">
                <a:latin typeface="Arial Narrow" pitchFamily="34" charset="0"/>
              </a:rPr>
              <a:t>Joshua </a:t>
            </a:r>
            <a:r>
              <a:rPr lang="en-NZ" dirty="0" err="1">
                <a:latin typeface="Arial Narrow" pitchFamily="34" charset="0"/>
              </a:rPr>
              <a:t>Zerubbabel</a:t>
            </a:r>
            <a:endParaRPr lang="en-GB" dirty="0">
              <a:latin typeface="Arial Narrow" pitchFamily="34" charset="0"/>
            </a:endParaRPr>
          </a:p>
        </p:txBody>
      </p:sp>
      <p:sp>
        <p:nvSpPr>
          <p:cNvPr id="499810" name="Text Box 98"/>
          <p:cNvSpPr txBox="1">
            <a:spLocks noChangeArrowheads="1"/>
          </p:cNvSpPr>
          <p:nvPr/>
        </p:nvSpPr>
        <p:spPr bwMode="auto">
          <a:xfrm>
            <a:off x="6583363" y="4149725"/>
            <a:ext cx="1223962" cy="641350"/>
          </a:xfrm>
          <a:prstGeom prst="rect">
            <a:avLst/>
          </a:prstGeom>
          <a:noFill/>
          <a:ln w="9525" algn="ctr">
            <a:noFill/>
            <a:miter lim="800000"/>
            <a:headEnd/>
            <a:tailEnd/>
          </a:ln>
          <a:effectLst/>
        </p:spPr>
        <p:txBody>
          <a:bodyPr>
            <a:spAutoFit/>
          </a:bodyPr>
          <a:lstStyle/>
          <a:p>
            <a:pPr>
              <a:spcBef>
                <a:spcPct val="50000"/>
              </a:spcBef>
            </a:pPr>
            <a:r>
              <a:rPr lang="en-NZ">
                <a:latin typeface="Arial Narrow" pitchFamily="34" charset="0"/>
              </a:rPr>
              <a:t>Ezra Nehemiah</a:t>
            </a:r>
            <a:endParaRPr lang="en-GB">
              <a:latin typeface="Arial Narrow" pitchFamily="34" charset="0"/>
            </a:endParaRPr>
          </a:p>
        </p:txBody>
      </p:sp>
      <p:sp>
        <p:nvSpPr>
          <p:cNvPr id="499811" name="Text Box 99"/>
          <p:cNvSpPr txBox="1">
            <a:spLocks noChangeArrowheads="1"/>
          </p:cNvSpPr>
          <p:nvPr/>
        </p:nvSpPr>
        <p:spPr bwMode="auto">
          <a:xfrm>
            <a:off x="5575300" y="4294188"/>
            <a:ext cx="865188" cy="366712"/>
          </a:xfrm>
          <a:prstGeom prst="rect">
            <a:avLst/>
          </a:prstGeom>
          <a:noFill/>
          <a:ln w="9525" algn="ctr">
            <a:noFill/>
            <a:miter lim="800000"/>
            <a:headEnd/>
            <a:tailEnd/>
          </a:ln>
          <a:effectLst/>
        </p:spPr>
        <p:txBody>
          <a:bodyPr>
            <a:spAutoFit/>
          </a:bodyPr>
          <a:lstStyle/>
          <a:p>
            <a:pPr>
              <a:spcBef>
                <a:spcPct val="50000"/>
              </a:spcBef>
            </a:pPr>
            <a:r>
              <a:rPr lang="en-NZ" dirty="0">
                <a:latin typeface="Arial Narrow" pitchFamily="34" charset="0"/>
              </a:rPr>
              <a:t>Esther</a:t>
            </a:r>
            <a:endParaRPr lang="en-GB" dirty="0">
              <a:latin typeface="Arial Narrow" pitchFamily="34" charset="0"/>
            </a:endParaRPr>
          </a:p>
        </p:txBody>
      </p:sp>
      <p:sp>
        <p:nvSpPr>
          <p:cNvPr id="499813" name="Line 101"/>
          <p:cNvSpPr>
            <a:spLocks noChangeShapeType="1"/>
          </p:cNvSpPr>
          <p:nvPr/>
        </p:nvSpPr>
        <p:spPr bwMode="auto">
          <a:xfrm>
            <a:off x="2216150" y="3644900"/>
            <a:ext cx="2305050" cy="0"/>
          </a:xfrm>
          <a:prstGeom prst="line">
            <a:avLst/>
          </a:prstGeom>
          <a:noFill/>
          <a:ln w="38100">
            <a:solidFill>
              <a:srgbClr val="000000"/>
            </a:solidFill>
            <a:round/>
            <a:headEnd type="triangle" w="med" len="med"/>
            <a:tailEnd type="triangle" w="med" len="med"/>
          </a:ln>
          <a:effectLst/>
        </p:spPr>
        <p:txBody>
          <a:bodyPr>
            <a:spAutoFit/>
          </a:bodyPr>
          <a:lstStyle/>
          <a:p>
            <a:endParaRPr lang="en-NZ"/>
          </a:p>
        </p:txBody>
      </p:sp>
      <p:sp>
        <p:nvSpPr>
          <p:cNvPr id="499814" name="Line 102"/>
          <p:cNvSpPr>
            <a:spLocks noChangeShapeType="1"/>
          </p:cNvSpPr>
          <p:nvPr/>
        </p:nvSpPr>
        <p:spPr bwMode="auto">
          <a:xfrm>
            <a:off x="1928813" y="2924175"/>
            <a:ext cx="2305050" cy="0"/>
          </a:xfrm>
          <a:prstGeom prst="line">
            <a:avLst/>
          </a:prstGeom>
          <a:noFill/>
          <a:ln w="38100">
            <a:solidFill>
              <a:srgbClr val="000000"/>
            </a:solidFill>
            <a:round/>
            <a:headEnd type="triangle" w="med" len="med"/>
            <a:tailEnd type="triangle" w="med" len="med"/>
          </a:ln>
          <a:effectLst/>
        </p:spPr>
        <p:txBody>
          <a:bodyPr>
            <a:spAutoFit/>
          </a:bodyPr>
          <a:lstStyle/>
          <a:p>
            <a:endParaRPr lang="en-NZ"/>
          </a:p>
        </p:txBody>
      </p:sp>
      <p:sp>
        <p:nvSpPr>
          <p:cNvPr id="499815" name="Text Box 103"/>
          <p:cNvSpPr txBox="1">
            <a:spLocks noChangeArrowheads="1"/>
          </p:cNvSpPr>
          <p:nvPr/>
        </p:nvSpPr>
        <p:spPr bwMode="auto">
          <a:xfrm>
            <a:off x="2216150" y="2565400"/>
            <a:ext cx="1728788" cy="366713"/>
          </a:xfrm>
          <a:prstGeom prst="rect">
            <a:avLst/>
          </a:prstGeom>
          <a:noFill/>
          <a:ln w="9525" algn="ctr">
            <a:noFill/>
            <a:miter lim="800000"/>
            <a:headEnd/>
            <a:tailEnd/>
          </a:ln>
          <a:effectLst/>
        </p:spPr>
        <p:txBody>
          <a:bodyPr>
            <a:spAutoFit/>
          </a:bodyPr>
          <a:lstStyle/>
          <a:p>
            <a:pPr algn="ctr">
              <a:spcBef>
                <a:spcPct val="50000"/>
              </a:spcBef>
            </a:pPr>
            <a:r>
              <a:rPr lang="en-NZ" dirty="0">
                <a:latin typeface="Arial Narrow" pitchFamily="34" charset="0"/>
              </a:rPr>
              <a:t>70yrs Captivity</a:t>
            </a:r>
            <a:endParaRPr lang="en-GB" dirty="0">
              <a:latin typeface="Arial Narrow" pitchFamily="34" charset="0"/>
            </a:endParaRPr>
          </a:p>
        </p:txBody>
      </p:sp>
      <p:sp>
        <p:nvSpPr>
          <p:cNvPr id="499816" name="Text Box 104"/>
          <p:cNvSpPr txBox="1">
            <a:spLocks noChangeArrowheads="1"/>
          </p:cNvSpPr>
          <p:nvPr/>
        </p:nvSpPr>
        <p:spPr bwMode="auto">
          <a:xfrm>
            <a:off x="2000250" y="3284538"/>
            <a:ext cx="2808288" cy="366712"/>
          </a:xfrm>
          <a:prstGeom prst="rect">
            <a:avLst/>
          </a:prstGeom>
          <a:noFill/>
          <a:ln w="9525" algn="ctr">
            <a:noFill/>
            <a:miter lim="800000"/>
            <a:headEnd/>
            <a:tailEnd/>
          </a:ln>
          <a:effectLst/>
        </p:spPr>
        <p:txBody>
          <a:bodyPr>
            <a:spAutoFit/>
          </a:bodyPr>
          <a:lstStyle/>
          <a:p>
            <a:pPr algn="ctr">
              <a:spcBef>
                <a:spcPct val="50000"/>
              </a:spcBef>
            </a:pPr>
            <a:r>
              <a:rPr lang="en-NZ" dirty="0">
                <a:latin typeface="Arial Narrow" pitchFamily="34" charset="0"/>
              </a:rPr>
              <a:t>70yrs Temple Destroyed</a:t>
            </a:r>
            <a:endParaRPr lang="en-GB" dirty="0">
              <a:latin typeface="Arial Narrow" pitchFamily="34" charset="0"/>
            </a:endParaRPr>
          </a:p>
        </p:txBody>
      </p:sp>
      <p:sp>
        <p:nvSpPr>
          <p:cNvPr id="499817" name="Text Box 105"/>
          <p:cNvSpPr txBox="1">
            <a:spLocks noChangeArrowheads="1"/>
          </p:cNvSpPr>
          <p:nvPr/>
        </p:nvSpPr>
        <p:spPr bwMode="auto">
          <a:xfrm>
            <a:off x="2289175" y="2852738"/>
            <a:ext cx="1728788" cy="366712"/>
          </a:xfrm>
          <a:prstGeom prst="rect">
            <a:avLst/>
          </a:prstGeom>
          <a:noFill/>
          <a:ln w="9525" algn="ctr">
            <a:noFill/>
            <a:miter lim="800000"/>
            <a:headEnd/>
            <a:tailEnd/>
          </a:ln>
          <a:effectLst/>
        </p:spPr>
        <p:txBody>
          <a:bodyPr>
            <a:spAutoFit/>
          </a:bodyPr>
          <a:lstStyle/>
          <a:p>
            <a:pPr algn="ctr">
              <a:spcBef>
                <a:spcPct val="50000"/>
              </a:spcBef>
            </a:pPr>
            <a:r>
              <a:rPr lang="en-NZ">
                <a:latin typeface="Arial Narrow" pitchFamily="34" charset="0"/>
              </a:rPr>
              <a:t>606-536 BC</a:t>
            </a:r>
            <a:endParaRPr lang="en-GB">
              <a:latin typeface="Arial Narrow" pitchFamily="34" charset="0"/>
            </a:endParaRPr>
          </a:p>
        </p:txBody>
      </p:sp>
      <p:sp>
        <p:nvSpPr>
          <p:cNvPr id="499818" name="Text Box 106"/>
          <p:cNvSpPr txBox="1">
            <a:spLocks noChangeArrowheads="1"/>
          </p:cNvSpPr>
          <p:nvPr/>
        </p:nvSpPr>
        <p:spPr bwMode="auto">
          <a:xfrm>
            <a:off x="2432050" y="3573463"/>
            <a:ext cx="1728788" cy="366712"/>
          </a:xfrm>
          <a:prstGeom prst="rect">
            <a:avLst/>
          </a:prstGeom>
          <a:noFill/>
          <a:ln w="9525" algn="ctr">
            <a:noFill/>
            <a:miter lim="800000"/>
            <a:headEnd/>
            <a:tailEnd/>
          </a:ln>
          <a:effectLst/>
        </p:spPr>
        <p:txBody>
          <a:bodyPr>
            <a:spAutoFit/>
          </a:bodyPr>
          <a:lstStyle/>
          <a:p>
            <a:pPr algn="ctr">
              <a:spcBef>
                <a:spcPct val="50000"/>
              </a:spcBef>
            </a:pPr>
            <a:r>
              <a:rPr lang="en-NZ">
                <a:latin typeface="Arial Narrow" pitchFamily="34" charset="0"/>
              </a:rPr>
              <a:t>586-516 BC</a:t>
            </a:r>
            <a:endParaRPr lang="en-GB">
              <a:latin typeface="Arial Narrow" pitchFamily="34" charset="0"/>
            </a:endParaRPr>
          </a:p>
        </p:txBody>
      </p:sp>
      <p:sp>
        <p:nvSpPr>
          <p:cNvPr id="499819" name="Text Box 107"/>
          <p:cNvSpPr txBox="1">
            <a:spLocks noChangeArrowheads="1"/>
          </p:cNvSpPr>
          <p:nvPr/>
        </p:nvSpPr>
        <p:spPr bwMode="auto">
          <a:xfrm>
            <a:off x="1712913" y="1196975"/>
            <a:ext cx="1728787" cy="396875"/>
          </a:xfrm>
          <a:prstGeom prst="rect">
            <a:avLst/>
          </a:prstGeom>
          <a:noFill/>
          <a:ln w="9525" algn="ctr">
            <a:noFill/>
            <a:miter lim="800000"/>
            <a:headEnd/>
            <a:tailEnd/>
          </a:ln>
          <a:effectLst/>
        </p:spPr>
        <p:txBody>
          <a:bodyPr>
            <a:spAutoFit/>
          </a:bodyPr>
          <a:lstStyle/>
          <a:p>
            <a:pPr>
              <a:spcBef>
                <a:spcPct val="50000"/>
              </a:spcBef>
            </a:pPr>
            <a:r>
              <a:rPr lang="en-NZ" sz="2000" dirty="0">
                <a:solidFill>
                  <a:srgbClr val="FF0000"/>
                </a:solidFill>
                <a:latin typeface="Arial Narrow" pitchFamily="34" charset="0"/>
              </a:rPr>
              <a:t>Babylon</a:t>
            </a:r>
            <a:endParaRPr lang="en-GB" sz="2000" dirty="0">
              <a:solidFill>
                <a:srgbClr val="FF0000"/>
              </a:solidFill>
              <a:latin typeface="Arial Narrow" pitchFamily="34" charset="0"/>
            </a:endParaRPr>
          </a:p>
        </p:txBody>
      </p:sp>
      <p:sp>
        <p:nvSpPr>
          <p:cNvPr id="499820" name="Text Box 108"/>
          <p:cNvSpPr txBox="1">
            <a:spLocks noChangeArrowheads="1"/>
          </p:cNvSpPr>
          <p:nvPr/>
        </p:nvSpPr>
        <p:spPr bwMode="auto">
          <a:xfrm>
            <a:off x="3800475" y="1196975"/>
            <a:ext cx="1728788" cy="396875"/>
          </a:xfrm>
          <a:prstGeom prst="rect">
            <a:avLst/>
          </a:prstGeom>
          <a:noFill/>
          <a:ln w="9525" algn="ctr">
            <a:noFill/>
            <a:miter lim="800000"/>
            <a:headEnd/>
            <a:tailEnd/>
          </a:ln>
          <a:effectLst/>
        </p:spPr>
        <p:txBody>
          <a:bodyPr>
            <a:spAutoFit/>
          </a:bodyPr>
          <a:lstStyle/>
          <a:p>
            <a:pPr>
              <a:spcBef>
                <a:spcPct val="50000"/>
              </a:spcBef>
            </a:pPr>
            <a:r>
              <a:rPr lang="en-NZ" sz="2000">
                <a:solidFill>
                  <a:srgbClr val="FF0000"/>
                </a:solidFill>
                <a:latin typeface="Arial Narrow" pitchFamily="34" charset="0"/>
              </a:rPr>
              <a:t>Persia</a:t>
            </a:r>
            <a:endParaRPr lang="en-GB" sz="2000">
              <a:solidFill>
                <a:srgbClr val="FF0000"/>
              </a:solidFill>
              <a:latin typeface="Arial Narrow" pitchFamily="34" charset="0"/>
            </a:endParaRPr>
          </a:p>
        </p:txBody>
      </p:sp>
      <p:sp>
        <p:nvSpPr>
          <p:cNvPr id="499821" name="Rectangle 109"/>
          <p:cNvSpPr>
            <a:spLocks noChangeArrowheads="1"/>
          </p:cNvSpPr>
          <p:nvPr/>
        </p:nvSpPr>
        <p:spPr bwMode="auto">
          <a:xfrm>
            <a:off x="4054475" y="5373688"/>
            <a:ext cx="1860550" cy="1227137"/>
          </a:xfrm>
          <a:prstGeom prst="rect">
            <a:avLst/>
          </a:prstGeom>
          <a:solidFill>
            <a:srgbClr val="FFFF66"/>
          </a:solidFill>
          <a:ln w="9525" algn="ctr">
            <a:solidFill>
              <a:srgbClr val="000000"/>
            </a:solidFill>
            <a:miter lim="800000"/>
            <a:headEnd/>
            <a:tailEnd/>
          </a:ln>
          <a:effectLst>
            <a:outerShdw dist="35921" dir="2700000" algn="ctr" rotWithShape="0">
              <a:srgbClr val="000000"/>
            </a:outerShdw>
          </a:effectLst>
        </p:spPr>
        <p:txBody>
          <a:bodyPr anchor="ctr">
            <a:spAutoFit/>
          </a:bodyPr>
          <a:lstStyle/>
          <a:p>
            <a:pPr marL="82550" indent="-82550" algn="ctr"/>
            <a:r>
              <a:rPr lang="en-NZ" dirty="0">
                <a:latin typeface="Arial Black" pitchFamily="34" charset="0"/>
              </a:rPr>
              <a:t>520</a:t>
            </a:r>
          </a:p>
          <a:p>
            <a:pPr marL="82550" indent="-82550">
              <a:buFontTx/>
              <a:buChar char="•"/>
            </a:pPr>
            <a:r>
              <a:rPr lang="en-NZ" sz="1400" b="0" dirty="0">
                <a:latin typeface="Arial" charset="0"/>
              </a:rPr>
              <a:t>Hag &amp; Zech stir up the people </a:t>
            </a:r>
            <a:r>
              <a:rPr lang="en-NZ" sz="1400" dirty="0" err="1">
                <a:solidFill>
                  <a:srgbClr val="FF0000"/>
                </a:solidFill>
                <a:latin typeface="Arial" charset="0"/>
              </a:rPr>
              <a:t>Ez</a:t>
            </a:r>
            <a:r>
              <a:rPr lang="en-NZ" sz="1400" dirty="0">
                <a:solidFill>
                  <a:srgbClr val="FF0000"/>
                </a:solidFill>
                <a:latin typeface="Arial" charset="0"/>
              </a:rPr>
              <a:t> 5:1</a:t>
            </a:r>
          </a:p>
          <a:p>
            <a:pPr marL="82550" indent="-82550">
              <a:buFontTx/>
              <a:buChar char="•"/>
            </a:pPr>
            <a:r>
              <a:rPr lang="en-NZ" sz="1400" dirty="0">
                <a:solidFill>
                  <a:srgbClr val="FF0000"/>
                </a:solidFill>
                <a:latin typeface="Arial" charset="0"/>
              </a:rPr>
              <a:t>Haggai 1-2</a:t>
            </a:r>
          </a:p>
          <a:p>
            <a:pPr marL="82550" indent="-82550">
              <a:buFontTx/>
              <a:buChar char="•"/>
            </a:pPr>
            <a:r>
              <a:rPr lang="en-NZ" sz="1400" dirty="0">
                <a:solidFill>
                  <a:srgbClr val="FF0000"/>
                </a:solidFill>
                <a:latin typeface="Arial" charset="0"/>
              </a:rPr>
              <a:t>Zechariah 1-6</a:t>
            </a:r>
            <a:endParaRPr lang="en-GB" sz="1400" dirty="0">
              <a:solidFill>
                <a:srgbClr val="FF0000"/>
              </a:solidFill>
              <a:latin typeface="Arial" charset="0"/>
            </a:endParaRPr>
          </a:p>
        </p:txBody>
      </p:sp>
      <p:sp>
        <p:nvSpPr>
          <p:cNvPr id="499822" name="Rectangle 110"/>
          <p:cNvSpPr>
            <a:spLocks noChangeArrowheads="1"/>
          </p:cNvSpPr>
          <p:nvPr/>
        </p:nvSpPr>
        <p:spPr bwMode="auto">
          <a:xfrm>
            <a:off x="7943850" y="5373688"/>
            <a:ext cx="1860550" cy="801687"/>
          </a:xfrm>
          <a:prstGeom prst="rect">
            <a:avLst/>
          </a:prstGeom>
          <a:solidFill>
            <a:srgbClr val="FFFF66"/>
          </a:solidFill>
          <a:ln w="9525" algn="ctr">
            <a:solidFill>
              <a:srgbClr val="000000"/>
            </a:solidFill>
            <a:miter lim="800000"/>
            <a:headEnd/>
            <a:tailEnd/>
          </a:ln>
          <a:effectLst>
            <a:outerShdw dist="35921" dir="2700000" algn="ctr" rotWithShape="0">
              <a:srgbClr val="000000"/>
            </a:outerShdw>
          </a:effectLst>
        </p:spPr>
        <p:txBody>
          <a:bodyPr anchor="ctr">
            <a:spAutoFit/>
          </a:bodyPr>
          <a:lstStyle/>
          <a:p>
            <a:pPr marL="82550" indent="-82550" algn="ctr"/>
            <a:r>
              <a:rPr lang="en-NZ" dirty="0">
                <a:latin typeface="Arial Black" pitchFamily="34" charset="0"/>
              </a:rPr>
              <a:t>516</a:t>
            </a:r>
          </a:p>
          <a:p>
            <a:pPr marL="82550" indent="-82550">
              <a:buFontTx/>
              <a:buChar char="•"/>
            </a:pPr>
            <a:r>
              <a:rPr lang="en-NZ" sz="1400" b="0" dirty="0">
                <a:latin typeface="Arial" charset="0"/>
              </a:rPr>
              <a:t>Temple finished at Jerusalem </a:t>
            </a:r>
            <a:r>
              <a:rPr lang="en-NZ" sz="1400" dirty="0" err="1">
                <a:solidFill>
                  <a:srgbClr val="FF0000"/>
                </a:solidFill>
                <a:latin typeface="Arial" charset="0"/>
              </a:rPr>
              <a:t>Ez</a:t>
            </a:r>
            <a:r>
              <a:rPr lang="en-NZ" sz="1400" dirty="0">
                <a:solidFill>
                  <a:srgbClr val="FF0000"/>
                </a:solidFill>
                <a:latin typeface="Arial" charset="0"/>
              </a:rPr>
              <a:t> 6:15</a:t>
            </a:r>
            <a:endParaRPr lang="en-GB" sz="1400" dirty="0">
              <a:solidFill>
                <a:srgbClr val="FF0000"/>
              </a:solidFill>
              <a:latin typeface="Arial" charset="0"/>
            </a:endParaRPr>
          </a:p>
        </p:txBody>
      </p:sp>
      <p:sp>
        <p:nvSpPr>
          <p:cNvPr id="499823" name="Rectangle 111"/>
          <p:cNvSpPr>
            <a:spLocks noChangeArrowheads="1"/>
          </p:cNvSpPr>
          <p:nvPr/>
        </p:nvSpPr>
        <p:spPr bwMode="auto">
          <a:xfrm>
            <a:off x="5999163" y="5373688"/>
            <a:ext cx="1860550" cy="588962"/>
          </a:xfrm>
          <a:prstGeom prst="rect">
            <a:avLst/>
          </a:prstGeom>
          <a:solidFill>
            <a:srgbClr val="FFFF66"/>
          </a:solidFill>
          <a:ln w="9525" algn="ctr">
            <a:solidFill>
              <a:srgbClr val="000000"/>
            </a:solidFill>
            <a:miter lim="800000"/>
            <a:headEnd/>
            <a:tailEnd/>
          </a:ln>
          <a:effectLst>
            <a:outerShdw dist="35921" dir="2700000" algn="ctr" rotWithShape="0">
              <a:srgbClr val="000000"/>
            </a:outerShdw>
          </a:effectLst>
        </p:spPr>
        <p:txBody>
          <a:bodyPr anchor="ctr">
            <a:spAutoFit/>
          </a:bodyPr>
          <a:lstStyle/>
          <a:p>
            <a:pPr marL="82550" indent="-82550" algn="ctr"/>
            <a:r>
              <a:rPr lang="en-NZ" dirty="0">
                <a:latin typeface="Arial Black" pitchFamily="34" charset="0"/>
              </a:rPr>
              <a:t>518</a:t>
            </a:r>
          </a:p>
          <a:p>
            <a:pPr marL="82550" indent="-82550">
              <a:buFontTx/>
              <a:buChar char="•"/>
            </a:pPr>
            <a:r>
              <a:rPr lang="en-NZ" sz="1400" dirty="0">
                <a:solidFill>
                  <a:srgbClr val="FF0000"/>
                </a:solidFill>
                <a:latin typeface="Arial" charset="0"/>
              </a:rPr>
              <a:t>Zechariah 7-8</a:t>
            </a:r>
            <a:endParaRPr lang="en-GB" sz="1400" dirty="0">
              <a:solidFill>
                <a:srgbClr val="FF0000"/>
              </a:solidFill>
              <a:latin typeface="Arial" charset="0"/>
            </a:endParaRPr>
          </a:p>
        </p:txBody>
      </p:sp>
      <p:sp>
        <p:nvSpPr>
          <p:cNvPr id="499824" name="Rectangle 112"/>
          <p:cNvSpPr>
            <a:spLocks noChangeArrowheads="1"/>
          </p:cNvSpPr>
          <p:nvPr/>
        </p:nvSpPr>
        <p:spPr bwMode="auto">
          <a:xfrm>
            <a:off x="2111375" y="5373688"/>
            <a:ext cx="1860550" cy="1227137"/>
          </a:xfrm>
          <a:prstGeom prst="rect">
            <a:avLst/>
          </a:prstGeom>
          <a:solidFill>
            <a:srgbClr val="FFFF66"/>
          </a:solidFill>
          <a:ln w="9525" algn="ctr">
            <a:solidFill>
              <a:srgbClr val="000000"/>
            </a:solidFill>
            <a:miter lim="800000"/>
            <a:headEnd/>
            <a:tailEnd/>
          </a:ln>
          <a:effectLst>
            <a:outerShdw dist="35921" dir="2700000" algn="ctr" rotWithShape="0">
              <a:srgbClr val="000000"/>
            </a:outerShdw>
          </a:effectLst>
        </p:spPr>
        <p:txBody>
          <a:bodyPr anchor="ctr">
            <a:spAutoFit/>
          </a:bodyPr>
          <a:lstStyle/>
          <a:p>
            <a:pPr marL="82550" indent="-82550" algn="ctr"/>
            <a:r>
              <a:rPr lang="en-NZ" dirty="0">
                <a:latin typeface="Arial Black" pitchFamily="34" charset="0"/>
              </a:rPr>
              <a:t>535</a:t>
            </a:r>
          </a:p>
          <a:p>
            <a:pPr marL="82550" indent="-82550">
              <a:buFontTx/>
              <a:buChar char="•"/>
            </a:pPr>
            <a:r>
              <a:rPr lang="en-NZ" sz="1400" b="0" dirty="0">
                <a:latin typeface="Arial" charset="0"/>
              </a:rPr>
              <a:t>Temple foundation laid </a:t>
            </a:r>
            <a:r>
              <a:rPr lang="en-NZ" sz="1400" dirty="0" err="1">
                <a:solidFill>
                  <a:srgbClr val="FF0000"/>
                </a:solidFill>
                <a:latin typeface="Arial" charset="0"/>
              </a:rPr>
              <a:t>Ez</a:t>
            </a:r>
            <a:r>
              <a:rPr lang="en-NZ" sz="1400" dirty="0">
                <a:solidFill>
                  <a:srgbClr val="FF0000"/>
                </a:solidFill>
                <a:latin typeface="Arial" charset="0"/>
              </a:rPr>
              <a:t> 3:8-11</a:t>
            </a:r>
          </a:p>
          <a:p>
            <a:pPr marL="82550" indent="-82550">
              <a:buFontTx/>
              <a:buChar char="•"/>
            </a:pPr>
            <a:r>
              <a:rPr lang="en-NZ" sz="1400" b="0" dirty="0">
                <a:latin typeface="Arial" charset="0"/>
              </a:rPr>
              <a:t>Samaritan </a:t>
            </a:r>
            <a:r>
              <a:rPr lang="en-NZ" sz="1400" b="0" dirty="0" err="1">
                <a:latin typeface="Arial" charset="0"/>
              </a:rPr>
              <a:t>opposi-tion</a:t>
            </a:r>
            <a:r>
              <a:rPr lang="en-NZ" sz="1400" b="0" dirty="0">
                <a:latin typeface="Arial" charset="0"/>
              </a:rPr>
              <a:t> begins </a:t>
            </a:r>
            <a:r>
              <a:rPr lang="en-NZ" sz="1400" dirty="0" err="1">
                <a:solidFill>
                  <a:srgbClr val="FF0000"/>
                </a:solidFill>
                <a:latin typeface="Arial" charset="0"/>
              </a:rPr>
              <a:t>Ez</a:t>
            </a:r>
            <a:r>
              <a:rPr lang="en-NZ" sz="1400" dirty="0">
                <a:solidFill>
                  <a:srgbClr val="FF0000"/>
                </a:solidFill>
                <a:latin typeface="Arial" charset="0"/>
              </a:rPr>
              <a:t> 4:1-5</a:t>
            </a:r>
            <a:endParaRPr lang="en-GB" sz="1400" dirty="0">
              <a:solidFill>
                <a:srgbClr val="FF0000"/>
              </a:solidFill>
              <a:latin typeface="Arial" charset="0"/>
            </a:endParaRPr>
          </a:p>
        </p:txBody>
      </p:sp>
      <p:sp>
        <p:nvSpPr>
          <p:cNvPr id="499825" name="Rectangle 113"/>
          <p:cNvSpPr>
            <a:spLocks noChangeArrowheads="1"/>
          </p:cNvSpPr>
          <p:nvPr/>
        </p:nvSpPr>
        <p:spPr bwMode="auto">
          <a:xfrm>
            <a:off x="200025" y="5373688"/>
            <a:ext cx="1860550" cy="1227137"/>
          </a:xfrm>
          <a:prstGeom prst="rect">
            <a:avLst/>
          </a:prstGeom>
          <a:solidFill>
            <a:srgbClr val="FFFF66"/>
          </a:solidFill>
          <a:ln w="9525" algn="ctr">
            <a:solidFill>
              <a:srgbClr val="000000"/>
            </a:solidFill>
            <a:miter lim="800000"/>
            <a:headEnd/>
            <a:tailEnd/>
          </a:ln>
          <a:effectLst>
            <a:outerShdw dist="35921" dir="2700000" algn="ctr" rotWithShape="0">
              <a:srgbClr val="000000"/>
            </a:outerShdw>
          </a:effectLst>
        </p:spPr>
        <p:txBody>
          <a:bodyPr anchor="ctr">
            <a:spAutoFit/>
          </a:bodyPr>
          <a:lstStyle/>
          <a:p>
            <a:pPr marL="82550" indent="-82550" algn="ctr"/>
            <a:r>
              <a:rPr lang="en-NZ" dirty="0">
                <a:latin typeface="Arial Black" pitchFamily="34" charset="0"/>
              </a:rPr>
              <a:t>536</a:t>
            </a:r>
            <a:endParaRPr lang="en-NZ" sz="1400" dirty="0">
              <a:solidFill>
                <a:srgbClr val="FF0000"/>
              </a:solidFill>
              <a:latin typeface="Arial Black" pitchFamily="34" charset="0"/>
            </a:endParaRPr>
          </a:p>
          <a:p>
            <a:pPr marL="82550" indent="-82550">
              <a:buFontTx/>
              <a:buChar char="•"/>
            </a:pPr>
            <a:r>
              <a:rPr lang="en-NZ" sz="1400" b="0" dirty="0">
                <a:latin typeface="Arial" charset="0"/>
              </a:rPr>
              <a:t>Cyrus’ decree to return </a:t>
            </a:r>
            <a:r>
              <a:rPr lang="en-NZ" sz="1400" dirty="0">
                <a:solidFill>
                  <a:srgbClr val="FF0000"/>
                </a:solidFill>
                <a:latin typeface="Arial" charset="0"/>
              </a:rPr>
              <a:t>Ezra 1:1-3</a:t>
            </a:r>
          </a:p>
          <a:p>
            <a:pPr marL="82550" indent="-82550">
              <a:buFontTx/>
              <a:buChar char="•"/>
            </a:pPr>
            <a:r>
              <a:rPr lang="en-NZ" sz="1400" b="0" dirty="0">
                <a:latin typeface="Arial" charset="0"/>
              </a:rPr>
              <a:t>Altar built at Jerusalem </a:t>
            </a:r>
            <a:r>
              <a:rPr lang="en-NZ" sz="1400" dirty="0" err="1">
                <a:solidFill>
                  <a:srgbClr val="FF0000"/>
                </a:solidFill>
                <a:latin typeface="Arial" charset="0"/>
              </a:rPr>
              <a:t>Ez</a:t>
            </a:r>
            <a:r>
              <a:rPr lang="en-NZ" sz="1400" dirty="0">
                <a:solidFill>
                  <a:srgbClr val="FF0000"/>
                </a:solidFill>
                <a:latin typeface="Arial" charset="0"/>
              </a:rPr>
              <a:t> 3:3</a:t>
            </a:r>
            <a:endParaRPr lang="en-GB" sz="1400" dirty="0">
              <a:solidFill>
                <a:srgbClr val="FF0000"/>
              </a:solidFill>
              <a:latin typeface="Arial" charset="0"/>
            </a:endParaRPr>
          </a:p>
        </p:txBody>
      </p:sp>
      <p:sp>
        <p:nvSpPr>
          <p:cNvPr id="499826" name="Line 114"/>
          <p:cNvSpPr>
            <a:spLocks noChangeShapeType="1"/>
          </p:cNvSpPr>
          <p:nvPr/>
        </p:nvSpPr>
        <p:spPr bwMode="auto">
          <a:xfrm flipV="1">
            <a:off x="1065213" y="4868863"/>
            <a:ext cx="2735262" cy="504825"/>
          </a:xfrm>
          <a:prstGeom prst="line">
            <a:avLst/>
          </a:prstGeom>
          <a:noFill/>
          <a:ln w="31750">
            <a:solidFill>
              <a:srgbClr val="000000"/>
            </a:solidFill>
            <a:round/>
            <a:headEnd/>
            <a:tailEnd type="triangle" w="med" len="med"/>
          </a:ln>
          <a:effectLst/>
        </p:spPr>
        <p:txBody>
          <a:bodyPr wrap="none">
            <a:spAutoFit/>
          </a:bodyPr>
          <a:lstStyle/>
          <a:p>
            <a:endParaRPr lang="en-NZ"/>
          </a:p>
        </p:txBody>
      </p:sp>
      <p:sp>
        <p:nvSpPr>
          <p:cNvPr id="499827" name="Line 115"/>
          <p:cNvSpPr>
            <a:spLocks noChangeShapeType="1"/>
          </p:cNvSpPr>
          <p:nvPr/>
        </p:nvSpPr>
        <p:spPr bwMode="auto">
          <a:xfrm flipV="1">
            <a:off x="3008313" y="4868863"/>
            <a:ext cx="1008062" cy="504825"/>
          </a:xfrm>
          <a:prstGeom prst="line">
            <a:avLst/>
          </a:prstGeom>
          <a:noFill/>
          <a:ln w="31750">
            <a:solidFill>
              <a:srgbClr val="000000"/>
            </a:solidFill>
            <a:round/>
            <a:headEnd/>
            <a:tailEnd type="triangle" w="med" len="med"/>
          </a:ln>
          <a:effectLst/>
        </p:spPr>
        <p:txBody>
          <a:bodyPr>
            <a:spAutoFit/>
          </a:bodyPr>
          <a:lstStyle/>
          <a:p>
            <a:endParaRPr lang="en-NZ"/>
          </a:p>
        </p:txBody>
      </p:sp>
      <p:sp>
        <p:nvSpPr>
          <p:cNvPr id="499828" name="Line 116"/>
          <p:cNvSpPr>
            <a:spLocks noChangeShapeType="1"/>
          </p:cNvSpPr>
          <p:nvPr/>
        </p:nvSpPr>
        <p:spPr bwMode="auto">
          <a:xfrm flipH="1" flipV="1">
            <a:off x="4448175" y="4868863"/>
            <a:ext cx="504825" cy="504825"/>
          </a:xfrm>
          <a:prstGeom prst="line">
            <a:avLst/>
          </a:prstGeom>
          <a:noFill/>
          <a:ln w="31750">
            <a:solidFill>
              <a:srgbClr val="000000"/>
            </a:solidFill>
            <a:round/>
            <a:headEnd/>
            <a:tailEnd type="triangle" w="med" len="med"/>
          </a:ln>
          <a:effectLst/>
        </p:spPr>
        <p:txBody>
          <a:bodyPr>
            <a:spAutoFit/>
          </a:bodyPr>
          <a:lstStyle/>
          <a:p>
            <a:endParaRPr lang="en-NZ"/>
          </a:p>
        </p:txBody>
      </p:sp>
      <p:sp>
        <p:nvSpPr>
          <p:cNvPr id="499829" name="Line 117"/>
          <p:cNvSpPr>
            <a:spLocks noChangeShapeType="1"/>
          </p:cNvSpPr>
          <p:nvPr/>
        </p:nvSpPr>
        <p:spPr bwMode="auto">
          <a:xfrm flipH="1" flipV="1">
            <a:off x="4521200" y="4868863"/>
            <a:ext cx="2303463" cy="504825"/>
          </a:xfrm>
          <a:prstGeom prst="line">
            <a:avLst/>
          </a:prstGeom>
          <a:noFill/>
          <a:ln w="31750">
            <a:solidFill>
              <a:srgbClr val="000000"/>
            </a:solidFill>
            <a:round/>
            <a:headEnd/>
            <a:tailEnd type="triangle" w="med" len="med"/>
          </a:ln>
          <a:effectLst/>
        </p:spPr>
        <p:txBody>
          <a:bodyPr>
            <a:spAutoFit/>
          </a:bodyPr>
          <a:lstStyle/>
          <a:p>
            <a:endParaRPr lang="en-NZ"/>
          </a:p>
        </p:txBody>
      </p:sp>
      <p:sp>
        <p:nvSpPr>
          <p:cNvPr id="499830" name="Line 118"/>
          <p:cNvSpPr>
            <a:spLocks noChangeShapeType="1"/>
          </p:cNvSpPr>
          <p:nvPr/>
        </p:nvSpPr>
        <p:spPr bwMode="auto">
          <a:xfrm flipH="1" flipV="1">
            <a:off x="4521200" y="4868863"/>
            <a:ext cx="4392613" cy="504825"/>
          </a:xfrm>
          <a:prstGeom prst="line">
            <a:avLst/>
          </a:prstGeom>
          <a:noFill/>
          <a:ln w="31750">
            <a:solidFill>
              <a:srgbClr val="000000"/>
            </a:solidFill>
            <a:round/>
            <a:headEnd/>
            <a:tailEnd type="triangle" w="med" len="med"/>
          </a:ln>
          <a:effectLst/>
        </p:spPr>
        <p:txBody>
          <a:bodyPr>
            <a:spAutoFit/>
          </a:bodyPr>
          <a:lstStyle/>
          <a:p>
            <a:endParaRPr lang="en-NZ"/>
          </a:p>
        </p:txBody>
      </p:sp>
    </p:spTree>
    <p:extLst>
      <p:ext uri="{BB962C8B-B14F-4D97-AF65-F5344CB8AC3E}">
        <p14:creationId xmlns:p14="http://schemas.microsoft.com/office/powerpoint/2010/main" val="327848567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ChangeArrowheads="1"/>
          </p:cNvSpPr>
          <p:nvPr/>
        </p:nvSpPr>
        <p:spPr bwMode="auto">
          <a:xfrm>
            <a:off x="0" y="0"/>
            <a:ext cx="9906000" cy="6858000"/>
          </a:xfrm>
          <a:prstGeom prst="rect">
            <a:avLst/>
          </a:prstGeom>
          <a:gradFill rotWithShape="1">
            <a:gsLst>
              <a:gs pos="0">
                <a:srgbClr val="FF9900">
                  <a:alpha val="60001"/>
                </a:srgbClr>
              </a:gs>
              <a:gs pos="50000">
                <a:srgbClr val="FFFFCC"/>
              </a:gs>
              <a:gs pos="100000">
                <a:srgbClr val="FF9900">
                  <a:alpha val="60001"/>
                </a:srgbClr>
              </a:gs>
            </a:gsLst>
            <a:lin ang="5400000" scaled="1"/>
          </a:gradFill>
          <a:ln w="9525" algn="ctr">
            <a:noFill/>
            <a:miter lim="800000"/>
            <a:headEnd/>
            <a:tailEnd/>
          </a:ln>
          <a:effectLst/>
        </p:spPr>
        <p:txBody>
          <a:bodyPr anchor="ctr">
            <a:spAutoFit/>
          </a:bodyPr>
          <a:lstStyle/>
          <a:p>
            <a:endParaRPr lang="en-NZ"/>
          </a:p>
        </p:txBody>
      </p:sp>
      <p:sp>
        <p:nvSpPr>
          <p:cNvPr id="538627" name="WordArt 3"/>
          <p:cNvSpPr>
            <a:spLocks noChangeArrowheads="1" noChangeShapeType="1" noTextEdit="1"/>
          </p:cNvSpPr>
          <p:nvPr/>
        </p:nvSpPr>
        <p:spPr bwMode="auto">
          <a:xfrm>
            <a:off x="273050" y="5805488"/>
            <a:ext cx="9288463" cy="765175"/>
          </a:xfrm>
          <a:prstGeom prst="rect">
            <a:avLst/>
          </a:prstGeom>
        </p:spPr>
        <p:txBody>
          <a:bodyPr wrap="none" fromWordArt="1">
            <a:prstTxWarp prst="textPlain">
              <a:avLst>
                <a:gd name="adj" fmla="val 50000"/>
              </a:avLst>
            </a:prstTxWarp>
          </a:bodyPr>
          <a:lstStyle/>
          <a:p>
            <a:pPr algn="ctr"/>
            <a:r>
              <a:rPr lang="en-NZ" sz="6000" kern="10" spc="-300" dirty="0">
                <a:ln w="12700">
                  <a:solidFill>
                    <a:srgbClr val="FFFF00"/>
                  </a:solidFill>
                  <a:round/>
                  <a:headEnd/>
                  <a:tailEnd/>
                </a:ln>
                <a:gradFill rotWithShape="1">
                  <a:gsLst>
                    <a:gs pos="0">
                      <a:srgbClr val="1E233A"/>
                    </a:gs>
                    <a:gs pos="100000">
                      <a:srgbClr val="1E233A">
                        <a:gamma/>
                        <a:shade val="0"/>
                        <a:invGamma/>
                      </a:srgbClr>
                    </a:gs>
                  </a:gsLst>
                  <a:lin ang="5400000" scaled="1"/>
                </a:gradFill>
                <a:effectLst>
                  <a:outerShdw dist="35921" dir="2700000" algn="ctr" rotWithShape="0">
                    <a:srgbClr val="800000"/>
                  </a:outerShdw>
                </a:effectLst>
                <a:latin typeface="Albertus Medium"/>
              </a:rPr>
              <a:t>Prophecies for the Last Days</a:t>
            </a:r>
          </a:p>
        </p:txBody>
      </p:sp>
      <p:sp>
        <p:nvSpPr>
          <p:cNvPr id="538628" name="WordArt 4"/>
          <p:cNvSpPr>
            <a:spLocks noChangeArrowheads="1" noChangeShapeType="1" noTextEdit="1"/>
          </p:cNvSpPr>
          <p:nvPr/>
        </p:nvSpPr>
        <p:spPr bwMode="auto">
          <a:xfrm>
            <a:off x="488950" y="260350"/>
            <a:ext cx="8713788" cy="1154113"/>
          </a:xfrm>
          <a:prstGeom prst="rect">
            <a:avLst/>
          </a:prstGeom>
        </p:spPr>
        <p:txBody>
          <a:bodyPr wrap="none" fromWordArt="1">
            <a:prstTxWarp prst="textPlain">
              <a:avLst>
                <a:gd name="adj" fmla="val 50000"/>
              </a:avLst>
            </a:prstTxWarp>
          </a:bodyPr>
          <a:lstStyle/>
          <a:p>
            <a:pPr algn="ctr"/>
            <a:r>
              <a:rPr lang="en-NZ" sz="6000" kern="10">
                <a:ln w="19050">
                  <a:solidFill>
                    <a:srgbClr val="FFCC00"/>
                  </a:solidFill>
                  <a:round/>
                  <a:headEnd/>
                  <a:tailEnd/>
                </a:ln>
                <a:gradFill rotWithShape="1">
                  <a:gsLst>
                    <a:gs pos="0">
                      <a:srgbClr val="1E233A"/>
                    </a:gs>
                    <a:gs pos="100000">
                      <a:srgbClr val="1E233A">
                        <a:gamma/>
                        <a:shade val="0"/>
                        <a:invGamma/>
                      </a:srgbClr>
                    </a:gs>
                  </a:gsLst>
                  <a:lin ang="5400000" scaled="1"/>
                </a:gradFill>
                <a:effectLst>
                  <a:outerShdw dist="53882" dir="2700000" algn="ctr" rotWithShape="0">
                    <a:srgbClr val="640000"/>
                  </a:outerShdw>
                </a:effectLst>
                <a:latin typeface="Imprint MT Shadow"/>
              </a:rPr>
              <a:t>ZECHARIAH</a:t>
            </a:r>
          </a:p>
        </p:txBody>
      </p:sp>
      <p:pic>
        <p:nvPicPr>
          <p:cNvPr id="538629" name="Picture 5" descr="horses"/>
          <p:cNvPicPr>
            <a:picLocks noChangeAspect="1" noChangeArrowheads="1"/>
          </p:cNvPicPr>
          <p:nvPr/>
        </p:nvPicPr>
        <p:blipFill>
          <a:blip r:embed="rId3" cstate="print"/>
          <a:srcRect/>
          <a:stretch>
            <a:fillRect/>
          </a:stretch>
        </p:blipFill>
        <p:spPr bwMode="auto">
          <a:xfrm>
            <a:off x="2073275" y="1700213"/>
            <a:ext cx="5705475" cy="3810000"/>
          </a:xfrm>
          <a:prstGeom prst="rect">
            <a:avLst/>
          </a:prstGeom>
          <a:noFill/>
          <a:ln w="9525">
            <a:solidFill>
              <a:srgbClr val="000000"/>
            </a:solidFill>
            <a:miter lim="800000"/>
            <a:headEnd/>
            <a:tailEnd/>
          </a:ln>
        </p:spPr>
      </p:pic>
    </p:spTree>
    <p:extLst>
      <p:ext uri="{BB962C8B-B14F-4D97-AF65-F5344CB8AC3E}">
        <p14:creationId xmlns:p14="http://schemas.microsoft.com/office/powerpoint/2010/main" val="925185742"/>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20" name="Picture 16" descr="800-Ezra%208%20Haggai_Zechariah"/>
          <p:cNvPicPr>
            <a:picLocks noChangeAspect="1" noChangeArrowheads="1"/>
          </p:cNvPicPr>
          <p:nvPr/>
        </p:nvPicPr>
        <p:blipFill>
          <a:blip r:embed="rId2" cstate="print"/>
          <a:srcRect l="9448" r="56693" b="18898"/>
          <a:stretch>
            <a:fillRect/>
          </a:stretch>
        </p:blipFill>
        <p:spPr bwMode="auto">
          <a:xfrm>
            <a:off x="0" y="0"/>
            <a:ext cx="3729038" cy="6858000"/>
          </a:xfrm>
          <a:prstGeom prst="rect">
            <a:avLst/>
          </a:prstGeom>
          <a:noFill/>
        </p:spPr>
      </p:pic>
      <p:sp>
        <p:nvSpPr>
          <p:cNvPr id="175107" name="Rectangle 3"/>
          <p:cNvSpPr>
            <a:spLocks noChangeArrowheads="1"/>
          </p:cNvSpPr>
          <p:nvPr/>
        </p:nvSpPr>
        <p:spPr bwMode="auto">
          <a:xfrm>
            <a:off x="2846388" y="0"/>
            <a:ext cx="936625" cy="6858000"/>
          </a:xfrm>
          <a:prstGeom prst="rect">
            <a:avLst/>
          </a:prstGeom>
          <a:gradFill rotWithShape="1">
            <a:gsLst>
              <a:gs pos="0">
                <a:srgbClr val="FFFFCC">
                  <a:alpha val="0"/>
                </a:srgbClr>
              </a:gs>
              <a:gs pos="100000">
                <a:srgbClr val="FFFFCC"/>
              </a:gs>
            </a:gsLst>
            <a:lin ang="0" scaled="1"/>
          </a:gradFill>
          <a:ln w="9525">
            <a:noFill/>
            <a:miter lim="800000"/>
            <a:headEnd/>
            <a:tailEnd/>
          </a:ln>
          <a:effectLst/>
        </p:spPr>
        <p:txBody>
          <a:bodyPr wrap="none" anchor="ctr"/>
          <a:lstStyle/>
          <a:p>
            <a:endParaRPr lang="en-NZ"/>
          </a:p>
        </p:txBody>
      </p:sp>
      <p:sp>
        <p:nvSpPr>
          <p:cNvPr id="175108" name="Text Box 4"/>
          <p:cNvSpPr txBox="1">
            <a:spLocks noChangeArrowheads="1"/>
          </p:cNvSpPr>
          <p:nvPr/>
        </p:nvSpPr>
        <p:spPr bwMode="auto">
          <a:xfrm>
            <a:off x="0" y="4941888"/>
            <a:ext cx="3152775" cy="1446550"/>
          </a:xfrm>
          <a:prstGeom prst="rect">
            <a:avLst/>
          </a:prstGeom>
          <a:noFill/>
          <a:ln w="9525">
            <a:noFill/>
            <a:miter lim="800000"/>
            <a:headEnd/>
            <a:tailEnd/>
          </a:ln>
          <a:effectLst>
            <a:outerShdw dist="35921" dir="2700000" algn="ctr" rotWithShape="0">
              <a:schemeClr val="bg2"/>
            </a:outerShdw>
          </a:effectLst>
        </p:spPr>
        <p:txBody>
          <a:bodyPr lIns="54000" rIns="54000">
            <a:spAutoFit/>
          </a:bodyPr>
          <a:lstStyle/>
          <a:p>
            <a:pPr algn="ctr"/>
            <a:r>
              <a:rPr lang="en-NZ" sz="4400" dirty="0">
                <a:solidFill>
                  <a:srgbClr val="FF0000"/>
                </a:solidFill>
                <a:effectLst>
                  <a:glow rad="254000">
                    <a:srgbClr val="000000">
                      <a:alpha val="60000"/>
                    </a:srgbClr>
                  </a:glow>
                </a:effectLst>
                <a:latin typeface="Papyrus" panose="03070502060502030205" pitchFamily="66" charset="0"/>
              </a:rPr>
              <a:t>Outline of the Book</a:t>
            </a:r>
            <a:endParaRPr lang="en-GB" sz="4400" dirty="0">
              <a:solidFill>
                <a:srgbClr val="FF0000"/>
              </a:solidFill>
              <a:effectLst>
                <a:glow rad="254000">
                  <a:srgbClr val="000000">
                    <a:alpha val="60000"/>
                  </a:srgbClr>
                </a:glow>
              </a:effectLst>
              <a:latin typeface="Papyrus" panose="03070502060502030205" pitchFamily="66" charset="0"/>
            </a:endParaRPr>
          </a:p>
        </p:txBody>
      </p:sp>
      <p:sp>
        <p:nvSpPr>
          <p:cNvPr id="175111" name="Text Box 7"/>
          <p:cNvSpPr txBox="1">
            <a:spLocks noChangeArrowheads="1"/>
          </p:cNvSpPr>
          <p:nvPr/>
        </p:nvSpPr>
        <p:spPr bwMode="auto">
          <a:xfrm>
            <a:off x="3944938" y="333375"/>
            <a:ext cx="5761037" cy="641350"/>
          </a:xfrm>
          <a:prstGeom prst="rect">
            <a:avLst/>
          </a:prstGeom>
          <a:noFill/>
          <a:ln w="9525" algn="ctr">
            <a:noFill/>
            <a:miter lim="800000"/>
            <a:headEnd/>
            <a:tailEnd/>
          </a:ln>
          <a:effectLst/>
        </p:spPr>
        <p:txBody>
          <a:bodyPr>
            <a:spAutoFit/>
          </a:bodyPr>
          <a:lstStyle/>
          <a:p>
            <a:pPr algn="ctr">
              <a:spcBef>
                <a:spcPct val="50000"/>
              </a:spcBef>
            </a:pPr>
            <a:r>
              <a:rPr lang="en-NZ" sz="3600" dirty="0">
                <a:latin typeface="Arial Black" pitchFamily="34" charset="0"/>
              </a:rPr>
              <a:t>Zechariah</a:t>
            </a:r>
            <a:endParaRPr lang="en-GB" sz="3600" dirty="0">
              <a:latin typeface="Arial Black" pitchFamily="34" charset="0"/>
            </a:endParaRPr>
          </a:p>
        </p:txBody>
      </p:sp>
      <p:sp>
        <p:nvSpPr>
          <p:cNvPr id="175121" name="Text Box 17"/>
          <p:cNvSpPr txBox="1">
            <a:spLocks noChangeArrowheads="1"/>
          </p:cNvSpPr>
          <p:nvPr/>
        </p:nvSpPr>
        <p:spPr bwMode="auto">
          <a:xfrm>
            <a:off x="4304928" y="1052513"/>
            <a:ext cx="5256585" cy="5397500"/>
          </a:xfrm>
          <a:prstGeom prst="rect">
            <a:avLst/>
          </a:prstGeom>
          <a:noFill/>
          <a:ln w="9525" algn="ctr">
            <a:noFill/>
            <a:miter lim="800000"/>
            <a:headEnd/>
            <a:tailEnd/>
          </a:ln>
          <a:effectLst/>
        </p:spPr>
        <p:txBody>
          <a:bodyPr wrap="square">
            <a:spAutoFit/>
          </a:bodyPr>
          <a:lstStyle/>
          <a:p>
            <a:pPr>
              <a:tabLst>
                <a:tab pos="1258888" algn="l"/>
              </a:tabLst>
            </a:pPr>
            <a:r>
              <a:rPr lang="en-NZ" sz="2400" dirty="0">
                <a:latin typeface="Arial" pitchFamily="34" charset="0"/>
                <a:cs typeface="Arial" pitchFamily="34" charset="0"/>
              </a:rPr>
              <a:t>The Seven Night Visions</a:t>
            </a:r>
          </a:p>
          <a:p>
            <a:pPr>
              <a:tabLst>
                <a:tab pos="1258888" algn="l"/>
              </a:tabLst>
            </a:pPr>
            <a:r>
              <a:rPr lang="en-NZ" b="0" dirty="0">
                <a:latin typeface="Arial" pitchFamily="34" charset="0"/>
                <a:cs typeface="Arial" pitchFamily="34" charset="0"/>
              </a:rPr>
              <a:t>1:1-6:8	Introduction and encouragement to 	those building the house of God</a:t>
            </a:r>
          </a:p>
          <a:p>
            <a:pPr>
              <a:tabLst>
                <a:tab pos="1258888" algn="l"/>
              </a:tabLst>
            </a:pPr>
            <a:endParaRPr lang="en-NZ" dirty="0">
              <a:latin typeface="Arial" pitchFamily="34" charset="0"/>
              <a:cs typeface="Arial" pitchFamily="34" charset="0"/>
            </a:endParaRPr>
          </a:p>
          <a:p>
            <a:pPr>
              <a:tabLst>
                <a:tab pos="1258888" algn="l"/>
              </a:tabLst>
            </a:pPr>
            <a:r>
              <a:rPr lang="en-NZ" sz="2400" dirty="0">
                <a:latin typeface="Arial" pitchFamily="34" charset="0"/>
                <a:cs typeface="Arial" pitchFamily="34" charset="0"/>
              </a:rPr>
              <a:t>The Enacted Parables</a:t>
            </a:r>
          </a:p>
          <a:p>
            <a:pPr>
              <a:tabLst>
                <a:tab pos="1258888" algn="l"/>
              </a:tabLst>
            </a:pPr>
            <a:r>
              <a:rPr lang="en-NZ" b="0" dirty="0">
                <a:latin typeface="Arial" pitchFamily="34" charset="0"/>
                <a:cs typeface="Arial" pitchFamily="34" charset="0"/>
              </a:rPr>
              <a:t>6:9-15	The Coronation of the King Priest</a:t>
            </a:r>
          </a:p>
          <a:p>
            <a:pPr>
              <a:tabLst>
                <a:tab pos="1258888" algn="l"/>
              </a:tabLst>
            </a:pPr>
            <a:r>
              <a:rPr lang="en-NZ" b="0" dirty="0">
                <a:latin typeface="Arial" pitchFamily="34" charset="0"/>
                <a:cs typeface="Arial" pitchFamily="34" charset="0"/>
              </a:rPr>
              <a:t>Ch7	The Deputation from Bethel</a:t>
            </a:r>
          </a:p>
          <a:p>
            <a:pPr>
              <a:tabLst>
                <a:tab pos="1258888" algn="l"/>
              </a:tabLst>
            </a:pPr>
            <a:r>
              <a:rPr lang="en-NZ" b="0" dirty="0">
                <a:latin typeface="Arial" pitchFamily="34" charset="0"/>
                <a:cs typeface="Arial" pitchFamily="34" charset="0"/>
              </a:rPr>
              <a:t>Ch8	The Restoration of Jerusalem</a:t>
            </a:r>
          </a:p>
          <a:p>
            <a:pPr>
              <a:tabLst>
                <a:tab pos="1258888" algn="l"/>
              </a:tabLst>
            </a:pPr>
            <a:endParaRPr lang="en-NZ" b="0" dirty="0">
              <a:latin typeface="Arial" pitchFamily="34" charset="0"/>
              <a:cs typeface="Arial" pitchFamily="34" charset="0"/>
            </a:endParaRPr>
          </a:p>
          <a:p>
            <a:pPr>
              <a:tabLst>
                <a:tab pos="1258888" algn="l"/>
              </a:tabLst>
            </a:pPr>
            <a:r>
              <a:rPr lang="en-NZ" sz="2400" dirty="0">
                <a:latin typeface="Arial" pitchFamily="34" charset="0"/>
                <a:cs typeface="Arial" pitchFamily="34" charset="0"/>
              </a:rPr>
              <a:t>The Shepherd King</a:t>
            </a:r>
            <a:endParaRPr lang="en-NZ" sz="2400" b="0" dirty="0">
              <a:latin typeface="Arial" pitchFamily="34" charset="0"/>
              <a:cs typeface="Arial" pitchFamily="34" charset="0"/>
            </a:endParaRPr>
          </a:p>
          <a:p>
            <a:pPr>
              <a:tabLst>
                <a:tab pos="1258888" algn="l"/>
              </a:tabLst>
            </a:pPr>
            <a:r>
              <a:rPr lang="en-NZ" b="0" dirty="0">
                <a:latin typeface="Arial" pitchFamily="34" charset="0"/>
                <a:cs typeface="Arial" pitchFamily="34" charset="0"/>
              </a:rPr>
              <a:t>Ch9	The Human Conqueror</a:t>
            </a:r>
          </a:p>
          <a:p>
            <a:pPr>
              <a:tabLst>
                <a:tab pos="1258888" algn="l"/>
              </a:tabLst>
            </a:pPr>
            <a:r>
              <a:rPr lang="en-NZ" b="0" dirty="0">
                <a:latin typeface="Arial" pitchFamily="34" charset="0"/>
                <a:cs typeface="Arial" pitchFamily="34" charset="0"/>
              </a:rPr>
              <a:t>Ch10	The Good Shepherd</a:t>
            </a:r>
          </a:p>
          <a:p>
            <a:pPr>
              <a:tabLst>
                <a:tab pos="1258888" algn="l"/>
              </a:tabLst>
            </a:pPr>
            <a:r>
              <a:rPr lang="en-NZ" b="0" dirty="0">
                <a:latin typeface="Arial" pitchFamily="34" charset="0"/>
                <a:cs typeface="Arial" pitchFamily="34" charset="0"/>
              </a:rPr>
              <a:t>Ch11	The Scattering of the Flock</a:t>
            </a:r>
          </a:p>
          <a:p>
            <a:pPr>
              <a:tabLst>
                <a:tab pos="1258888" algn="l"/>
              </a:tabLst>
            </a:pPr>
            <a:endParaRPr lang="en-NZ" b="0" dirty="0">
              <a:latin typeface="Arial" pitchFamily="34" charset="0"/>
              <a:cs typeface="Arial" pitchFamily="34" charset="0"/>
            </a:endParaRPr>
          </a:p>
          <a:p>
            <a:pPr>
              <a:tabLst>
                <a:tab pos="1258888" algn="l"/>
              </a:tabLst>
            </a:pPr>
            <a:r>
              <a:rPr lang="en-NZ" sz="2400" dirty="0">
                <a:latin typeface="Arial" pitchFamily="34" charset="0"/>
                <a:cs typeface="Arial" pitchFamily="34" charset="0"/>
              </a:rPr>
              <a:t>The Day of Yahweh</a:t>
            </a:r>
            <a:endParaRPr lang="en-NZ" sz="2400" b="0" dirty="0">
              <a:latin typeface="Arial" pitchFamily="34" charset="0"/>
              <a:cs typeface="Arial" pitchFamily="34" charset="0"/>
            </a:endParaRPr>
          </a:p>
          <a:p>
            <a:pPr>
              <a:tabLst>
                <a:tab pos="1258888" algn="l"/>
              </a:tabLst>
            </a:pPr>
            <a:r>
              <a:rPr lang="en-NZ" b="0" dirty="0">
                <a:latin typeface="Arial" pitchFamily="34" charset="0"/>
                <a:cs typeface="Arial" pitchFamily="34" charset="0"/>
              </a:rPr>
              <a:t>Ch12	Israel to Seek the Good Shepherd</a:t>
            </a:r>
          </a:p>
          <a:p>
            <a:pPr>
              <a:tabLst>
                <a:tab pos="1258888" algn="l"/>
              </a:tabLst>
            </a:pPr>
            <a:r>
              <a:rPr lang="en-NZ" b="0" dirty="0">
                <a:latin typeface="Arial" pitchFamily="34" charset="0"/>
                <a:cs typeface="Arial" pitchFamily="34" charset="0"/>
              </a:rPr>
              <a:t>Ch13	Israel Cleansed and Restored</a:t>
            </a:r>
          </a:p>
          <a:p>
            <a:pPr>
              <a:tabLst>
                <a:tab pos="1258888" algn="l"/>
              </a:tabLst>
            </a:pPr>
            <a:r>
              <a:rPr lang="en-NZ" b="0" dirty="0">
                <a:latin typeface="Arial" pitchFamily="34" charset="0"/>
                <a:cs typeface="Arial" pitchFamily="34" charset="0"/>
              </a:rPr>
              <a:t>Ch14	The Day of Yahweh Cometh</a:t>
            </a:r>
            <a:endParaRPr lang="en-GB" b="0" dirty="0">
              <a:latin typeface="Arial" pitchFamily="34" charset="0"/>
              <a:cs typeface="Arial" pitchFamily="34" charset="0"/>
            </a:endParaRPr>
          </a:p>
        </p:txBody>
      </p:sp>
      <p:sp>
        <p:nvSpPr>
          <p:cNvPr id="14" name="Rectangle 13"/>
          <p:cNvSpPr/>
          <p:nvPr/>
        </p:nvSpPr>
        <p:spPr bwMode="auto">
          <a:xfrm rot="16200000">
            <a:off x="2828764" y="2168860"/>
            <a:ext cx="2448272" cy="360040"/>
          </a:xfrm>
          <a:prstGeom prst="rect">
            <a:avLst/>
          </a:prstGeom>
          <a:solidFill>
            <a:srgbClr val="FFFFCC">
              <a:alpha val="40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NZ" dirty="0">
                <a:solidFill>
                  <a:srgbClr val="FF0000"/>
                </a:solidFill>
                <a:latin typeface="Arial Narrow" pitchFamily="34" charset="0"/>
              </a:rPr>
              <a:t>Immediate Future</a:t>
            </a:r>
            <a:endParaRPr kumimoji="0" lang="en-NZ" i="0" u="none" strike="noStrike" cap="none" normalizeH="0" baseline="0" dirty="0">
              <a:ln>
                <a:noFill/>
              </a:ln>
              <a:solidFill>
                <a:srgbClr val="FF0000"/>
              </a:solidFill>
              <a:effectLst/>
              <a:latin typeface="Arial Narrow" pitchFamily="34" charset="0"/>
            </a:endParaRPr>
          </a:p>
        </p:txBody>
      </p:sp>
      <p:sp>
        <p:nvSpPr>
          <p:cNvPr id="15" name="Rectangle 14"/>
          <p:cNvSpPr/>
          <p:nvPr/>
        </p:nvSpPr>
        <p:spPr bwMode="auto">
          <a:xfrm rot="16200000">
            <a:off x="3332820" y="4185084"/>
            <a:ext cx="1440160" cy="360040"/>
          </a:xfrm>
          <a:prstGeom prst="rect">
            <a:avLst/>
          </a:prstGeom>
          <a:solidFill>
            <a:srgbClr val="FFFFCC">
              <a:alpha val="40000"/>
            </a:srgbClr>
          </a:solidFill>
          <a:ln w="9525" cap="flat" cmpd="sng" algn="ctr">
            <a:solidFill>
              <a:srgbClr val="000000"/>
            </a:solidFill>
            <a:prstDash val="solid"/>
            <a:round/>
            <a:headEnd type="none" w="med" len="med"/>
            <a:tailEnd type="none" w="med" len="med"/>
          </a:ln>
          <a:effectLst/>
        </p:spPr>
        <p:txBody>
          <a:bodyPr vert="horz" wrap="square" lIns="36000" tIns="45720" rIns="3600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NZ" dirty="0">
                <a:solidFill>
                  <a:srgbClr val="FF0000"/>
                </a:solidFill>
                <a:latin typeface="Arial Narrow" pitchFamily="34" charset="0"/>
              </a:rPr>
              <a:t>Near Future</a:t>
            </a:r>
            <a:endParaRPr kumimoji="0" lang="en-NZ" i="0" u="none" strike="noStrike" cap="none" normalizeH="0" baseline="0" dirty="0">
              <a:ln>
                <a:noFill/>
              </a:ln>
              <a:solidFill>
                <a:srgbClr val="FF0000"/>
              </a:solidFill>
              <a:effectLst/>
              <a:latin typeface="Arial Narrow" pitchFamily="34" charset="0"/>
            </a:endParaRPr>
          </a:p>
        </p:txBody>
      </p:sp>
      <p:sp>
        <p:nvSpPr>
          <p:cNvPr id="16" name="Rectangle 15"/>
          <p:cNvSpPr/>
          <p:nvPr/>
        </p:nvSpPr>
        <p:spPr bwMode="auto">
          <a:xfrm rot="16200000">
            <a:off x="3332820" y="5697252"/>
            <a:ext cx="1440160" cy="360040"/>
          </a:xfrm>
          <a:prstGeom prst="rect">
            <a:avLst/>
          </a:prstGeom>
          <a:solidFill>
            <a:srgbClr val="FFFFCC">
              <a:alpha val="40000"/>
            </a:srgbClr>
          </a:solidFill>
          <a:ln w="9525" cap="flat" cmpd="sng" algn="ctr">
            <a:solidFill>
              <a:srgbClr val="000000"/>
            </a:solidFill>
            <a:prstDash val="solid"/>
            <a:round/>
            <a:headEnd type="none" w="med" len="med"/>
            <a:tailEnd type="none" w="med" len="med"/>
          </a:ln>
          <a:effectLst/>
        </p:spPr>
        <p:txBody>
          <a:bodyPr vert="horz" wrap="square" lIns="36000" tIns="45720" rIns="3600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NZ" dirty="0">
                <a:solidFill>
                  <a:srgbClr val="FF0000"/>
                </a:solidFill>
                <a:latin typeface="Arial Narrow" pitchFamily="34" charset="0"/>
              </a:rPr>
              <a:t>Distant Future</a:t>
            </a:r>
            <a:endParaRPr kumimoji="0" lang="en-NZ" i="0" u="none" strike="noStrike" cap="none" normalizeH="0" baseline="0" dirty="0">
              <a:ln>
                <a:noFill/>
              </a:ln>
              <a:solidFill>
                <a:srgbClr val="FF0000"/>
              </a:solidFill>
              <a:effectLst/>
              <a:latin typeface="Arial Narrow" pitchFamily="34" charset="0"/>
            </a:endParaRPr>
          </a:p>
        </p:txBody>
      </p:sp>
    </p:spTree>
    <p:extLst>
      <p:ext uri="{BB962C8B-B14F-4D97-AF65-F5344CB8AC3E}">
        <p14:creationId xmlns:p14="http://schemas.microsoft.com/office/powerpoint/2010/main" val="1429659083"/>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7298" name="Picture 2" descr="800-Ezra%208%20Haggai_Zechariah"/>
          <p:cNvPicPr>
            <a:picLocks noChangeAspect="1" noChangeArrowheads="1"/>
          </p:cNvPicPr>
          <p:nvPr/>
        </p:nvPicPr>
        <p:blipFill>
          <a:blip r:embed="rId2" cstate="print"/>
          <a:srcRect l="9448" r="56693" b="18898"/>
          <a:stretch>
            <a:fillRect/>
          </a:stretch>
        </p:blipFill>
        <p:spPr bwMode="auto">
          <a:xfrm>
            <a:off x="0" y="0"/>
            <a:ext cx="3729038" cy="6858000"/>
          </a:xfrm>
          <a:prstGeom prst="rect">
            <a:avLst/>
          </a:prstGeom>
          <a:noFill/>
        </p:spPr>
      </p:pic>
      <p:sp>
        <p:nvSpPr>
          <p:cNvPr id="567299" name="Rectangle 3"/>
          <p:cNvSpPr>
            <a:spLocks noChangeArrowheads="1"/>
          </p:cNvSpPr>
          <p:nvPr/>
        </p:nvSpPr>
        <p:spPr bwMode="auto">
          <a:xfrm>
            <a:off x="2846388" y="0"/>
            <a:ext cx="936625" cy="6858000"/>
          </a:xfrm>
          <a:prstGeom prst="rect">
            <a:avLst/>
          </a:prstGeom>
          <a:gradFill rotWithShape="1">
            <a:gsLst>
              <a:gs pos="0">
                <a:srgbClr val="FFFFCC">
                  <a:alpha val="0"/>
                </a:srgbClr>
              </a:gs>
              <a:gs pos="100000">
                <a:srgbClr val="FFFFCC"/>
              </a:gs>
            </a:gsLst>
            <a:lin ang="0" scaled="1"/>
          </a:gradFill>
          <a:ln w="9525">
            <a:noFill/>
            <a:miter lim="800000"/>
            <a:headEnd/>
            <a:tailEnd/>
          </a:ln>
          <a:effectLst/>
        </p:spPr>
        <p:txBody>
          <a:bodyPr wrap="none" anchor="ctr"/>
          <a:lstStyle/>
          <a:p>
            <a:endParaRPr lang="en-NZ"/>
          </a:p>
        </p:txBody>
      </p:sp>
      <p:sp>
        <p:nvSpPr>
          <p:cNvPr id="567300" name="Text Box 4"/>
          <p:cNvSpPr txBox="1">
            <a:spLocks noChangeArrowheads="1"/>
          </p:cNvSpPr>
          <p:nvPr/>
        </p:nvSpPr>
        <p:spPr bwMode="auto">
          <a:xfrm>
            <a:off x="0" y="4941888"/>
            <a:ext cx="3152775" cy="762000"/>
          </a:xfrm>
          <a:prstGeom prst="rect">
            <a:avLst/>
          </a:prstGeom>
          <a:noFill/>
          <a:ln w="9525">
            <a:noFill/>
            <a:miter lim="800000"/>
            <a:headEnd/>
            <a:tailEnd/>
          </a:ln>
          <a:effectLst>
            <a:outerShdw dist="35921" dir="2700000" algn="ctr" rotWithShape="0">
              <a:schemeClr val="bg2"/>
            </a:outerShdw>
          </a:effectLst>
        </p:spPr>
        <p:txBody>
          <a:bodyPr lIns="54000" rIns="54000">
            <a:spAutoFit/>
          </a:bodyPr>
          <a:lstStyle/>
          <a:p>
            <a:pPr algn="ctr"/>
            <a:r>
              <a:rPr lang="en-NZ" sz="4400" dirty="0">
                <a:solidFill>
                  <a:srgbClr val="FF0000"/>
                </a:solidFill>
                <a:effectLst>
                  <a:glow rad="254000">
                    <a:srgbClr val="000000">
                      <a:alpha val="60000"/>
                    </a:srgbClr>
                  </a:glow>
                </a:effectLst>
                <a:latin typeface="Papyrus" panose="03070502060502030205" pitchFamily="66" charset="0"/>
              </a:rPr>
              <a:t>Outline</a:t>
            </a:r>
          </a:p>
        </p:txBody>
      </p:sp>
      <p:sp>
        <p:nvSpPr>
          <p:cNvPr id="567301" name="Text Box 5"/>
          <p:cNvSpPr txBox="1">
            <a:spLocks noChangeArrowheads="1"/>
          </p:cNvSpPr>
          <p:nvPr/>
        </p:nvSpPr>
        <p:spPr bwMode="auto">
          <a:xfrm>
            <a:off x="3944938" y="333375"/>
            <a:ext cx="5761037" cy="641350"/>
          </a:xfrm>
          <a:prstGeom prst="rect">
            <a:avLst/>
          </a:prstGeom>
          <a:noFill/>
          <a:ln w="9525" algn="ctr">
            <a:noFill/>
            <a:miter lim="800000"/>
            <a:headEnd/>
            <a:tailEnd/>
          </a:ln>
          <a:effectLst/>
        </p:spPr>
        <p:txBody>
          <a:bodyPr>
            <a:spAutoFit/>
          </a:bodyPr>
          <a:lstStyle/>
          <a:p>
            <a:pPr algn="ctr"/>
            <a:r>
              <a:rPr lang="en-NZ" sz="3600" dirty="0">
                <a:latin typeface="Arial Black" pitchFamily="34" charset="0"/>
              </a:rPr>
              <a:t>The Day of Yahweh</a:t>
            </a:r>
            <a:endParaRPr lang="en-GB" sz="2400" dirty="0">
              <a:latin typeface="Arial Black" pitchFamily="34" charset="0"/>
            </a:endParaRPr>
          </a:p>
        </p:txBody>
      </p:sp>
      <p:sp>
        <p:nvSpPr>
          <p:cNvPr id="567302" name="Text Box 6"/>
          <p:cNvSpPr txBox="1">
            <a:spLocks noChangeArrowheads="1"/>
          </p:cNvSpPr>
          <p:nvPr/>
        </p:nvSpPr>
        <p:spPr bwMode="auto">
          <a:xfrm>
            <a:off x="3729038" y="1125538"/>
            <a:ext cx="6176962" cy="5178425"/>
          </a:xfrm>
          <a:prstGeom prst="rect">
            <a:avLst/>
          </a:prstGeom>
          <a:noFill/>
          <a:ln w="9525" algn="ctr">
            <a:noFill/>
            <a:miter lim="800000"/>
            <a:headEnd/>
            <a:tailEnd/>
          </a:ln>
          <a:effectLst/>
        </p:spPr>
        <p:txBody>
          <a:bodyPr>
            <a:spAutoFit/>
          </a:bodyPr>
          <a:lstStyle/>
          <a:p>
            <a:pPr>
              <a:buFont typeface="Wingdings" pitchFamily="2" charset="2"/>
              <a:buNone/>
              <a:tabLst>
                <a:tab pos="3586163" algn="ctr"/>
                <a:tab pos="4489450" algn="ctr"/>
                <a:tab pos="5380038" algn="ctr"/>
              </a:tabLst>
            </a:pPr>
            <a:r>
              <a:rPr lang="en-NZ" sz="2600"/>
              <a:t>Zechariah	12	13	14</a:t>
            </a:r>
          </a:p>
          <a:p>
            <a:pPr>
              <a:buFont typeface="Wingdings" pitchFamily="2" charset="2"/>
              <a:buNone/>
              <a:tabLst>
                <a:tab pos="3586163" algn="ctr"/>
                <a:tab pos="4489450" algn="ctr"/>
                <a:tab pos="5380038" algn="ctr"/>
              </a:tabLst>
            </a:pPr>
            <a:r>
              <a:rPr lang="en-NZ" sz="2200" b="0">
                <a:latin typeface="Arial" charset="0"/>
              </a:rPr>
              <a:t>Invasion of the Land	</a:t>
            </a:r>
            <a:r>
              <a:rPr lang="en-NZ" sz="2200">
                <a:latin typeface="Arial Narrow" pitchFamily="34" charset="0"/>
              </a:rPr>
              <a:t>v1-3</a:t>
            </a:r>
          </a:p>
          <a:p>
            <a:pPr>
              <a:buFont typeface="Wingdings" pitchFamily="2" charset="2"/>
              <a:buNone/>
              <a:tabLst>
                <a:tab pos="3586163" algn="ctr"/>
                <a:tab pos="4489450" algn="ctr"/>
                <a:tab pos="5380038" algn="ctr"/>
              </a:tabLst>
            </a:pPr>
            <a:r>
              <a:rPr lang="en-NZ" sz="2200" b="0">
                <a:latin typeface="Arial" charset="0"/>
              </a:rPr>
              <a:t>Judah Refined		</a:t>
            </a:r>
            <a:r>
              <a:rPr lang="en-NZ" sz="2200">
                <a:latin typeface="Arial Narrow" pitchFamily="34" charset="0"/>
              </a:rPr>
              <a:t>v8-9</a:t>
            </a:r>
          </a:p>
          <a:p>
            <a:pPr>
              <a:buFont typeface="Wingdings" pitchFamily="2" charset="2"/>
              <a:buNone/>
              <a:tabLst>
                <a:tab pos="3586163" algn="ctr"/>
                <a:tab pos="4489450" algn="ctr"/>
                <a:tab pos="5380038" algn="ctr"/>
              </a:tabLst>
            </a:pPr>
            <a:r>
              <a:rPr lang="en-NZ" sz="2200" b="0">
                <a:latin typeface="Arial" charset="0"/>
              </a:rPr>
              <a:t>Jerusalem Taken			</a:t>
            </a:r>
            <a:r>
              <a:rPr lang="en-NZ" sz="2200">
                <a:latin typeface="Arial Narrow" pitchFamily="34" charset="0"/>
              </a:rPr>
              <a:t>v1-2</a:t>
            </a:r>
          </a:p>
          <a:p>
            <a:pPr>
              <a:buFont typeface="Wingdings" pitchFamily="2" charset="2"/>
              <a:buNone/>
              <a:tabLst>
                <a:tab pos="3586163" algn="ctr"/>
                <a:tab pos="4489450" algn="ctr"/>
                <a:tab pos="5380038" algn="ctr"/>
              </a:tabLst>
            </a:pPr>
            <a:r>
              <a:rPr lang="en-NZ" sz="2200" b="0">
                <a:latin typeface="Arial" charset="0"/>
              </a:rPr>
              <a:t>Natural Disasters			</a:t>
            </a:r>
            <a:r>
              <a:rPr lang="en-NZ" sz="2200">
                <a:latin typeface="Arial Narrow" pitchFamily="34" charset="0"/>
              </a:rPr>
              <a:t>v3-7</a:t>
            </a:r>
          </a:p>
          <a:p>
            <a:pPr>
              <a:buFont typeface="Wingdings" pitchFamily="2" charset="2"/>
              <a:buNone/>
              <a:tabLst>
                <a:tab pos="3586163" algn="ctr"/>
                <a:tab pos="4489450" algn="ctr"/>
                <a:tab pos="5380038" algn="ctr"/>
              </a:tabLst>
            </a:pPr>
            <a:r>
              <a:rPr lang="en-NZ" sz="2200" b="0">
                <a:latin typeface="Arial" charset="0"/>
              </a:rPr>
              <a:t>Topographical Changes			</a:t>
            </a:r>
            <a:r>
              <a:rPr lang="en-NZ" sz="2200">
                <a:latin typeface="Arial Narrow" pitchFamily="34" charset="0"/>
              </a:rPr>
              <a:t>v8,10</a:t>
            </a:r>
          </a:p>
          <a:p>
            <a:pPr>
              <a:buFont typeface="Wingdings" pitchFamily="2" charset="2"/>
              <a:buNone/>
              <a:tabLst>
                <a:tab pos="3586163" algn="ctr"/>
                <a:tab pos="4489450" algn="ctr"/>
                <a:tab pos="5380038" algn="ctr"/>
              </a:tabLst>
            </a:pPr>
            <a:r>
              <a:rPr lang="en-NZ" sz="2200" b="0">
                <a:latin typeface="Arial" charset="0"/>
              </a:rPr>
              <a:t>Plague &amp; Civil War	</a:t>
            </a:r>
            <a:r>
              <a:rPr lang="en-NZ" sz="2200">
                <a:latin typeface="Arial Narrow" pitchFamily="34" charset="0"/>
              </a:rPr>
              <a:t>v4</a:t>
            </a:r>
            <a:r>
              <a:rPr lang="en-NZ" sz="2200" b="0">
                <a:latin typeface="Arial" charset="0"/>
              </a:rPr>
              <a:t>		</a:t>
            </a:r>
            <a:r>
              <a:rPr lang="en-NZ" sz="2200">
                <a:latin typeface="Arial Narrow" pitchFamily="34" charset="0"/>
              </a:rPr>
              <a:t>v12-15</a:t>
            </a:r>
          </a:p>
          <a:p>
            <a:pPr>
              <a:buFont typeface="Wingdings" pitchFamily="2" charset="2"/>
              <a:buNone/>
              <a:tabLst>
                <a:tab pos="3586163" algn="ctr"/>
                <a:tab pos="4489450" algn="ctr"/>
                <a:tab pos="5380038" algn="ctr"/>
              </a:tabLst>
            </a:pPr>
            <a:r>
              <a:rPr lang="en-NZ" sz="2200" b="0">
                <a:latin typeface="Arial" charset="0"/>
              </a:rPr>
              <a:t>Judah Saved	</a:t>
            </a:r>
            <a:r>
              <a:rPr lang="en-NZ" sz="2200">
                <a:latin typeface="Arial Narrow" pitchFamily="34" charset="0"/>
              </a:rPr>
              <a:t>v7</a:t>
            </a:r>
            <a:r>
              <a:rPr lang="en-NZ" sz="2200" b="0">
                <a:latin typeface="Arial" charset="0"/>
              </a:rPr>
              <a:t>	</a:t>
            </a:r>
            <a:r>
              <a:rPr lang="en-NZ" sz="2200">
                <a:latin typeface="Arial Narrow" pitchFamily="34" charset="0"/>
              </a:rPr>
              <a:t>v9</a:t>
            </a:r>
          </a:p>
          <a:p>
            <a:pPr>
              <a:buFont typeface="Wingdings" pitchFamily="2" charset="2"/>
              <a:buNone/>
              <a:tabLst>
                <a:tab pos="3586163" algn="ctr"/>
                <a:tab pos="4489450" algn="ctr"/>
                <a:tab pos="5380038" algn="ctr"/>
              </a:tabLst>
            </a:pPr>
            <a:r>
              <a:rPr lang="en-NZ" sz="2200" b="0">
                <a:latin typeface="Arial" charset="0"/>
              </a:rPr>
              <a:t>Jerusalem Saved	</a:t>
            </a:r>
            <a:r>
              <a:rPr lang="en-NZ" sz="2200">
                <a:latin typeface="Arial Narrow" pitchFamily="34" charset="0"/>
              </a:rPr>
              <a:t>v5-9</a:t>
            </a:r>
            <a:r>
              <a:rPr lang="en-NZ" sz="2200" b="0">
                <a:latin typeface="Arial" charset="0"/>
              </a:rPr>
              <a:t>		</a:t>
            </a:r>
            <a:r>
              <a:rPr lang="en-NZ" sz="2200">
                <a:latin typeface="Arial Narrow" pitchFamily="34" charset="0"/>
              </a:rPr>
              <a:t>v14</a:t>
            </a:r>
          </a:p>
          <a:p>
            <a:pPr>
              <a:buFont typeface="Wingdings" pitchFamily="2" charset="2"/>
              <a:buNone/>
              <a:tabLst>
                <a:tab pos="3586163" algn="ctr"/>
                <a:tab pos="4489450" algn="ctr"/>
                <a:tab pos="5380038" algn="ctr"/>
              </a:tabLst>
            </a:pPr>
            <a:r>
              <a:rPr lang="en-NZ" sz="2200" b="0">
                <a:latin typeface="Arial" charset="0"/>
              </a:rPr>
              <a:t>The Deliverer Identified		</a:t>
            </a:r>
            <a:r>
              <a:rPr lang="en-NZ" sz="2200">
                <a:latin typeface="Arial Narrow" pitchFamily="34" charset="0"/>
              </a:rPr>
              <a:t>v6</a:t>
            </a:r>
          </a:p>
          <a:p>
            <a:pPr>
              <a:buFont typeface="Wingdings" pitchFamily="2" charset="2"/>
              <a:buNone/>
              <a:tabLst>
                <a:tab pos="3586163" algn="ctr"/>
                <a:tab pos="4489450" algn="ctr"/>
                <a:tab pos="5380038" algn="ctr"/>
              </a:tabLst>
            </a:pPr>
            <a:r>
              <a:rPr lang="en-NZ" sz="2200" b="0">
                <a:latin typeface="Arial" charset="0"/>
              </a:rPr>
              <a:t>Jewry Mourns	</a:t>
            </a:r>
            <a:r>
              <a:rPr lang="en-NZ" sz="2200">
                <a:latin typeface="Arial Narrow" pitchFamily="34" charset="0"/>
              </a:rPr>
              <a:t>v10-14</a:t>
            </a:r>
          </a:p>
          <a:p>
            <a:pPr>
              <a:buFont typeface="Wingdings" pitchFamily="2" charset="2"/>
              <a:buNone/>
              <a:tabLst>
                <a:tab pos="3586163" algn="ctr"/>
                <a:tab pos="4489450" algn="ctr"/>
                <a:tab pos="5380038" algn="ctr"/>
              </a:tabLst>
            </a:pPr>
            <a:r>
              <a:rPr lang="en-NZ" sz="2200" b="0">
                <a:latin typeface="Arial" charset="0"/>
              </a:rPr>
              <a:t>The Land Cleansed		</a:t>
            </a:r>
            <a:r>
              <a:rPr lang="en-NZ" sz="2200">
                <a:latin typeface="Arial Narrow" pitchFamily="34" charset="0"/>
              </a:rPr>
              <a:t>v1-5</a:t>
            </a:r>
          </a:p>
          <a:p>
            <a:pPr>
              <a:buFont typeface="Wingdings" pitchFamily="2" charset="2"/>
              <a:buNone/>
              <a:tabLst>
                <a:tab pos="3586163" algn="ctr"/>
                <a:tab pos="4489450" algn="ctr"/>
                <a:tab pos="5380038" algn="ctr"/>
              </a:tabLst>
            </a:pPr>
            <a:r>
              <a:rPr lang="en-NZ" sz="2200" b="0">
                <a:latin typeface="Arial" charset="0"/>
              </a:rPr>
              <a:t>The Nations Converted			</a:t>
            </a:r>
            <a:r>
              <a:rPr lang="en-NZ" sz="2200">
                <a:latin typeface="Arial Narrow" pitchFamily="34" charset="0"/>
              </a:rPr>
              <a:t>v16-19</a:t>
            </a:r>
          </a:p>
          <a:p>
            <a:pPr>
              <a:buFont typeface="Wingdings" pitchFamily="2" charset="2"/>
              <a:buNone/>
              <a:tabLst>
                <a:tab pos="3586163" algn="ctr"/>
                <a:tab pos="4489450" algn="ctr"/>
                <a:tab pos="5380038" algn="ctr"/>
              </a:tabLst>
            </a:pPr>
            <a:r>
              <a:rPr lang="en-NZ" sz="2200" b="0">
                <a:latin typeface="Arial" charset="0"/>
              </a:rPr>
              <a:t>Jerusalem Victorious			</a:t>
            </a:r>
            <a:r>
              <a:rPr lang="en-NZ" sz="2200">
                <a:latin typeface="Arial Narrow" pitchFamily="34" charset="0"/>
              </a:rPr>
              <a:t>v20-21</a:t>
            </a:r>
          </a:p>
          <a:p>
            <a:pPr>
              <a:buFont typeface="Wingdings" pitchFamily="2" charset="2"/>
              <a:buNone/>
              <a:tabLst>
                <a:tab pos="3586163" algn="ctr"/>
                <a:tab pos="4489450" algn="ctr"/>
                <a:tab pos="5380038" algn="ctr"/>
              </a:tabLst>
            </a:pPr>
            <a:r>
              <a:rPr lang="en-NZ" sz="2200" b="0">
                <a:latin typeface="Arial" charset="0"/>
              </a:rPr>
              <a:t>Yahweh is King			</a:t>
            </a:r>
            <a:r>
              <a:rPr lang="en-NZ" sz="2200">
                <a:latin typeface="Arial Narrow" pitchFamily="34" charset="0"/>
              </a:rPr>
              <a:t>v9,11</a:t>
            </a:r>
            <a:endParaRPr lang="en-NZ" sz="2600">
              <a:solidFill>
                <a:srgbClr val="000066"/>
              </a:solidFill>
              <a:latin typeface="Arial Narrow" pitchFamily="34" charset="0"/>
            </a:endParaRPr>
          </a:p>
        </p:txBody>
      </p:sp>
      <p:sp>
        <p:nvSpPr>
          <p:cNvPr id="567303" name="Line 7"/>
          <p:cNvSpPr>
            <a:spLocks noChangeShapeType="1"/>
          </p:cNvSpPr>
          <p:nvPr/>
        </p:nvSpPr>
        <p:spPr bwMode="auto">
          <a:xfrm>
            <a:off x="7905750" y="1557338"/>
            <a:ext cx="0" cy="4751387"/>
          </a:xfrm>
          <a:prstGeom prst="line">
            <a:avLst/>
          </a:prstGeom>
          <a:noFill/>
          <a:ln w="19050">
            <a:solidFill>
              <a:srgbClr val="000000"/>
            </a:solidFill>
            <a:round/>
            <a:headEnd/>
            <a:tailEnd/>
          </a:ln>
          <a:effectLst/>
        </p:spPr>
        <p:txBody>
          <a:bodyPr>
            <a:spAutoFit/>
          </a:bodyPr>
          <a:lstStyle/>
          <a:p>
            <a:endParaRPr lang="en-NZ"/>
          </a:p>
        </p:txBody>
      </p:sp>
      <p:sp>
        <p:nvSpPr>
          <p:cNvPr id="567304" name="Line 8"/>
          <p:cNvSpPr>
            <a:spLocks noChangeShapeType="1"/>
          </p:cNvSpPr>
          <p:nvPr/>
        </p:nvSpPr>
        <p:spPr bwMode="auto">
          <a:xfrm>
            <a:off x="8697913" y="1557338"/>
            <a:ext cx="0" cy="4751387"/>
          </a:xfrm>
          <a:prstGeom prst="line">
            <a:avLst/>
          </a:prstGeom>
          <a:noFill/>
          <a:ln w="19050">
            <a:solidFill>
              <a:srgbClr val="000000"/>
            </a:solidFill>
            <a:round/>
            <a:headEnd/>
            <a:tailEnd/>
          </a:ln>
          <a:effectLst/>
        </p:spPr>
        <p:txBody>
          <a:bodyPr>
            <a:spAutoFit/>
          </a:bodyPr>
          <a:lstStyle/>
          <a:p>
            <a:endParaRPr lang="en-NZ"/>
          </a:p>
        </p:txBody>
      </p:sp>
    </p:spTree>
    <p:extLst>
      <p:ext uri="{BB962C8B-B14F-4D97-AF65-F5344CB8AC3E}">
        <p14:creationId xmlns:p14="http://schemas.microsoft.com/office/powerpoint/2010/main" val="483681405"/>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
          <p:cNvSpPr txBox="1">
            <a:spLocks noChangeArrowheads="1"/>
          </p:cNvSpPr>
          <p:nvPr/>
        </p:nvSpPr>
        <p:spPr bwMode="auto">
          <a:xfrm>
            <a:off x="4160912" y="116632"/>
            <a:ext cx="5745088" cy="646331"/>
          </a:xfrm>
          <a:prstGeom prst="rect">
            <a:avLst/>
          </a:prstGeom>
          <a:noFill/>
          <a:ln w="9525" algn="ctr">
            <a:noFill/>
            <a:miter lim="800000"/>
            <a:headEnd/>
            <a:tailEnd/>
          </a:ln>
          <a:effectLst/>
        </p:spPr>
        <p:txBody>
          <a:bodyPr wrap="square">
            <a:spAutoFit/>
          </a:bodyPr>
          <a:lstStyle/>
          <a:p>
            <a:pPr algn="ctr"/>
            <a:r>
              <a:rPr lang="en-NZ" sz="3600" dirty="0">
                <a:solidFill>
                  <a:schemeClr val="bg1">
                    <a:lumMod val="50000"/>
                  </a:schemeClr>
                </a:solidFill>
                <a:latin typeface="Arial Black" pitchFamily="34" charset="0"/>
              </a:rPr>
              <a:t>Military Spending</a:t>
            </a:r>
          </a:p>
        </p:txBody>
      </p:sp>
      <p:pic>
        <p:nvPicPr>
          <p:cNvPr id="2" name="Picture 2" descr="After a decline following the end of the Cold War, military spending increasd, only slightly falling in 2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422"/>
            <a:ext cx="4232919" cy="371633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cdn1.globalissues.org/i/military/13/country-distribution-20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504" y="3752985"/>
            <a:ext cx="3116505" cy="31447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cdn1.globalissues.org/i/military/13/regional-military-spending-201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0187" y="764704"/>
            <a:ext cx="5457350" cy="266429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cdn1.globalissues.org/i/military/13/global-peace-index-201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1706" y="3645024"/>
            <a:ext cx="5143500" cy="3098661"/>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5"/>
          <p:cNvSpPr txBox="1">
            <a:spLocks noChangeArrowheads="1"/>
          </p:cNvSpPr>
          <p:nvPr/>
        </p:nvSpPr>
        <p:spPr bwMode="auto">
          <a:xfrm>
            <a:off x="4287502" y="3614485"/>
            <a:ext cx="5472608" cy="276999"/>
          </a:xfrm>
          <a:prstGeom prst="rect">
            <a:avLst/>
          </a:prstGeom>
          <a:noFill/>
          <a:ln w="9525" algn="ctr">
            <a:noFill/>
            <a:miter lim="800000"/>
            <a:headEnd/>
            <a:tailEnd/>
          </a:ln>
          <a:effectLst/>
        </p:spPr>
        <p:txBody>
          <a:bodyPr wrap="square">
            <a:spAutoFit/>
          </a:bodyPr>
          <a:lstStyle/>
          <a:p>
            <a:pPr algn="ctr"/>
            <a:r>
              <a:rPr lang="en-GB" sz="1200" b="0" dirty="0">
                <a:latin typeface="Arial Black" pitchFamily="34" charset="0"/>
              </a:rPr>
              <a:t>Global Peace Index</a:t>
            </a:r>
          </a:p>
        </p:txBody>
      </p:sp>
    </p:spTree>
    <p:extLst>
      <p:ext uri="{BB962C8B-B14F-4D97-AF65-F5344CB8AC3E}">
        <p14:creationId xmlns:p14="http://schemas.microsoft.com/office/powerpoint/2010/main" val="343613767"/>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5492" name="Picture 4" descr="G6"/>
          <p:cNvPicPr>
            <a:picLocks noChangeAspect="1" noChangeArrowheads="1"/>
          </p:cNvPicPr>
          <p:nvPr/>
        </p:nvPicPr>
        <p:blipFill>
          <a:blip r:embed="rId2" cstate="print"/>
          <a:srcRect/>
          <a:stretch>
            <a:fillRect/>
          </a:stretch>
        </p:blipFill>
        <p:spPr bwMode="auto">
          <a:xfrm>
            <a:off x="0" y="0"/>
            <a:ext cx="9906000" cy="6877050"/>
          </a:xfrm>
          <a:prstGeom prst="rect">
            <a:avLst/>
          </a:prstGeom>
          <a:noFill/>
        </p:spPr>
      </p:pic>
      <p:sp>
        <p:nvSpPr>
          <p:cNvPr id="575493" name="Text Box 5"/>
          <p:cNvSpPr txBox="1">
            <a:spLocks noChangeArrowheads="1"/>
          </p:cNvSpPr>
          <p:nvPr/>
        </p:nvSpPr>
        <p:spPr bwMode="auto">
          <a:xfrm>
            <a:off x="8408988" y="6092825"/>
            <a:ext cx="1295400" cy="366713"/>
          </a:xfrm>
          <a:prstGeom prst="rect">
            <a:avLst/>
          </a:prstGeom>
          <a:noFill/>
          <a:ln w="9525" algn="ctr">
            <a:noFill/>
            <a:miter lim="800000"/>
            <a:headEnd/>
            <a:tailEnd/>
          </a:ln>
          <a:effectLst/>
        </p:spPr>
        <p:txBody>
          <a:bodyPr>
            <a:spAutoFit/>
          </a:bodyPr>
          <a:lstStyle/>
          <a:p>
            <a:pPr>
              <a:spcBef>
                <a:spcPct val="50000"/>
              </a:spcBef>
            </a:pPr>
            <a:r>
              <a:rPr lang="en-NZ" dirty="0">
                <a:solidFill>
                  <a:srgbClr val="292929"/>
                </a:solidFill>
                <a:latin typeface="+mj-lt"/>
              </a:rPr>
              <a:t>Denel G6</a:t>
            </a:r>
            <a:endParaRPr lang="en-GB" dirty="0">
              <a:solidFill>
                <a:srgbClr val="292929"/>
              </a:solidFill>
              <a:latin typeface="+mj-lt"/>
            </a:endParaRPr>
          </a:p>
        </p:txBody>
      </p:sp>
    </p:spTree>
    <p:extLst>
      <p:ext uri="{BB962C8B-B14F-4D97-AF65-F5344CB8AC3E}">
        <p14:creationId xmlns:p14="http://schemas.microsoft.com/office/powerpoint/2010/main" val="1670167361"/>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p:cNvSpPr>
            <a:spLocks noChangeArrowheads="1"/>
          </p:cNvSpPr>
          <p:nvPr/>
        </p:nvSpPr>
        <p:spPr bwMode="auto">
          <a:xfrm>
            <a:off x="0" y="0"/>
            <a:ext cx="9906000" cy="6858000"/>
          </a:xfrm>
          <a:prstGeom prst="rect">
            <a:avLst/>
          </a:prstGeom>
          <a:solidFill>
            <a:srgbClr val="000000"/>
          </a:solidFill>
          <a:ln w="9525" algn="ctr">
            <a:solidFill>
              <a:srgbClr val="000000"/>
            </a:solidFill>
            <a:miter lim="800000"/>
            <a:headEnd/>
            <a:tailEnd/>
          </a:ln>
          <a:effectLst/>
        </p:spPr>
        <p:txBody>
          <a:bodyPr anchor="ctr">
            <a:spAutoFit/>
          </a:bodyPr>
          <a:lstStyle/>
          <a:p>
            <a:endParaRPr lang="en-NZ"/>
          </a:p>
        </p:txBody>
      </p:sp>
      <p:pic>
        <p:nvPicPr>
          <p:cNvPr id="587780" name="Picture 4" descr="ORD_M777_Howitzer_Firing_lg"/>
          <p:cNvPicPr>
            <a:picLocks noChangeAspect="1" noChangeArrowheads="1"/>
          </p:cNvPicPr>
          <p:nvPr/>
        </p:nvPicPr>
        <p:blipFill>
          <a:blip r:embed="rId2" cstate="print"/>
          <a:srcRect/>
          <a:stretch>
            <a:fillRect/>
          </a:stretch>
        </p:blipFill>
        <p:spPr bwMode="auto">
          <a:xfrm>
            <a:off x="1568450" y="0"/>
            <a:ext cx="6845300" cy="6858000"/>
          </a:xfrm>
          <a:prstGeom prst="rect">
            <a:avLst/>
          </a:prstGeom>
          <a:noFill/>
        </p:spPr>
      </p:pic>
      <p:sp>
        <p:nvSpPr>
          <p:cNvPr id="587781" name="Text Box 5"/>
          <p:cNvSpPr txBox="1">
            <a:spLocks noChangeArrowheads="1"/>
          </p:cNvSpPr>
          <p:nvPr/>
        </p:nvSpPr>
        <p:spPr bwMode="auto">
          <a:xfrm>
            <a:off x="5025008" y="6308725"/>
            <a:ext cx="3239517" cy="366713"/>
          </a:xfrm>
          <a:prstGeom prst="rect">
            <a:avLst/>
          </a:prstGeom>
          <a:noFill/>
          <a:ln w="9525" algn="ctr">
            <a:noFill/>
            <a:miter lim="800000"/>
            <a:headEnd/>
            <a:tailEnd/>
          </a:ln>
          <a:effectLst/>
        </p:spPr>
        <p:txBody>
          <a:bodyPr wrap="square">
            <a:spAutoFit/>
          </a:bodyPr>
          <a:lstStyle/>
          <a:p>
            <a:pPr>
              <a:spcBef>
                <a:spcPct val="50000"/>
              </a:spcBef>
            </a:pPr>
            <a:r>
              <a:rPr lang="en-NZ" dirty="0">
                <a:solidFill>
                  <a:srgbClr val="292929"/>
                </a:solidFill>
                <a:latin typeface="+mj-lt"/>
              </a:rPr>
              <a:t>British Aerospace M777</a:t>
            </a:r>
            <a:endParaRPr lang="en-GB" dirty="0">
              <a:solidFill>
                <a:srgbClr val="292929"/>
              </a:solidFill>
              <a:latin typeface="+mj-lt"/>
            </a:endParaRPr>
          </a:p>
        </p:txBody>
      </p:sp>
    </p:spTree>
    <p:extLst>
      <p:ext uri="{BB962C8B-B14F-4D97-AF65-F5344CB8AC3E}">
        <p14:creationId xmlns:p14="http://schemas.microsoft.com/office/powerpoint/2010/main" val="1416648504"/>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ChangeArrowheads="1"/>
          </p:cNvSpPr>
          <p:nvPr/>
        </p:nvSpPr>
        <p:spPr bwMode="auto">
          <a:xfrm>
            <a:off x="2846388" y="0"/>
            <a:ext cx="936625" cy="6858000"/>
          </a:xfrm>
          <a:prstGeom prst="rect">
            <a:avLst/>
          </a:prstGeom>
          <a:gradFill rotWithShape="1">
            <a:gsLst>
              <a:gs pos="0">
                <a:srgbClr val="FFFFCC">
                  <a:alpha val="0"/>
                </a:srgbClr>
              </a:gs>
              <a:gs pos="100000">
                <a:srgbClr val="FFFFCC"/>
              </a:gs>
            </a:gsLst>
            <a:lin ang="0" scaled="1"/>
          </a:gradFill>
          <a:ln w="9525">
            <a:noFill/>
            <a:miter lim="800000"/>
            <a:headEnd/>
            <a:tailEnd/>
          </a:ln>
          <a:effectLst/>
        </p:spPr>
        <p:txBody>
          <a:bodyPr wrap="none" anchor="ctr"/>
          <a:lstStyle/>
          <a:p>
            <a:endParaRPr lang="en-NZ"/>
          </a:p>
        </p:txBody>
      </p:sp>
      <p:pic>
        <p:nvPicPr>
          <p:cNvPr id="576515" name="Picture 3" descr="hires_081231-F-3188G-016a"/>
          <p:cNvPicPr>
            <a:picLocks noChangeAspect="1" noChangeArrowheads="1"/>
          </p:cNvPicPr>
          <p:nvPr/>
        </p:nvPicPr>
        <p:blipFill>
          <a:blip r:embed="rId2" cstate="print"/>
          <a:srcRect/>
          <a:stretch>
            <a:fillRect/>
          </a:stretch>
        </p:blipFill>
        <p:spPr bwMode="auto">
          <a:xfrm>
            <a:off x="0" y="0"/>
            <a:ext cx="9906000" cy="6858000"/>
          </a:xfrm>
          <a:prstGeom prst="rect">
            <a:avLst/>
          </a:prstGeom>
          <a:noFill/>
        </p:spPr>
      </p:pic>
      <p:sp>
        <p:nvSpPr>
          <p:cNvPr id="576516" name="Text Box 4"/>
          <p:cNvSpPr txBox="1">
            <a:spLocks noChangeArrowheads="1"/>
          </p:cNvSpPr>
          <p:nvPr/>
        </p:nvSpPr>
        <p:spPr bwMode="auto">
          <a:xfrm>
            <a:off x="6681192" y="6308725"/>
            <a:ext cx="3023196" cy="369332"/>
          </a:xfrm>
          <a:prstGeom prst="rect">
            <a:avLst/>
          </a:prstGeom>
          <a:noFill/>
          <a:ln w="9525" algn="ctr">
            <a:noFill/>
            <a:miter lim="800000"/>
            <a:headEnd/>
            <a:tailEnd/>
          </a:ln>
          <a:effectLst/>
        </p:spPr>
        <p:txBody>
          <a:bodyPr wrap="square">
            <a:spAutoFit/>
          </a:bodyPr>
          <a:lstStyle/>
          <a:p>
            <a:pPr>
              <a:spcBef>
                <a:spcPct val="50000"/>
              </a:spcBef>
            </a:pPr>
            <a:r>
              <a:rPr lang="en-NZ" dirty="0">
                <a:solidFill>
                  <a:srgbClr val="292929"/>
                </a:solidFill>
                <a:latin typeface="+mn-lt"/>
              </a:rPr>
              <a:t>Lockheed Martin F15E</a:t>
            </a:r>
            <a:endParaRPr lang="en-GB" dirty="0">
              <a:solidFill>
                <a:srgbClr val="292929"/>
              </a:solidFill>
              <a:latin typeface="+mn-lt"/>
            </a:endParaRPr>
          </a:p>
        </p:txBody>
      </p:sp>
    </p:spTree>
    <p:extLst>
      <p:ext uri="{BB962C8B-B14F-4D97-AF65-F5344CB8AC3E}">
        <p14:creationId xmlns:p14="http://schemas.microsoft.com/office/powerpoint/2010/main" val="2892164028"/>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63" name="Rectangle 7"/>
          <p:cNvSpPr>
            <a:spLocks noChangeArrowheads="1"/>
          </p:cNvSpPr>
          <p:nvPr/>
        </p:nvSpPr>
        <p:spPr bwMode="auto">
          <a:xfrm>
            <a:off x="0" y="0"/>
            <a:ext cx="9906000" cy="6858000"/>
          </a:xfrm>
          <a:prstGeom prst="rect">
            <a:avLst/>
          </a:prstGeom>
          <a:solidFill>
            <a:srgbClr val="000000"/>
          </a:solidFill>
          <a:ln w="9525" algn="ctr">
            <a:solidFill>
              <a:srgbClr val="000000"/>
            </a:solidFill>
            <a:miter lim="800000"/>
            <a:headEnd/>
            <a:tailEnd/>
          </a:ln>
          <a:effectLst/>
        </p:spPr>
        <p:txBody>
          <a:bodyPr anchor="ctr">
            <a:spAutoFit/>
          </a:bodyPr>
          <a:lstStyle/>
          <a:p>
            <a:endParaRPr lang="en-NZ"/>
          </a:p>
        </p:txBody>
      </p:sp>
      <p:sp>
        <p:nvSpPr>
          <p:cNvPr id="582658" name="Rectangle 2"/>
          <p:cNvSpPr>
            <a:spLocks noChangeArrowheads="1"/>
          </p:cNvSpPr>
          <p:nvPr/>
        </p:nvSpPr>
        <p:spPr bwMode="auto">
          <a:xfrm>
            <a:off x="2846388" y="0"/>
            <a:ext cx="936625" cy="6858000"/>
          </a:xfrm>
          <a:prstGeom prst="rect">
            <a:avLst/>
          </a:prstGeom>
          <a:gradFill rotWithShape="1">
            <a:gsLst>
              <a:gs pos="0">
                <a:srgbClr val="FFFFCC">
                  <a:alpha val="0"/>
                </a:srgbClr>
              </a:gs>
              <a:gs pos="100000">
                <a:srgbClr val="FFFFCC"/>
              </a:gs>
            </a:gsLst>
            <a:lin ang="0" scaled="1"/>
          </a:gradFill>
          <a:ln w="9525">
            <a:noFill/>
            <a:miter lim="800000"/>
            <a:headEnd/>
            <a:tailEnd/>
          </a:ln>
          <a:effectLst/>
        </p:spPr>
        <p:txBody>
          <a:bodyPr wrap="none" anchor="ctr"/>
          <a:lstStyle/>
          <a:p>
            <a:endParaRPr lang="en-NZ"/>
          </a:p>
        </p:txBody>
      </p:sp>
      <p:pic>
        <p:nvPicPr>
          <p:cNvPr id="582662" name="Picture 6" descr="patriot3"/>
          <p:cNvPicPr>
            <a:picLocks noChangeAspect="1" noChangeArrowheads="1"/>
          </p:cNvPicPr>
          <p:nvPr/>
        </p:nvPicPr>
        <p:blipFill>
          <a:blip r:embed="rId2" cstate="print"/>
          <a:srcRect/>
          <a:stretch>
            <a:fillRect/>
          </a:stretch>
        </p:blipFill>
        <p:spPr bwMode="auto">
          <a:xfrm>
            <a:off x="2073275" y="0"/>
            <a:ext cx="5810250" cy="6858000"/>
          </a:xfrm>
          <a:prstGeom prst="rect">
            <a:avLst/>
          </a:prstGeom>
          <a:noFill/>
        </p:spPr>
      </p:pic>
    </p:spTree>
    <p:extLst>
      <p:ext uri="{BB962C8B-B14F-4D97-AF65-F5344CB8AC3E}">
        <p14:creationId xmlns:p14="http://schemas.microsoft.com/office/powerpoint/2010/main" val="341430863"/>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p:cNvSpPr>
            <a:spLocks noChangeArrowheads="1"/>
          </p:cNvSpPr>
          <p:nvPr/>
        </p:nvSpPr>
        <p:spPr bwMode="auto">
          <a:xfrm>
            <a:off x="0" y="0"/>
            <a:ext cx="9906000" cy="6858000"/>
          </a:xfrm>
          <a:prstGeom prst="rect">
            <a:avLst/>
          </a:prstGeom>
          <a:solidFill>
            <a:srgbClr val="000000"/>
          </a:solidFill>
          <a:ln w="9525" algn="ctr">
            <a:solidFill>
              <a:srgbClr val="000000"/>
            </a:solidFill>
            <a:miter lim="800000"/>
            <a:headEnd/>
            <a:tailEnd/>
          </a:ln>
          <a:effectLst/>
        </p:spPr>
        <p:txBody>
          <a:bodyPr anchor="ctr">
            <a:spAutoFit/>
          </a:bodyPr>
          <a:lstStyle/>
          <a:p>
            <a:endParaRPr lang="en-NZ"/>
          </a:p>
        </p:txBody>
      </p:sp>
      <p:pic>
        <p:nvPicPr>
          <p:cNvPr id="586757" name="Picture 5" descr="SHIP_Battleship_Iowa_Front_Firing_lg"/>
          <p:cNvPicPr>
            <a:picLocks noChangeAspect="1" noChangeArrowheads="1"/>
          </p:cNvPicPr>
          <p:nvPr/>
        </p:nvPicPr>
        <p:blipFill>
          <a:blip r:embed="rId2" cstate="print"/>
          <a:srcRect/>
          <a:stretch>
            <a:fillRect/>
          </a:stretch>
        </p:blipFill>
        <p:spPr bwMode="auto">
          <a:xfrm>
            <a:off x="2216150" y="0"/>
            <a:ext cx="5380038" cy="6858000"/>
          </a:xfrm>
          <a:prstGeom prst="rect">
            <a:avLst/>
          </a:prstGeom>
          <a:noFill/>
        </p:spPr>
      </p:pic>
    </p:spTree>
    <p:extLst>
      <p:ext uri="{BB962C8B-B14F-4D97-AF65-F5344CB8AC3E}">
        <p14:creationId xmlns:p14="http://schemas.microsoft.com/office/powerpoint/2010/main" val="1871266187"/>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21" name="Rectangle 5"/>
          <p:cNvSpPr>
            <a:spLocks noChangeArrowheads="1"/>
          </p:cNvSpPr>
          <p:nvPr/>
        </p:nvSpPr>
        <p:spPr bwMode="auto">
          <a:xfrm>
            <a:off x="0" y="0"/>
            <a:ext cx="9906000" cy="6858000"/>
          </a:xfrm>
          <a:prstGeom prst="rect">
            <a:avLst/>
          </a:prstGeom>
          <a:solidFill>
            <a:srgbClr val="000000"/>
          </a:solidFill>
          <a:ln w="9525" algn="ctr">
            <a:solidFill>
              <a:srgbClr val="000000"/>
            </a:solidFill>
            <a:miter lim="800000"/>
            <a:headEnd/>
            <a:tailEnd/>
          </a:ln>
          <a:effectLst/>
        </p:spPr>
        <p:txBody>
          <a:bodyPr anchor="ctr">
            <a:spAutoFit/>
          </a:bodyPr>
          <a:lstStyle/>
          <a:p>
            <a:endParaRPr lang="en-NZ"/>
          </a:p>
        </p:txBody>
      </p:sp>
      <p:pic>
        <p:nvPicPr>
          <p:cNvPr id="572420" name="Picture 4" descr="161156"/>
          <p:cNvPicPr>
            <a:picLocks noChangeAspect="1" noChangeArrowheads="1"/>
          </p:cNvPicPr>
          <p:nvPr/>
        </p:nvPicPr>
        <p:blipFill>
          <a:blip r:embed="rId2" cstate="print"/>
          <a:srcRect t="14322"/>
          <a:stretch>
            <a:fillRect/>
          </a:stretch>
        </p:blipFill>
        <p:spPr bwMode="auto">
          <a:xfrm>
            <a:off x="2000250" y="26988"/>
            <a:ext cx="5965825" cy="68580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56737149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7906" name="Picture 2" descr="800-Ezra%208%20Haggai_Zechariah"/>
          <p:cNvPicPr>
            <a:picLocks noChangeAspect="1" noChangeArrowheads="1"/>
          </p:cNvPicPr>
          <p:nvPr/>
        </p:nvPicPr>
        <p:blipFill>
          <a:blip r:embed="rId2" cstate="print"/>
          <a:srcRect l="9448" r="56693" b="18898"/>
          <a:stretch>
            <a:fillRect/>
          </a:stretch>
        </p:blipFill>
        <p:spPr bwMode="auto">
          <a:xfrm>
            <a:off x="0" y="0"/>
            <a:ext cx="3729038" cy="6858000"/>
          </a:xfrm>
          <a:prstGeom prst="rect">
            <a:avLst/>
          </a:prstGeom>
          <a:noFill/>
        </p:spPr>
      </p:pic>
      <p:sp>
        <p:nvSpPr>
          <p:cNvPr id="507907" name="Rectangle 3"/>
          <p:cNvSpPr>
            <a:spLocks noChangeArrowheads="1"/>
          </p:cNvSpPr>
          <p:nvPr/>
        </p:nvSpPr>
        <p:spPr bwMode="auto">
          <a:xfrm>
            <a:off x="2846388" y="0"/>
            <a:ext cx="936625" cy="6858000"/>
          </a:xfrm>
          <a:prstGeom prst="rect">
            <a:avLst/>
          </a:prstGeom>
          <a:gradFill rotWithShape="1">
            <a:gsLst>
              <a:gs pos="0">
                <a:srgbClr val="FFFFCC">
                  <a:alpha val="0"/>
                </a:srgbClr>
              </a:gs>
              <a:gs pos="100000">
                <a:srgbClr val="FFFFCC"/>
              </a:gs>
            </a:gsLst>
            <a:lin ang="0" scaled="1"/>
          </a:gradFill>
          <a:ln w="9525">
            <a:noFill/>
            <a:miter lim="800000"/>
            <a:headEnd/>
            <a:tailEnd/>
          </a:ln>
          <a:effectLst/>
        </p:spPr>
        <p:txBody>
          <a:bodyPr wrap="none" anchor="ctr"/>
          <a:lstStyle/>
          <a:p>
            <a:endParaRPr lang="en-NZ"/>
          </a:p>
        </p:txBody>
      </p:sp>
      <p:sp>
        <p:nvSpPr>
          <p:cNvPr id="507908" name="Text Box 4"/>
          <p:cNvSpPr txBox="1">
            <a:spLocks noChangeArrowheads="1"/>
          </p:cNvSpPr>
          <p:nvPr/>
        </p:nvSpPr>
        <p:spPr bwMode="auto">
          <a:xfrm>
            <a:off x="0" y="4941888"/>
            <a:ext cx="3152775" cy="769441"/>
          </a:xfrm>
          <a:prstGeom prst="rect">
            <a:avLst/>
          </a:prstGeom>
          <a:noFill/>
          <a:ln w="9525">
            <a:noFill/>
            <a:miter lim="800000"/>
            <a:headEnd/>
            <a:tailEnd/>
          </a:ln>
          <a:effectLst>
            <a:outerShdw dist="35921" dir="2700000" algn="ctr" rotWithShape="0">
              <a:schemeClr val="bg2"/>
            </a:outerShdw>
          </a:effectLst>
        </p:spPr>
        <p:txBody>
          <a:bodyPr lIns="54000" rIns="54000">
            <a:spAutoFit/>
          </a:bodyPr>
          <a:lstStyle/>
          <a:p>
            <a:pPr algn="ctr"/>
            <a:r>
              <a:rPr lang="en-NZ" sz="4400" dirty="0">
                <a:solidFill>
                  <a:srgbClr val="FF0000"/>
                </a:solidFill>
                <a:effectLst>
                  <a:glow rad="254000">
                    <a:srgbClr val="000000">
                      <a:alpha val="60000"/>
                    </a:srgbClr>
                  </a:glow>
                </a:effectLst>
                <a:latin typeface="Papyrus" panose="03070502060502030205" pitchFamily="66" charset="0"/>
              </a:rPr>
              <a:t>The Return</a:t>
            </a:r>
            <a:endParaRPr lang="en-GB" sz="4400" dirty="0">
              <a:solidFill>
                <a:srgbClr val="FF0000"/>
              </a:solidFill>
              <a:effectLst>
                <a:glow rad="254000">
                  <a:srgbClr val="000000">
                    <a:alpha val="60000"/>
                  </a:srgbClr>
                </a:glow>
              </a:effectLst>
              <a:latin typeface="Papyrus" panose="03070502060502030205" pitchFamily="66" charset="0"/>
            </a:endParaRPr>
          </a:p>
        </p:txBody>
      </p:sp>
      <p:sp>
        <p:nvSpPr>
          <p:cNvPr id="507909" name="Text Box 5"/>
          <p:cNvSpPr txBox="1">
            <a:spLocks noChangeArrowheads="1"/>
          </p:cNvSpPr>
          <p:nvPr/>
        </p:nvSpPr>
        <p:spPr bwMode="auto">
          <a:xfrm>
            <a:off x="3944938" y="333375"/>
            <a:ext cx="5761037" cy="1015663"/>
          </a:xfrm>
          <a:prstGeom prst="rect">
            <a:avLst/>
          </a:prstGeom>
          <a:noFill/>
          <a:ln w="9525" algn="ctr">
            <a:noFill/>
            <a:miter lim="800000"/>
            <a:headEnd/>
            <a:tailEnd/>
          </a:ln>
          <a:effectLst/>
        </p:spPr>
        <p:txBody>
          <a:bodyPr>
            <a:spAutoFit/>
          </a:bodyPr>
          <a:lstStyle/>
          <a:p>
            <a:pPr algn="ctr"/>
            <a:r>
              <a:rPr lang="en-NZ" sz="3600" dirty="0">
                <a:latin typeface="Arial Black" pitchFamily="34" charset="0"/>
              </a:rPr>
              <a:t>Cyrus</a:t>
            </a:r>
          </a:p>
          <a:p>
            <a:pPr algn="ctr"/>
            <a:endParaRPr lang="en-GB" sz="2400" dirty="0">
              <a:latin typeface="Arial Black" pitchFamily="34" charset="0"/>
            </a:endParaRPr>
          </a:p>
        </p:txBody>
      </p:sp>
      <p:sp>
        <p:nvSpPr>
          <p:cNvPr id="507911" name="Text Box 7"/>
          <p:cNvSpPr txBox="1">
            <a:spLocks noChangeArrowheads="1"/>
          </p:cNvSpPr>
          <p:nvPr/>
        </p:nvSpPr>
        <p:spPr bwMode="auto">
          <a:xfrm>
            <a:off x="4016896" y="1628800"/>
            <a:ext cx="5544616" cy="4462760"/>
          </a:xfrm>
          <a:prstGeom prst="rect">
            <a:avLst/>
          </a:prstGeom>
          <a:noFill/>
          <a:ln w="9525" algn="ctr">
            <a:noFill/>
            <a:miter lim="800000"/>
            <a:headEnd/>
            <a:tailEnd/>
          </a:ln>
          <a:effectLst/>
        </p:spPr>
        <p:txBody>
          <a:bodyPr wrap="square">
            <a:spAutoFit/>
          </a:bodyPr>
          <a:lstStyle/>
          <a:p>
            <a:pPr>
              <a:buFont typeface="Wingdings" pitchFamily="2" charset="2"/>
              <a:buNone/>
              <a:tabLst>
                <a:tab pos="2957513" algn="l"/>
              </a:tabLst>
            </a:pPr>
            <a:r>
              <a:rPr lang="en-NZ" sz="2400" u="sng" dirty="0">
                <a:latin typeface="Arial" charset="0"/>
              </a:rPr>
              <a:t>The King</a:t>
            </a:r>
          </a:p>
          <a:p>
            <a:pPr defTabSz="1008063">
              <a:buFont typeface="Wingdings" pitchFamily="2" charset="2"/>
              <a:buNone/>
              <a:tabLst>
                <a:tab pos="3768725" algn="l"/>
              </a:tabLst>
            </a:pPr>
            <a:r>
              <a:rPr lang="en-NZ" sz="2000" b="0" dirty="0">
                <a:latin typeface="Arial" charset="0"/>
              </a:rPr>
              <a:t>Thus </a:t>
            </a:r>
            <a:r>
              <a:rPr lang="en-NZ" sz="2000" b="0" dirty="0" err="1">
                <a:latin typeface="Arial" charset="0"/>
              </a:rPr>
              <a:t>saith</a:t>
            </a:r>
            <a:r>
              <a:rPr lang="en-NZ" sz="2000" b="0" dirty="0">
                <a:latin typeface="Arial" charset="0"/>
              </a:rPr>
              <a:t> Yahweh thy redeemer ...</a:t>
            </a:r>
          </a:p>
          <a:p>
            <a:pPr defTabSz="1008063">
              <a:buFont typeface="Wingdings" pitchFamily="2" charset="2"/>
              <a:buNone/>
              <a:tabLst>
                <a:tab pos="3768725" algn="l"/>
              </a:tabLst>
            </a:pPr>
            <a:r>
              <a:rPr lang="en-NZ" sz="2000" b="0" dirty="0">
                <a:latin typeface="Arial" charset="0"/>
              </a:rPr>
              <a:t>That </a:t>
            </a:r>
            <a:r>
              <a:rPr lang="en-NZ" sz="2000" b="0" dirty="0" err="1">
                <a:latin typeface="Arial" charset="0"/>
              </a:rPr>
              <a:t>saith</a:t>
            </a:r>
            <a:r>
              <a:rPr lang="en-NZ" sz="2000" b="0" dirty="0">
                <a:latin typeface="Arial" charset="0"/>
              </a:rPr>
              <a:t> of Cyrus, He is My shepherd, and shall perform all my pleasure: even saying to Jerusalem, Thou </a:t>
            </a:r>
            <a:r>
              <a:rPr lang="en-NZ" sz="2000" b="0" dirty="0" err="1">
                <a:latin typeface="Arial" charset="0"/>
              </a:rPr>
              <a:t>shalt</a:t>
            </a:r>
            <a:r>
              <a:rPr lang="en-NZ" sz="2000" b="0" dirty="0">
                <a:latin typeface="Arial" charset="0"/>
              </a:rPr>
              <a:t> be built; and to the temple, Thy foundation shall be laid.  	</a:t>
            </a:r>
            <a:r>
              <a:rPr lang="en-NZ" sz="2000" dirty="0">
                <a:solidFill>
                  <a:srgbClr val="FF0000"/>
                </a:solidFill>
                <a:latin typeface="Arial" charset="0"/>
              </a:rPr>
              <a:t>Isa 44:28</a:t>
            </a:r>
          </a:p>
          <a:p>
            <a:pPr defTabSz="1008063">
              <a:buFont typeface="Wingdings" pitchFamily="2" charset="2"/>
              <a:buNone/>
              <a:tabLst>
                <a:tab pos="3768725" algn="l"/>
              </a:tabLst>
            </a:pPr>
            <a:endParaRPr lang="en-NZ" sz="1200" dirty="0">
              <a:solidFill>
                <a:srgbClr val="FF0000"/>
              </a:solidFill>
              <a:latin typeface="Arial" charset="0"/>
            </a:endParaRPr>
          </a:p>
          <a:p>
            <a:pPr defTabSz="1008063">
              <a:buFont typeface="Wingdings" pitchFamily="2" charset="2"/>
              <a:buNone/>
              <a:tabLst>
                <a:tab pos="3768725" algn="l"/>
              </a:tabLst>
            </a:pPr>
            <a:endParaRPr lang="en-NZ" sz="1200" dirty="0">
              <a:solidFill>
                <a:srgbClr val="FF0000"/>
              </a:solidFill>
              <a:latin typeface="Arial" charset="0"/>
            </a:endParaRPr>
          </a:p>
          <a:p>
            <a:pPr>
              <a:buFont typeface="Wingdings" pitchFamily="2" charset="2"/>
              <a:buNone/>
              <a:tabLst>
                <a:tab pos="2957513" algn="l"/>
              </a:tabLst>
            </a:pPr>
            <a:r>
              <a:rPr lang="en-NZ" sz="2400" u="sng" dirty="0">
                <a:latin typeface="Arial" charset="0"/>
              </a:rPr>
              <a:t>The Decree</a:t>
            </a:r>
          </a:p>
          <a:p>
            <a:pPr>
              <a:buFont typeface="Wingdings" pitchFamily="2" charset="2"/>
              <a:buNone/>
              <a:tabLst>
                <a:tab pos="3768725" algn="l"/>
              </a:tabLst>
            </a:pPr>
            <a:r>
              <a:rPr lang="en-NZ" sz="2000" b="0" dirty="0">
                <a:latin typeface="Arial" charset="0"/>
              </a:rPr>
              <a:t>“Let the house be </a:t>
            </a:r>
            <a:r>
              <a:rPr lang="en-NZ" sz="2000" b="0" dirty="0" err="1">
                <a:latin typeface="Arial" charset="0"/>
              </a:rPr>
              <a:t>builded</a:t>
            </a:r>
            <a:r>
              <a:rPr lang="en-NZ" sz="2000" b="0" dirty="0">
                <a:latin typeface="Arial" charset="0"/>
              </a:rPr>
              <a:t>, the place where they offered sacrifices, and let the foundations thereof be strongly laid; the height thereof threescore cubits ...” 	</a:t>
            </a:r>
            <a:r>
              <a:rPr lang="en-NZ" sz="2000" dirty="0">
                <a:solidFill>
                  <a:srgbClr val="FF0000"/>
                </a:solidFill>
                <a:latin typeface="Arial" charset="0"/>
              </a:rPr>
              <a:t>Ezra 6:2-3</a:t>
            </a:r>
          </a:p>
          <a:p>
            <a:pPr>
              <a:buFont typeface="Wingdings" pitchFamily="2" charset="2"/>
              <a:buNone/>
              <a:tabLst>
                <a:tab pos="4127500" algn="l"/>
              </a:tabLst>
            </a:pPr>
            <a:endParaRPr lang="en-NZ" sz="1200" dirty="0">
              <a:latin typeface="Arial" charset="0"/>
            </a:endParaRPr>
          </a:p>
        </p:txBody>
      </p:sp>
    </p:spTree>
    <p:extLst>
      <p:ext uri="{BB962C8B-B14F-4D97-AF65-F5344CB8AC3E}">
        <p14:creationId xmlns:p14="http://schemas.microsoft.com/office/powerpoint/2010/main" val="2756749500"/>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5970" name="Picture 2" descr="800-Ezra%208%20Haggai_Zechariah"/>
          <p:cNvPicPr>
            <a:picLocks noChangeAspect="1" noChangeArrowheads="1"/>
          </p:cNvPicPr>
          <p:nvPr/>
        </p:nvPicPr>
        <p:blipFill>
          <a:blip r:embed="rId2" cstate="print"/>
          <a:srcRect l="9448" r="56693" b="18898"/>
          <a:stretch>
            <a:fillRect/>
          </a:stretch>
        </p:blipFill>
        <p:spPr bwMode="auto">
          <a:xfrm>
            <a:off x="0" y="0"/>
            <a:ext cx="3729038" cy="6858000"/>
          </a:xfrm>
          <a:prstGeom prst="rect">
            <a:avLst/>
          </a:prstGeom>
          <a:noFill/>
        </p:spPr>
      </p:pic>
      <p:sp>
        <p:nvSpPr>
          <p:cNvPr id="595971" name="Rectangle 3"/>
          <p:cNvSpPr>
            <a:spLocks noChangeArrowheads="1"/>
          </p:cNvSpPr>
          <p:nvPr/>
        </p:nvSpPr>
        <p:spPr bwMode="auto">
          <a:xfrm>
            <a:off x="2846388" y="0"/>
            <a:ext cx="936625" cy="6858000"/>
          </a:xfrm>
          <a:prstGeom prst="rect">
            <a:avLst/>
          </a:prstGeom>
          <a:gradFill rotWithShape="1">
            <a:gsLst>
              <a:gs pos="0">
                <a:srgbClr val="FFFFCC">
                  <a:alpha val="0"/>
                </a:srgbClr>
              </a:gs>
              <a:gs pos="100000">
                <a:srgbClr val="FFFFCC"/>
              </a:gs>
            </a:gsLst>
            <a:lin ang="0" scaled="1"/>
          </a:gradFill>
          <a:ln w="9525">
            <a:noFill/>
            <a:miter lim="800000"/>
            <a:headEnd/>
            <a:tailEnd/>
          </a:ln>
          <a:effectLst/>
        </p:spPr>
        <p:txBody>
          <a:bodyPr wrap="none" anchor="ctr"/>
          <a:lstStyle/>
          <a:p>
            <a:endParaRPr lang="en-NZ"/>
          </a:p>
        </p:txBody>
      </p:sp>
      <p:sp>
        <p:nvSpPr>
          <p:cNvPr id="595972" name="Text Box 4"/>
          <p:cNvSpPr txBox="1">
            <a:spLocks noChangeArrowheads="1"/>
          </p:cNvSpPr>
          <p:nvPr/>
        </p:nvSpPr>
        <p:spPr bwMode="auto">
          <a:xfrm>
            <a:off x="0" y="4365625"/>
            <a:ext cx="3152775" cy="2123658"/>
          </a:xfrm>
          <a:prstGeom prst="rect">
            <a:avLst/>
          </a:prstGeom>
          <a:noFill/>
          <a:ln w="9525">
            <a:noFill/>
            <a:miter lim="800000"/>
            <a:headEnd/>
            <a:tailEnd/>
          </a:ln>
          <a:effectLst>
            <a:outerShdw dist="35921" dir="2700000" algn="ctr" rotWithShape="0">
              <a:schemeClr val="bg2"/>
            </a:outerShdw>
          </a:effectLst>
        </p:spPr>
        <p:txBody>
          <a:bodyPr lIns="54000" rIns="54000">
            <a:spAutoFit/>
          </a:bodyPr>
          <a:lstStyle/>
          <a:p>
            <a:pPr algn="ctr"/>
            <a:r>
              <a:rPr lang="en-NZ" sz="4400" dirty="0">
                <a:solidFill>
                  <a:srgbClr val="FF0000"/>
                </a:solidFill>
                <a:effectLst>
                  <a:glow rad="254000">
                    <a:srgbClr val="000000">
                      <a:alpha val="60000"/>
                    </a:srgbClr>
                  </a:glow>
                </a:effectLst>
                <a:latin typeface="Papyrus" panose="03070502060502030205" pitchFamily="66" charset="0"/>
              </a:rPr>
              <a:t>The Longest Day</a:t>
            </a:r>
            <a:endParaRPr lang="en-GB" sz="4400" dirty="0">
              <a:solidFill>
                <a:srgbClr val="FF0000"/>
              </a:solidFill>
              <a:effectLst>
                <a:glow rad="254000">
                  <a:srgbClr val="000000">
                    <a:alpha val="60000"/>
                  </a:srgbClr>
                </a:glow>
              </a:effectLst>
              <a:latin typeface="Papyrus" panose="03070502060502030205" pitchFamily="66" charset="0"/>
            </a:endParaRPr>
          </a:p>
        </p:txBody>
      </p:sp>
      <p:pic>
        <p:nvPicPr>
          <p:cNvPr id="595973" name="Picture 5" descr="Israel&amp;Judah"/>
          <p:cNvPicPr>
            <a:picLocks noChangeAspect="1" noChangeArrowheads="1"/>
          </p:cNvPicPr>
          <p:nvPr/>
        </p:nvPicPr>
        <p:blipFill>
          <a:blip r:embed="rId3" cstate="print">
            <a:lum bright="10000"/>
          </a:blip>
          <a:srcRect l="13564" t="32582" r="18083" b="14810"/>
          <a:stretch>
            <a:fillRect/>
          </a:stretch>
        </p:blipFill>
        <p:spPr bwMode="auto">
          <a:xfrm>
            <a:off x="4106863" y="188913"/>
            <a:ext cx="5586412" cy="6480175"/>
          </a:xfrm>
          <a:prstGeom prst="rect">
            <a:avLst/>
          </a:prstGeom>
          <a:noFill/>
          <a:ln w="9525">
            <a:solidFill>
              <a:srgbClr val="000000"/>
            </a:solidFill>
            <a:miter lim="800000"/>
            <a:headEnd/>
            <a:tailEnd/>
          </a:ln>
          <a:effectLst>
            <a:outerShdw dist="81320" dir="3080412" algn="ctr" rotWithShape="0">
              <a:srgbClr val="000000"/>
            </a:outerShdw>
          </a:effectLst>
        </p:spPr>
      </p:pic>
      <p:sp>
        <p:nvSpPr>
          <p:cNvPr id="596017" name="Rectangle 49"/>
          <p:cNvSpPr>
            <a:spLocks noChangeArrowheads="1"/>
          </p:cNvSpPr>
          <p:nvPr/>
        </p:nvSpPr>
        <p:spPr bwMode="auto">
          <a:xfrm>
            <a:off x="3513138" y="5229225"/>
            <a:ext cx="3240087" cy="1439863"/>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lgn="ctr">
            <a:noFill/>
            <a:miter lim="800000"/>
            <a:headEnd/>
            <a:tailEnd/>
          </a:ln>
          <a:effectLst/>
        </p:spPr>
        <p:txBody>
          <a:bodyPr anchor="ctr">
            <a:spAutoFit/>
          </a:bodyPr>
          <a:lstStyle/>
          <a:p>
            <a:endParaRPr lang="en-NZ"/>
          </a:p>
        </p:txBody>
      </p:sp>
      <p:sp>
        <p:nvSpPr>
          <p:cNvPr id="596008" name="Rectangle 40"/>
          <p:cNvSpPr>
            <a:spLocks noChangeArrowheads="1"/>
          </p:cNvSpPr>
          <p:nvPr/>
        </p:nvSpPr>
        <p:spPr bwMode="auto">
          <a:xfrm>
            <a:off x="5457825" y="3213100"/>
            <a:ext cx="3240088" cy="1655763"/>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lgn="ctr">
            <a:noFill/>
            <a:miter lim="800000"/>
            <a:headEnd/>
            <a:tailEnd/>
          </a:ln>
          <a:effectLst/>
        </p:spPr>
        <p:txBody>
          <a:bodyPr anchor="ctr">
            <a:spAutoFit/>
          </a:bodyPr>
          <a:lstStyle/>
          <a:p>
            <a:endParaRPr lang="en-NZ"/>
          </a:p>
        </p:txBody>
      </p:sp>
      <p:sp>
        <p:nvSpPr>
          <p:cNvPr id="596013" name="Rectangle 45"/>
          <p:cNvSpPr>
            <a:spLocks noChangeArrowheads="1"/>
          </p:cNvSpPr>
          <p:nvPr/>
        </p:nvSpPr>
        <p:spPr bwMode="auto">
          <a:xfrm>
            <a:off x="4665663" y="3860800"/>
            <a:ext cx="3240087" cy="1655763"/>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lgn="ctr">
            <a:noFill/>
            <a:miter lim="800000"/>
            <a:headEnd/>
            <a:tailEnd/>
          </a:ln>
          <a:effectLst/>
        </p:spPr>
        <p:txBody>
          <a:bodyPr anchor="ctr">
            <a:spAutoFit/>
          </a:bodyPr>
          <a:lstStyle/>
          <a:p>
            <a:endParaRPr lang="en-NZ"/>
          </a:p>
        </p:txBody>
      </p:sp>
      <p:sp>
        <p:nvSpPr>
          <p:cNvPr id="595998" name="Text Box 30"/>
          <p:cNvSpPr txBox="1">
            <a:spLocks noChangeArrowheads="1"/>
          </p:cNvSpPr>
          <p:nvPr/>
        </p:nvSpPr>
        <p:spPr bwMode="auto">
          <a:xfrm>
            <a:off x="6537325" y="3789363"/>
            <a:ext cx="1368425" cy="457200"/>
          </a:xfrm>
          <a:prstGeom prst="rect">
            <a:avLst/>
          </a:prstGeom>
          <a:noFill/>
          <a:ln w="9525" algn="ctr">
            <a:noFill/>
            <a:miter lim="800000"/>
            <a:headEnd/>
            <a:tailEnd/>
          </a:ln>
          <a:effectLst/>
        </p:spPr>
        <p:txBody>
          <a:bodyPr>
            <a:spAutoFit/>
          </a:bodyPr>
          <a:lstStyle/>
          <a:p>
            <a:pPr>
              <a:spcBef>
                <a:spcPct val="50000"/>
              </a:spcBef>
            </a:pPr>
            <a:r>
              <a:rPr lang="en-NZ" sz="2400" dirty="0" err="1">
                <a:latin typeface="Arial Black" pitchFamily="34" charset="0"/>
              </a:rPr>
              <a:t>Geba</a:t>
            </a:r>
            <a:endParaRPr lang="en-GB" sz="2400" dirty="0">
              <a:latin typeface="Arial Black" pitchFamily="34" charset="0"/>
            </a:endParaRPr>
          </a:p>
        </p:txBody>
      </p:sp>
      <p:sp>
        <p:nvSpPr>
          <p:cNvPr id="596000" name="Oval 32"/>
          <p:cNvSpPr>
            <a:spLocks noChangeArrowheads="1"/>
          </p:cNvSpPr>
          <p:nvPr/>
        </p:nvSpPr>
        <p:spPr bwMode="auto">
          <a:xfrm>
            <a:off x="6824663" y="4149725"/>
            <a:ext cx="288925" cy="261938"/>
          </a:xfrm>
          <a:prstGeom prst="ellipse">
            <a:avLst/>
          </a:prstGeom>
          <a:solidFill>
            <a:srgbClr val="800080"/>
          </a:solidFill>
          <a:ln w="25400" algn="ctr">
            <a:solidFill>
              <a:srgbClr val="000000"/>
            </a:solidFill>
            <a:round/>
            <a:headEnd/>
            <a:tailEnd/>
          </a:ln>
          <a:effectLst>
            <a:outerShdw dist="35921" dir="2700000" algn="ctr" rotWithShape="0">
              <a:schemeClr val="bg2"/>
            </a:outerShdw>
          </a:effectLst>
        </p:spPr>
        <p:txBody>
          <a:bodyPr anchor="ctr">
            <a:spAutoFit/>
          </a:bodyPr>
          <a:lstStyle/>
          <a:p>
            <a:endParaRPr lang="en-NZ"/>
          </a:p>
        </p:txBody>
      </p:sp>
      <p:sp>
        <p:nvSpPr>
          <p:cNvPr id="596002" name="Text Box 34"/>
          <p:cNvSpPr txBox="1">
            <a:spLocks noChangeArrowheads="1"/>
          </p:cNvSpPr>
          <p:nvPr/>
        </p:nvSpPr>
        <p:spPr bwMode="auto">
          <a:xfrm>
            <a:off x="4232275" y="1268413"/>
            <a:ext cx="1512888" cy="822325"/>
          </a:xfrm>
          <a:prstGeom prst="rect">
            <a:avLst/>
          </a:prstGeom>
          <a:noFill/>
          <a:ln w="9525" algn="ctr">
            <a:noFill/>
            <a:miter lim="800000"/>
            <a:headEnd/>
            <a:tailEnd/>
          </a:ln>
          <a:effectLst/>
        </p:spPr>
        <p:txBody>
          <a:bodyPr>
            <a:spAutoFit/>
          </a:bodyPr>
          <a:lstStyle/>
          <a:p>
            <a:pPr algn="ctr"/>
            <a:r>
              <a:rPr lang="en-NZ" sz="2400">
                <a:solidFill>
                  <a:srgbClr val="000066"/>
                </a:solidFill>
                <a:latin typeface="Arial Black" pitchFamily="34" charset="0"/>
              </a:rPr>
              <a:t>Hinder</a:t>
            </a:r>
          </a:p>
          <a:p>
            <a:pPr algn="ctr"/>
            <a:r>
              <a:rPr lang="en-NZ" sz="2400">
                <a:solidFill>
                  <a:srgbClr val="000066"/>
                </a:solidFill>
                <a:latin typeface="Arial Black" pitchFamily="34" charset="0"/>
              </a:rPr>
              <a:t>Sea</a:t>
            </a:r>
            <a:endParaRPr lang="en-GB" sz="2400">
              <a:solidFill>
                <a:srgbClr val="000066"/>
              </a:solidFill>
              <a:latin typeface="Arial Black" pitchFamily="34" charset="0"/>
            </a:endParaRPr>
          </a:p>
        </p:txBody>
      </p:sp>
      <p:sp>
        <p:nvSpPr>
          <p:cNvPr id="596003" name="Freeform 35"/>
          <p:cNvSpPr>
            <a:spLocks/>
          </p:cNvSpPr>
          <p:nvPr/>
        </p:nvSpPr>
        <p:spPr bwMode="auto">
          <a:xfrm>
            <a:off x="6305550" y="439738"/>
            <a:ext cx="1771650" cy="1924050"/>
          </a:xfrm>
          <a:custGeom>
            <a:avLst/>
            <a:gdLst/>
            <a:ahLst/>
            <a:cxnLst>
              <a:cxn ang="0">
                <a:pos x="0" y="0"/>
              </a:cxn>
              <a:cxn ang="0">
                <a:pos x="45" y="45"/>
              </a:cxn>
              <a:cxn ang="0">
                <a:pos x="101" y="159"/>
              </a:cxn>
              <a:cxn ang="0">
                <a:pos x="146" y="250"/>
              </a:cxn>
              <a:cxn ang="0">
                <a:pos x="191" y="341"/>
              </a:cxn>
              <a:cxn ang="0">
                <a:pos x="292" y="426"/>
              </a:cxn>
              <a:cxn ang="0">
                <a:pos x="389" y="456"/>
              </a:cxn>
              <a:cxn ang="0">
                <a:pos x="463" y="522"/>
              </a:cxn>
              <a:cxn ang="0">
                <a:pos x="569" y="621"/>
              </a:cxn>
              <a:cxn ang="0">
                <a:pos x="645" y="658"/>
              </a:cxn>
              <a:cxn ang="0">
                <a:pos x="826" y="704"/>
              </a:cxn>
              <a:cxn ang="0">
                <a:pos x="935" y="785"/>
              </a:cxn>
              <a:cxn ang="0">
                <a:pos x="962" y="885"/>
              </a:cxn>
              <a:cxn ang="0">
                <a:pos x="1008" y="930"/>
              </a:cxn>
              <a:cxn ang="0">
                <a:pos x="1098" y="1067"/>
              </a:cxn>
              <a:cxn ang="0">
                <a:pos x="1115" y="1212"/>
              </a:cxn>
            </a:cxnLst>
            <a:rect l="0" t="0" r="r" b="b"/>
            <a:pathLst>
              <a:path w="1116" h="1212">
                <a:moveTo>
                  <a:pt x="0" y="0"/>
                </a:moveTo>
                <a:cubicBezTo>
                  <a:pt x="9" y="6"/>
                  <a:pt x="28" y="19"/>
                  <a:pt x="45" y="45"/>
                </a:cubicBezTo>
                <a:cubicBezTo>
                  <a:pt x="62" y="71"/>
                  <a:pt x="84" y="125"/>
                  <a:pt x="101" y="159"/>
                </a:cubicBezTo>
                <a:cubicBezTo>
                  <a:pt x="118" y="193"/>
                  <a:pt x="131" y="220"/>
                  <a:pt x="146" y="250"/>
                </a:cubicBezTo>
                <a:cubicBezTo>
                  <a:pt x="161" y="280"/>
                  <a:pt x="167" y="312"/>
                  <a:pt x="191" y="341"/>
                </a:cubicBezTo>
                <a:cubicBezTo>
                  <a:pt x="215" y="370"/>
                  <a:pt x="259" y="407"/>
                  <a:pt x="292" y="426"/>
                </a:cubicBezTo>
                <a:cubicBezTo>
                  <a:pt x="325" y="445"/>
                  <a:pt x="361" y="440"/>
                  <a:pt x="389" y="456"/>
                </a:cubicBezTo>
                <a:cubicBezTo>
                  <a:pt x="417" y="472"/>
                  <a:pt x="433" y="495"/>
                  <a:pt x="463" y="522"/>
                </a:cubicBezTo>
                <a:cubicBezTo>
                  <a:pt x="493" y="549"/>
                  <a:pt x="539" y="598"/>
                  <a:pt x="569" y="621"/>
                </a:cubicBezTo>
                <a:cubicBezTo>
                  <a:pt x="599" y="644"/>
                  <a:pt x="602" y="644"/>
                  <a:pt x="645" y="658"/>
                </a:cubicBezTo>
                <a:cubicBezTo>
                  <a:pt x="688" y="672"/>
                  <a:pt x="778" y="683"/>
                  <a:pt x="826" y="704"/>
                </a:cubicBezTo>
                <a:cubicBezTo>
                  <a:pt x="874" y="725"/>
                  <a:pt x="912" y="755"/>
                  <a:pt x="935" y="785"/>
                </a:cubicBezTo>
                <a:cubicBezTo>
                  <a:pt x="958" y="815"/>
                  <a:pt x="950" y="861"/>
                  <a:pt x="962" y="885"/>
                </a:cubicBezTo>
                <a:cubicBezTo>
                  <a:pt x="974" y="909"/>
                  <a:pt x="985" y="900"/>
                  <a:pt x="1008" y="930"/>
                </a:cubicBezTo>
                <a:cubicBezTo>
                  <a:pt x="1031" y="960"/>
                  <a:pt x="1080" y="1020"/>
                  <a:pt x="1098" y="1067"/>
                </a:cubicBezTo>
                <a:cubicBezTo>
                  <a:pt x="1116" y="1114"/>
                  <a:pt x="1112" y="1182"/>
                  <a:pt x="1115" y="1212"/>
                </a:cubicBezTo>
              </a:path>
            </a:pathLst>
          </a:custGeom>
          <a:noFill/>
          <a:ln w="38100" cap="flat" cmpd="sng">
            <a:solidFill>
              <a:srgbClr val="3366FF"/>
            </a:solidFill>
            <a:prstDash val="solid"/>
            <a:round/>
            <a:headEnd/>
            <a:tailEnd/>
          </a:ln>
          <a:effectLst/>
        </p:spPr>
        <p:txBody>
          <a:bodyPr wrap="none">
            <a:spAutoFit/>
          </a:bodyPr>
          <a:lstStyle/>
          <a:p>
            <a:endParaRPr lang="en-NZ"/>
          </a:p>
        </p:txBody>
      </p:sp>
      <p:sp>
        <p:nvSpPr>
          <p:cNvPr id="596004" name="Freeform 36"/>
          <p:cNvSpPr>
            <a:spLocks/>
          </p:cNvSpPr>
          <p:nvPr/>
        </p:nvSpPr>
        <p:spPr bwMode="auto">
          <a:xfrm>
            <a:off x="7891463" y="890588"/>
            <a:ext cx="298450" cy="3467100"/>
          </a:xfrm>
          <a:custGeom>
            <a:avLst/>
            <a:gdLst/>
            <a:ahLst/>
            <a:cxnLst>
              <a:cxn ang="0">
                <a:pos x="183" y="0"/>
              </a:cxn>
              <a:cxn ang="0">
                <a:pos x="146" y="97"/>
              </a:cxn>
              <a:cxn ang="0">
                <a:pos x="183" y="180"/>
              </a:cxn>
              <a:cxn ang="0">
                <a:pos x="176" y="254"/>
              </a:cxn>
              <a:cxn ang="0">
                <a:pos x="176" y="389"/>
              </a:cxn>
              <a:cxn ang="0">
                <a:pos x="123" y="479"/>
              </a:cxn>
              <a:cxn ang="0">
                <a:pos x="176" y="569"/>
              </a:cxn>
              <a:cxn ang="0">
                <a:pos x="131" y="748"/>
              </a:cxn>
              <a:cxn ang="0">
                <a:pos x="116" y="973"/>
              </a:cxn>
              <a:cxn ang="0">
                <a:pos x="138" y="1197"/>
              </a:cxn>
              <a:cxn ang="0">
                <a:pos x="108" y="1459"/>
              </a:cxn>
              <a:cxn ang="0">
                <a:pos x="41" y="1571"/>
              </a:cxn>
              <a:cxn ang="0">
                <a:pos x="4" y="1668"/>
              </a:cxn>
              <a:cxn ang="0">
                <a:pos x="19" y="1878"/>
              </a:cxn>
              <a:cxn ang="0">
                <a:pos x="78" y="2102"/>
              </a:cxn>
              <a:cxn ang="0">
                <a:pos x="63" y="2184"/>
              </a:cxn>
            </a:cxnLst>
            <a:rect l="0" t="0" r="r" b="b"/>
            <a:pathLst>
              <a:path w="188" h="2184">
                <a:moveTo>
                  <a:pt x="183" y="0"/>
                </a:moveTo>
                <a:cubicBezTo>
                  <a:pt x="177" y="16"/>
                  <a:pt x="146" y="67"/>
                  <a:pt x="146" y="97"/>
                </a:cubicBezTo>
                <a:cubicBezTo>
                  <a:pt x="146" y="127"/>
                  <a:pt x="178" y="154"/>
                  <a:pt x="183" y="180"/>
                </a:cubicBezTo>
                <a:cubicBezTo>
                  <a:pt x="188" y="206"/>
                  <a:pt x="177" y="219"/>
                  <a:pt x="176" y="254"/>
                </a:cubicBezTo>
                <a:cubicBezTo>
                  <a:pt x="175" y="289"/>
                  <a:pt x="185" y="352"/>
                  <a:pt x="176" y="389"/>
                </a:cubicBezTo>
                <a:cubicBezTo>
                  <a:pt x="167" y="426"/>
                  <a:pt x="123" y="449"/>
                  <a:pt x="123" y="479"/>
                </a:cubicBezTo>
                <a:cubicBezTo>
                  <a:pt x="123" y="509"/>
                  <a:pt x="175" y="524"/>
                  <a:pt x="176" y="569"/>
                </a:cubicBezTo>
                <a:cubicBezTo>
                  <a:pt x="177" y="614"/>
                  <a:pt x="141" y="681"/>
                  <a:pt x="131" y="748"/>
                </a:cubicBezTo>
                <a:cubicBezTo>
                  <a:pt x="121" y="815"/>
                  <a:pt x="115" y="898"/>
                  <a:pt x="116" y="973"/>
                </a:cubicBezTo>
                <a:cubicBezTo>
                  <a:pt x="117" y="1048"/>
                  <a:pt x="139" y="1116"/>
                  <a:pt x="138" y="1197"/>
                </a:cubicBezTo>
                <a:cubicBezTo>
                  <a:pt x="137" y="1278"/>
                  <a:pt x="124" y="1397"/>
                  <a:pt x="108" y="1459"/>
                </a:cubicBezTo>
                <a:cubicBezTo>
                  <a:pt x="92" y="1521"/>
                  <a:pt x="58" y="1536"/>
                  <a:pt x="41" y="1571"/>
                </a:cubicBezTo>
                <a:cubicBezTo>
                  <a:pt x="24" y="1606"/>
                  <a:pt x="8" y="1617"/>
                  <a:pt x="4" y="1668"/>
                </a:cubicBezTo>
                <a:cubicBezTo>
                  <a:pt x="0" y="1719"/>
                  <a:pt x="7" y="1806"/>
                  <a:pt x="19" y="1878"/>
                </a:cubicBezTo>
                <a:cubicBezTo>
                  <a:pt x="31" y="1950"/>
                  <a:pt x="71" y="2051"/>
                  <a:pt x="78" y="2102"/>
                </a:cubicBezTo>
                <a:cubicBezTo>
                  <a:pt x="85" y="2153"/>
                  <a:pt x="66" y="2167"/>
                  <a:pt x="63" y="2184"/>
                </a:cubicBezTo>
              </a:path>
            </a:pathLst>
          </a:custGeom>
          <a:noFill/>
          <a:ln w="38100" cap="flat" cmpd="sng">
            <a:solidFill>
              <a:srgbClr val="3366FF"/>
            </a:solidFill>
            <a:prstDash val="solid"/>
            <a:round/>
            <a:headEnd/>
            <a:tailEnd/>
          </a:ln>
          <a:effectLst/>
        </p:spPr>
        <p:txBody>
          <a:bodyPr wrap="none">
            <a:spAutoFit/>
          </a:bodyPr>
          <a:lstStyle/>
          <a:p>
            <a:endParaRPr lang="en-NZ"/>
          </a:p>
        </p:txBody>
      </p:sp>
      <p:sp>
        <p:nvSpPr>
          <p:cNvPr id="596005" name="Freeform 37"/>
          <p:cNvSpPr>
            <a:spLocks/>
          </p:cNvSpPr>
          <p:nvPr/>
        </p:nvSpPr>
        <p:spPr bwMode="auto">
          <a:xfrm>
            <a:off x="7416800" y="4637088"/>
            <a:ext cx="784225" cy="2005012"/>
          </a:xfrm>
          <a:custGeom>
            <a:avLst/>
            <a:gdLst/>
            <a:ahLst/>
            <a:cxnLst>
              <a:cxn ang="0">
                <a:pos x="48" y="1253"/>
              </a:cxn>
              <a:cxn ang="0">
                <a:pos x="36" y="1099"/>
              </a:cxn>
              <a:cxn ang="0">
                <a:pos x="36" y="963"/>
              </a:cxn>
              <a:cxn ang="0">
                <a:pos x="3" y="872"/>
              </a:cxn>
              <a:cxn ang="0">
                <a:pos x="56" y="737"/>
              </a:cxn>
              <a:cxn ang="0">
                <a:pos x="36" y="600"/>
              </a:cxn>
              <a:cxn ang="0">
                <a:pos x="81" y="509"/>
              </a:cxn>
              <a:cxn ang="0">
                <a:pos x="63" y="415"/>
              </a:cxn>
              <a:cxn ang="0">
                <a:pos x="145" y="273"/>
              </a:cxn>
              <a:cxn ang="0">
                <a:pos x="172" y="146"/>
              </a:cxn>
              <a:cxn ang="0">
                <a:pos x="265" y="34"/>
              </a:cxn>
              <a:cxn ang="0">
                <a:pos x="415" y="11"/>
              </a:cxn>
              <a:cxn ang="0">
                <a:pos x="489" y="101"/>
              </a:cxn>
              <a:cxn ang="0">
                <a:pos x="444" y="237"/>
              </a:cxn>
              <a:cxn ang="0">
                <a:pos x="415" y="393"/>
              </a:cxn>
              <a:cxn ang="0">
                <a:pos x="392" y="595"/>
              </a:cxn>
              <a:cxn ang="0">
                <a:pos x="444" y="781"/>
              </a:cxn>
              <a:cxn ang="0">
                <a:pos x="398" y="917"/>
              </a:cxn>
              <a:cxn ang="0">
                <a:pos x="385" y="1096"/>
              </a:cxn>
              <a:cxn ang="0">
                <a:pos x="303" y="1231"/>
              </a:cxn>
              <a:cxn ang="0">
                <a:pos x="243" y="1216"/>
              </a:cxn>
              <a:cxn ang="0">
                <a:pos x="258" y="1066"/>
              </a:cxn>
              <a:cxn ang="0">
                <a:pos x="198" y="1141"/>
              </a:cxn>
              <a:cxn ang="0">
                <a:pos x="116" y="1246"/>
              </a:cxn>
              <a:cxn ang="0">
                <a:pos x="41" y="1246"/>
              </a:cxn>
            </a:cxnLst>
            <a:rect l="0" t="0" r="r" b="b"/>
            <a:pathLst>
              <a:path w="494" h="1263">
                <a:moveTo>
                  <a:pt x="48" y="1253"/>
                </a:moveTo>
                <a:cubicBezTo>
                  <a:pt x="46" y="1226"/>
                  <a:pt x="38" y="1147"/>
                  <a:pt x="36" y="1099"/>
                </a:cubicBezTo>
                <a:cubicBezTo>
                  <a:pt x="34" y="1051"/>
                  <a:pt x="41" y="1001"/>
                  <a:pt x="36" y="963"/>
                </a:cubicBezTo>
                <a:cubicBezTo>
                  <a:pt x="31" y="925"/>
                  <a:pt x="0" y="910"/>
                  <a:pt x="3" y="872"/>
                </a:cubicBezTo>
                <a:cubicBezTo>
                  <a:pt x="6" y="834"/>
                  <a:pt x="50" y="782"/>
                  <a:pt x="56" y="737"/>
                </a:cubicBezTo>
                <a:cubicBezTo>
                  <a:pt x="62" y="692"/>
                  <a:pt x="32" y="638"/>
                  <a:pt x="36" y="600"/>
                </a:cubicBezTo>
                <a:cubicBezTo>
                  <a:pt x="40" y="562"/>
                  <a:pt x="77" y="540"/>
                  <a:pt x="81" y="509"/>
                </a:cubicBezTo>
                <a:cubicBezTo>
                  <a:pt x="85" y="478"/>
                  <a:pt x="52" y="454"/>
                  <a:pt x="63" y="415"/>
                </a:cubicBezTo>
                <a:cubicBezTo>
                  <a:pt x="74" y="376"/>
                  <a:pt x="127" y="318"/>
                  <a:pt x="145" y="273"/>
                </a:cubicBezTo>
                <a:cubicBezTo>
                  <a:pt x="163" y="228"/>
                  <a:pt x="152" y="186"/>
                  <a:pt x="172" y="146"/>
                </a:cubicBezTo>
                <a:cubicBezTo>
                  <a:pt x="192" y="106"/>
                  <a:pt x="225" y="56"/>
                  <a:pt x="265" y="34"/>
                </a:cubicBezTo>
                <a:cubicBezTo>
                  <a:pt x="305" y="12"/>
                  <a:pt x="378" y="0"/>
                  <a:pt x="415" y="11"/>
                </a:cubicBezTo>
                <a:cubicBezTo>
                  <a:pt x="452" y="22"/>
                  <a:pt x="484" y="63"/>
                  <a:pt x="489" y="101"/>
                </a:cubicBezTo>
                <a:cubicBezTo>
                  <a:pt x="494" y="139"/>
                  <a:pt x="456" y="188"/>
                  <a:pt x="444" y="237"/>
                </a:cubicBezTo>
                <a:cubicBezTo>
                  <a:pt x="432" y="286"/>
                  <a:pt x="424" y="333"/>
                  <a:pt x="415" y="393"/>
                </a:cubicBezTo>
                <a:cubicBezTo>
                  <a:pt x="406" y="453"/>
                  <a:pt x="387" y="530"/>
                  <a:pt x="392" y="595"/>
                </a:cubicBezTo>
                <a:cubicBezTo>
                  <a:pt x="397" y="660"/>
                  <a:pt x="443" y="727"/>
                  <a:pt x="444" y="781"/>
                </a:cubicBezTo>
                <a:cubicBezTo>
                  <a:pt x="445" y="835"/>
                  <a:pt x="408" y="865"/>
                  <a:pt x="398" y="917"/>
                </a:cubicBezTo>
                <a:cubicBezTo>
                  <a:pt x="388" y="969"/>
                  <a:pt x="401" y="1044"/>
                  <a:pt x="385" y="1096"/>
                </a:cubicBezTo>
                <a:cubicBezTo>
                  <a:pt x="369" y="1148"/>
                  <a:pt x="327" y="1211"/>
                  <a:pt x="303" y="1231"/>
                </a:cubicBezTo>
                <a:cubicBezTo>
                  <a:pt x="279" y="1251"/>
                  <a:pt x="250" y="1243"/>
                  <a:pt x="243" y="1216"/>
                </a:cubicBezTo>
                <a:cubicBezTo>
                  <a:pt x="236" y="1189"/>
                  <a:pt x="265" y="1078"/>
                  <a:pt x="258" y="1066"/>
                </a:cubicBezTo>
                <a:cubicBezTo>
                  <a:pt x="251" y="1054"/>
                  <a:pt x="222" y="1111"/>
                  <a:pt x="198" y="1141"/>
                </a:cubicBezTo>
                <a:cubicBezTo>
                  <a:pt x="174" y="1171"/>
                  <a:pt x="142" y="1229"/>
                  <a:pt x="116" y="1246"/>
                </a:cubicBezTo>
                <a:cubicBezTo>
                  <a:pt x="90" y="1263"/>
                  <a:pt x="57" y="1246"/>
                  <a:pt x="41" y="1246"/>
                </a:cubicBezTo>
              </a:path>
            </a:pathLst>
          </a:custGeom>
          <a:solidFill>
            <a:srgbClr val="3366FF">
              <a:alpha val="39999"/>
            </a:srgbClr>
          </a:solidFill>
          <a:ln w="38100" cap="flat" cmpd="sng">
            <a:solidFill>
              <a:srgbClr val="3366FF"/>
            </a:solidFill>
            <a:prstDash val="solid"/>
            <a:round/>
            <a:headEnd/>
            <a:tailEnd/>
          </a:ln>
          <a:effectLst/>
        </p:spPr>
        <p:txBody>
          <a:bodyPr wrap="none">
            <a:spAutoFit/>
          </a:bodyPr>
          <a:lstStyle/>
          <a:p>
            <a:endParaRPr lang="en-NZ"/>
          </a:p>
        </p:txBody>
      </p:sp>
      <p:sp>
        <p:nvSpPr>
          <p:cNvPr id="596006" name="Freeform 38"/>
          <p:cNvSpPr>
            <a:spLocks/>
          </p:cNvSpPr>
          <p:nvPr/>
        </p:nvSpPr>
        <p:spPr bwMode="auto">
          <a:xfrm>
            <a:off x="7959725" y="188913"/>
            <a:ext cx="476250" cy="730250"/>
          </a:xfrm>
          <a:custGeom>
            <a:avLst/>
            <a:gdLst/>
            <a:ahLst/>
            <a:cxnLst>
              <a:cxn ang="0">
                <a:pos x="147" y="453"/>
              </a:cxn>
              <a:cxn ang="0">
                <a:pos x="238" y="408"/>
              </a:cxn>
              <a:cxn ang="0">
                <a:pos x="283" y="317"/>
              </a:cxn>
              <a:cxn ang="0">
                <a:pos x="297" y="165"/>
              </a:cxn>
              <a:cxn ang="0">
                <a:pos x="283" y="45"/>
              </a:cxn>
              <a:cxn ang="0">
                <a:pos x="193" y="0"/>
              </a:cxn>
              <a:cxn ang="0">
                <a:pos x="102" y="45"/>
              </a:cxn>
              <a:cxn ang="0">
                <a:pos x="20" y="98"/>
              </a:cxn>
              <a:cxn ang="0">
                <a:pos x="11" y="181"/>
              </a:cxn>
              <a:cxn ang="0">
                <a:pos x="88" y="263"/>
              </a:cxn>
              <a:cxn ang="0">
                <a:pos x="110" y="375"/>
              </a:cxn>
              <a:cxn ang="0">
                <a:pos x="147" y="453"/>
              </a:cxn>
            </a:cxnLst>
            <a:rect l="0" t="0" r="r" b="b"/>
            <a:pathLst>
              <a:path w="300" h="460">
                <a:moveTo>
                  <a:pt x="147" y="453"/>
                </a:moveTo>
                <a:cubicBezTo>
                  <a:pt x="162" y="460"/>
                  <a:pt x="215" y="431"/>
                  <a:pt x="238" y="408"/>
                </a:cubicBezTo>
                <a:cubicBezTo>
                  <a:pt x="261" y="385"/>
                  <a:pt x="273" y="357"/>
                  <a:pt x="283" y="317"/>
                </a:cubicBezTo>
                <a:cubicBezTo>
                  <a:pt x="293" y="277"/>
                  <a:pt x="297" y="210"/>
                  <a:pt x="297" y="165"/>
                </a:cubicBezTo>
                <a:cubicBezTo>
                  <a:pt x="297" y="120"/>
                  <a:pt x="300" y="72"/>
                  <a:pt x="283" y="45"/>
                </a:cubicBezTo>
                <a:cubicBezTo>
                  <a:pt x="266" y="18"/>
                  <a:pt x="223" y="0"/>
                  <a:pt x="193" y="0"/>
                </a:cubicBezTo>
                <a:cubicBezTo>
                  <a:pt x="163" y="0"/>
                  <a:pt x="131" y="29"/>
                  <a:pt x="102" y="45"/>
                </a:cubicBezTo>
                <a:cubicBezTo>
                  <a:pt x="73" y="61"/>
                  <a:pt x="35" y="75"/>
                  <a:pt x="20" y="98"/>
                </a:cubicBezTo>
                <a:cubicBezTo>
                  <a:pt x="5" y="121"/>
                  <a:pt x="0" y="154"/>
                  <a:pt x="11" y="181"/>
                </a:cubicBezTo>
                <a:cubicBezTo>
                  <a:pt x="22" y="208"/>
                  <a:pt x="72" y="231"/>
                  <a:pt x="88" y="263"/>
                </a:cubicBezTo>
                <a:cubicBezTo>
                  <a:pt x="104" y="295"/>
                  <a:pt x="100" y="344"/>
                  <a:pt x="110" y="375"/>
                </a:cubicBezTo>
                <a:cubicBezTo>
                  <a:pt x="120" y="406"/>
                  <a:pt x="139" y="437"/>
                  <a:pt x="147" y="453"/>
                </a:cubicBezTo>
                <a:close/>
              </a:path>
            </a:pathLst>
          </a:custGeom>
          <a:solidFill>
            <a:srgbClr val="3366FF">
              <a:alpha val="39999"/>
            </a:srgbClr>
          </a:solidFill>
          <a:ln w="38100" cap="flat" cmpd="sng">
            <a:solidFill>
              <a:srgbClr val="3366FF"/>
            </a:solidFill>
            <a:prstDash val="solid"/>
            <a:round/>
            <a:headEnd/>
            <a:tailEnd/>
          </a:ln>
          <a:effectLst/>
        </p:spPr>
        <p:txBody>
          <a:bodyPr wrap="none">
            <a:spAutoFit/>
          </a:bodyPr>
          <a:lstStyle/>
          <a:p>
            <a:endParaRPr lang="en-NZ"/>
          </a:p>
        </p:txBody>
      </p:sp>
      <p:sp>
        <p:nvSpPr>
          <p:cNvPr id="596001" name="Text Box 33"/>
          <p:cNvSpPr txBox="1">
            <a:spLocks noChangeArrowheads="1"/>
          </p:cNvSpPr>
          <p:nvPr/>
        </p:nvSpPr>
        <p:spPr bwMode="auto">
          <a:xfrm>
            <a:off x="7113588" y="4941888"/>
            <a:ext cx="1512887" cy="822325"/>
          </a:xfrm>
          <a:prstGeom prst="rect">
            <a:avLst/>
          </a:prstGeom>
          <a:noFill/>
          <a:ln w="9525" algn="ctr">
            <a:noFill/>
            <a:miter lim="800000"/>
            <a:headEnd/>
            <a:tailEnd/>
          </a:ln>
          <a:effectLst/>
        </p:spPr>
        <p:txBody>
          <a:bodyPr>
            <a:spAutoFit/>
          </a:bodyPr>
          <a:lstStyle/>
          <a:p>
            <a:pPr algn="ctr"/>
            <a:r>
              <a:rPr lang="en-NZ" sz="2400">
                <a:solidFill>
                  <a:srgbClr val="000066"/>
                </a:solidFill>
                <a:latin typeface="Arial Black" pitchFamily="34" charset="0"/>
              </a:rPr>
              <a:t>Former</a:t>
            </a:r>
          </a:p>
          <a:p>
            <a:pPr algn="ctr"/>
            <a:r>
              <a:rPr lang="en-NZ" sz="2400">
                <a:solidFill>
                  <a:srgbClr val="000066"/>
                </a:solidFill>
                <a:latin typeface="Arial Black" pitchFamily="34" charset="0"/>
              </a:rPr>
              <a:t>Sea</a:t>
            </a:r>
            <a:endParaRPr lang="en-GB" sz="2400">
              <a:solidFill>
                <a:srgbClr val="000066"/>
              </a:solidFill>
              <a:latin typeface="Arial Black" pitchFamily="34" charset="0"/>
            </a:endParaRPr>
          </a:p>
        </p:txBody>
      </p:sp>
      <p:sp>
        <p:nvSpPr>
          <p:cNvPr id="596007" name="Rectangle 39"/>
          <p:cNvSpPr>
            <a:spLocks noChangeArrowheads="1"/>
          </p:cNvSpPr>
          <p:nvPr/>
        </p:nvSpPr>
        <p:spPr bwMode="auto">
          <a:xfrm>
            <a:off x="4160838" y="5373688"/>
            <a:ext cx="3240087" cy="1295400"/>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lgn="ctr">
            <a:noFill/>
            <a:miter lim="800000"/>
            <a:headEnd/>
            <a:tailEnd/>
          </a:ln>
          <a:effectLst/>
        </p:spPr>
        <p:txBody>
          <a:bodyPr anchor="ctr">
            <a:spAutoFit/>
          </a:bodyPr>
          <a:lstStyle/>
          <a:p>
            <a:endParaRPr lang="en-NZ"/>
          </a:p>
        </p:txBody>
      </p:sp>
      <p:sp>
        <p:nvSpPr>
          <p:cNvPr id="595997" name="Text Box 29"/>
          <p:cNvSpPr txBox="1">
            <a:spLocks noChangeArrowheads="1"/>
          </p:cNvSpPr>
          <p:nvPr/>
        </p:nvSpPr>
        <p:spPr bwMode="auto">
          <a:xfrm>
            <a:off x="5024438" y="6165850"/>
            <a:ext cx="1657350" cy="457200"/>
          </a:xfrm>
          <a:prstGeom prst="rect">
            <a:avLst/>
          </a:prstGeom>
          <a:noFill/>
          <a:ln w="9525" algn="ctr">
            <a:noFill/>
            <a:miter lim="800000"/>
            <a:headEnd/>
            <a:tailEnd/>
          </a:ln>
          <a:effectLst/>
        </p:spPr>
        <p:txBody>
          <a:bodyPr>
            <a:spAutoFit/>
          </a:bodyPr>
          <a:lstStyle/>
          <a:p>
            <a:pPr>
              <a:spcBef>
                <a:spcPct val="50000"/>
              </a:spcBef>
            </a:pPr>
            <a:r>
              <a:rPr lang="en-NZ" sz="2400" dirty="0" err="1">
                <a:latin typeface="Arial Black" pitchFamily="34" charset="0"/>
              </a:rPr>
              <a:t>Rimmon</a:t>
            </a:r>
            <a:endParaRPr lang="en-GB" sz="2400" dirty="0">
              <a:latin typeface="Arial Black" pitchFamily="34" charset="0"/>
            </a:endParaRPr>
          </a:p>
        </p:txBody>
      </p:sp>
      <p:sp>
        <p:nvSpPr>
          <p:cNvPr id="595999" name="Oval 31"/>
          <p:cNvSpPr>
            <a:spLocks noChangeArrowheads="1"/>
          </p:cNvSpPr>
          <p:nvPr/>
        </p:nvSpPr>
        <p:spPr bwMode="auto">
          <a:xfrm>
            <a:off x="5600700" y="6021388"/>
            <a:ext cx="288925" cy="261937"/>
          </a:xfrm>
          <a:prstGeom prst="ellipse">
            <a:avLst/>
          </a:prstGeom>
          <a:solidFill>
            <a:srgbClr val="800080"/>
          </a:solidFill>
          <a:ln w="25400" algn="ctr">
            <a:solidFill>
              <a:srgbClr val="000000"/>
            </a:solidFill>
            <a:round/>
            <a:headEnd/>
            <a:tailEnd/>
          </a:ln>
          <a:effectLst>
            <a:outerShdw dist="35921" dir="2700000" algn="ctr" rotWithShape="0">
              <a:schemeClr val="bg2"/>
            </a:outerShdw>
          </a:effectLst>
        </p:spPr>
        <p:txBody>
          <a:bodyPr anchor="ctr">
            <a:spAutoFit/>
          </a:bodyPr>
          <a:lstStyle/>
          <a:p>
            <a:endParaRPr lang="en-NZ"/>
          </a:p>
        </p:txBody>
      </p:sp>
      <p:sp>
        <p:nvSpPr>
          <p:cNvPr id="596009" name="Rectangle 41"/>
          <p:cNvSpPr>
            <a:spLocks noChangeArrowheads="1"/>
          </p:cNvSpPr>
          <p:nvPr/>
        </p:nvSpPr>
        <p:spPr bwMode="auto">
          <a:xfrm>
            <a:off x="6824663" y="4508500"/>
            <a:ext cx="215900" cy="215900"/>
          </a:xfrm>
          <a:prstGeom prst="rect">
            <a:avLst/>
          </a:prstGeom>
          <a:solidFill>
            <a:srgbClr val="FF9900"/>
          </a:solidFill>
          <a:ln w="19050" algn="ctr">
            <a:solidFill>
              <a:srgbClr val="000000"/>
            </a:solidFill>
            <a:miter lim="800000"/>
            <a:headEnd/>
            <a:tailEnd/>
          </a:ln>
          <a:effectLst/>
        </p:spPr>
        <p:txBody>
          <a:bodyPr wrap="none" anchor="ctr">
            <a:spAutoFit/>
          </a:bodyPr>
          <a:lstStyle/>
          <a:p>
            <a:endParaRPr lang="en-NZ"/>
          </a:p>
        </p:txBody>
      </p:sp>
      <p:sp>
        <p:nvSpPr>
          <p:cNvPr id="596011" name="Freeform 43"/>
          <p:cNvSpPr>
            <a:spLocks/>
          </p:cNvSpPr>
          <p:nvPr/>
        </p:nvSpPr>
        <p:spPr bwMode="auto">
          <a:xfrm>
            <a:off x="6935788" y="4264025"/>
            <a:ext cx="1092200" cy="342900"/>
          </a:xfrm>
          <a:custGeom>
            <a:avLst/>
            <a:gdLst/>
            <a:ahLst/>
            <a:cxnLst>
              <a:cxn ang="0">
                <a:pos x="0" y="216"/>
              </a:cxn>
              <a:cxn ang="0">
                <a:pos x="329" y="179"/>
              </a:cxn>
              <a:cxn ang="0">
                <a:pos x="621" y="104"/>
              </a:cxn>
              <a:cxn ang="0">
                <a:pos x="688" y="0"/>
              </a:cxn>
            </a:cxnLst>
            <a:rect l="0" t="0" r="r" b="b"/>
            <a:pathLst>
              <a:path w="688" h="216">
                <a:moveTo>
                  <a:pt x="0" y="216"/>
                </a:moveTo>
                <a:cubicBezTo>
                  <a:pt x="55" y="210"/>
                  <a:pt x="226" y="198"/>
                  <a:pt x="329" y="179"/>
                </a:cubicBezTo>
                <a:cubicBezTo>
                  <a:pt x="432" y="160"/>
                  <a:pt x="561" y="134"/>
                  <a:pt x="621" y="104"/>
                </a:cubicBezTo>
                <a:cubicBezTo>
                  <a:pt x="681" y="74"/>
                  <a:pt x="674" y="22"/>
                  <a:pt x="688" y="0"/>
                </a:cubicBezTo>
              </a:path>
            </a:pathLst>
          </a:custGeom>
          <a:noFill/>
          <a:ln w="38100" cap="flat" cmpd="sng">
            <a:solidFill>
              <a:srgbClr val="3366FF"/>
            </a:solidFill>
            <a:prstDash val="solid"/>
            <a:round/>
            <a:headEnd/>
            <a:tailEnd/>
          </a:ln>
          <a:effectLst/>
        </p:spPr>
        <p:txBody>
          <a:bodyPr wrap="none">
            <a:spAutoFit/>
          </a:bodyPr>
          <a:lstStyle/>
          <a:p>
            <a:endParaRPr lang="en-NZ"/>
          </a:p>
        </p:txBody>
      </p:sp>
      <p:sp>
        <p:nvSpPr>
          <p:cNvPr id="596012" name="Text Box 44"/>
          <p:cNvSpPr txBox="1">
            <a:spLocks noChangeArrowheads="1"/>
          </p:cNvSpPr>
          <p:nvPr/>
        </p:nvSpPr>
        <p:spPr bwMode="auto">
          <a:xfrm>
            <a:off x="5168900" y="4437063"/>
            <a:ext cx="1657350" cy="396875"/>
          </a:xfrm>
          <a:prstGeom prst="rect">
            <a:avLst/>
          </a:prstGeom>
          <a:noFill/>
          <a:ln w="9525" algn="ctr">
            <a:noFill/>
            <a:miter lim="800000"/>
            <a:headEnd/>
            <a:tailEnd/>
          </a:ln>
          <a:effectLst/>
        </p:spPr>
        <p:txBody>
          <a:bodyPr>
            <a:spAutoFit/>
          </a:bodyPr>
          <a:lstStyle/>
          <a:p>
            <a:pPr algn="r">
              <a:spcBef>
                <a:spcPct val="50000"/>
              </a:spcBef>
            </a:pPr>
            <a:r>
              <a:rPr lang="en-NZ" sz="2000">
                <a:latin typeface="Arial" charset="0"/>
              </a:rPr>
              <a:t>Jerusalem</a:t>
            </a:r>
            <a:endParaRPr lang="en-GB" sz="2000">
              <a:latin typeface="Arial" charset="0"/>
            </a:endParaRPr>
          </a:p>
        </p:txBody>
      </p:sp>
      <p:sp>
        <p:nvSpPr>
          <p:cNvPr id="596014" name="Freeform 46"/>
          <p:cNvSpPr>
            <a:spLocks/>
          </p:cNvSpPr>
          <p:nvPr/>
        </p:nvSpPr>
        <p:spPr bwMode="auto">
          <a:xfrm>
            <a:off x="7053262" y="4536740"/>
            <a:ext cx="994765" cy="113043"/>
          </a:xfrm>
          <a:custGeom>
            <a:avLst/>
            <a:gdLst>
              <a:gd name="connsiteX0" fmla="*/ 0 w 9994"/>
              <a:gd name="connsiteY0" fmla="*/ 6599 h 10628"/>
              <a:gd name="connsiteX1" fmla="*/ 3496 w 9994"/>
              <a:gd name="connsiteY1" fmla="*/ 4173 h 10628"/>
              <a:gd name="connsiteX2" fmla="*/ 8947 w 9994"/>
              <a:gd name="connsiteY2" fmla="*/ 1076 h 10628"/>
              <a:gd name="connsiteX3" fmla="*/ 9777 w 9994"/>
              <a:gd name="connsiteY3" fmla="*/ 10628 h 10628"/>
            </a:gdLst>
            <a:ahLst/>
            <a:cxnLst>
              <a:cxn ang="0">
                <a:pos x="connsiteX0" y="connsiteY0"/>
              </a:cxn>
              <a:cxn ang="0">
                <a:pos x="connsiteX1" y="connsiteY1"/>
              </a:cxn>
              <a:cxn ang="0">
                <a:pos x="connsiteX2" y="connsiteY2"/>
              </a:cxn>
              <a:cxn ang="0">
                <a:pos x="connsiteX3" y="connsiteY3"/>
              </a:cxn>
            </a:cxnLst>
            <a:rect l="l" t="t" r="r" b="b"/>
            <a:pathLst>
              <a:path w="9994" h="10628">
                <a:moveTo>
                  <a:pt x="0" y="6599"/>
                </a:moveTo>
                <a:cubicBezTo>
                  <a:pt x="574" y="7196"/>
                  <a:pt x="2013" y="5069"/>
                  <a:pt x="3496" y="4173"/>
                </a:cubicBezTo>
                <a:cubicBezTo>
                  <a:pt x="4979" y="3278"/>
                  <a:pt x="7900" y="0"/>
                  <a:pt x="8947" y="1076"/>
                </a:cubicBezTo>
                <a:cubicBezTo>
                  <a:pt x="9994" y="2152"/>
                  <a:pt x="9601" y="8688"/>
                  <a:pt x="9777" y="10628"/>
                </a:cubicBezTo>
              </a:path>
            </a:pathLst>
          </a:custGeom>
          <a:noFill/>
          <a:ln w="38100" cap="flat" cmpd="sng">
            <a:solidFill>
              <a:srgbClr val="3366FF"/>
            </a:solidFill>
            <a:prstDash val="solid"/>
            <a:round/>
            <a:headEnd/>
            <a:tailEnd/>
          </a:ln>
          <a:effectLst/>
        </p:spPr>
        <p:txBody>
          <a:bodyPr wrap="none">
            <a:spAutoFit/>
          </a:bodyPr>
          <a:lstStyle/>
          <a:p>
            <a:endParaRPr lang="en-NZ"/>
          </a:p>
        </p:txBody>
      </p:sp>
      <p:sp>
        <p:nvSpPr>
          <p:cNvPr id="596015" name="Rectangle 47"/>
          <p:cNvSpPr>
            <a:spLocks noChangeArrowheads="1"/>
          </p:cNvSpPr>
          <p:nvPr/>
        </p:nvSpPr>
        <p:spPr bwMode="auto">
          <a:xfrm>
            <a:off x="6105525" y="5734050"/>
            <a:ext cx="215900" cy="215900"/>
          </a:xfrm>
          <a:prstGeom prst="rect">
            <a:avLst/>
          </a:prstGeom>
          <a:solidFill>
            <a:srgbClr val="FF9900"/>
          </a:solidFill>
          <a:ln w="19050" algn="ctr">
            <a:solidFill>
              <a:srgbClr val="000000"/>
            </a:solidFill>
            <a:miter lim="800000"/>
            <a:headEnd/>
            <a:tailEnd/>
          </a:ln>
          <a:effectLst/>
        </p:spPr>
        <p:txBody>
          <a:bodyPr wrap="none" anchor="ctr">
            <a:spAutoFit/>
          </a:bodyPr>
          <a:lstStyle/>
          <a:p>
            <a:endParaRPr lang="en-NZ"/>
          </a:p>
        </p:txBody>
      </p:sp>
      <p:sp>
        <p:nvSpPr>
          <p:cNvPr id="596016" name="Text Box 48"/>
          <p:cNvSpPr txBox="1">
            <a:spLocks noChangeArrowheads="1"/>
          </p:cNvSpPr>
          <p:nvPr/>
        </p:nvSpPr>
        <p:spPr bwMode="auto">
          <a:xfrm>
            <a:off x="3368675" y="5661025"/>
            <a:ext cx="2736850" cy="396875"/>
          </a:xfrm>
          <a:prstGeom prst="rect">
            <a:avLst/>
          </a:prstGeom>
          <a:noFill/>
          <a:ln w="9525" algn="ctr">
            <a:noFill/>
            <a:miter lim="800000"/>
            <a:headEnd/>
            <a:tailEnd/>
          </a:ln>
          <a:effectLst/>
        </p:spPr>
        <p:txBody>
          <a:bodyPr>
            <a:spAutoFit/>
          </a:bodyPr>
          <a:lstStyle/>
          <a:p>
            <a:pPr algn="r">
              <a:spcBef>
                <a:spcPct val="50000"/>
              </a:spcBef>
            </a:pPr>
            <a:r>
              <a:rPr lang="en-NZ" sz="2000" dirty="0">
                <a:latin typeface="Arial" charset="0"/>
              </a:rPr>
              <a:t>Yahweh </a:t>
            </a:r>
            <a:r>
              <a:rPr lang="en-NZ" sz="2000" dirty="0" err="1">
                <a:latin typeface="Arial" charset="0"/>
              </a:rPr>
              <a:t>Shammar</a:t>
            </a:r>
            <a:endParaRPr lang="en-GB" sz="2000" dirty="0">
              <a:latin typeface="Arial" charset="0"/>
            </a:endParaRPr>
          </a:p>
        </p:txBody>
      </p:sp>
    </p:spTree>
    <p:extLst>
      <p:ext uri="{BB962C8B-B14F-4D97-AF65-F5344CB8AC3E}">
        <p14:creationId xmlns:p14="http://schemas.microsoft.com/office/powerpoint/2010/main" val="994257487"/>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4946" name="Picture 2" descr="800-Ezra%208%20Haggai_Zechariah"/>
          <p:cNvPicPr>
            <a:picLocks noChangeAspect="1" noChangeArrowheads="1"/>
          </p:cNvPicPr>
          <p:nvPr/>
        </p:nvPicPr>
        <p:blipFill>
          <a:blip r:embed="rId2" cstate="print"/>
          <a:srcRect l="9448" r="56693" b="18898"/>
          <a:stretch>
            <a:fillRect/>
          </a:stretch>
        </p:blipFill>
        <p:spPr bwMode="auto">
          <a:xfrm>
            <a:off x="0" y="0"/>
            <a:ext cx="3729038" cy="6858000"/>
          </a:xfrm>
          <a:prstGeom prst="rect">
            <a:avLst/>
          </a:prstGeom>
          <a:noFill/>
        </p:spPr>
      </p:pic>
      <p:sp>
        <p:nvSpPr>
          <p:cNvPr id="594947" name="Rectangle 3"/>
          <p:cNvSpPr>
            <a:spLocks noChangeArrowheads="1"/>
          </p:cNvSpPr>
          <p:nvPr/>
        </p:nvSpPr>
        <p:spPr bwMode="auto">
          <a:xfrm>
            <a:off x="2846388" y="0"/>
            <a:ext cx="936625" cy="6858000"/>
          </a:xfrm>
          <a:prstGeom prst="rect">
            <a:avLst/>
          </a:prstGeom>
          <a:gradFill rotWithShape="1">
            <a:gsLst>
              <a:gs pos="0">
                <a:srgbClr val="FFFFCC">
                  <a:alpha val="0"/>
                </a:srgbClr>
              </a:gs>
              <a:gs pos="100000">
                <a:srgbClr val="FFFFCC"/>
              </a:gs>
            </a:gsLst>
            <a:lin ang="0" scaled="1"/>
          </a:gradFill>
          <a:ln w="9525">
            <a:noFill/>
            <a:miter lim="800000"/>
            <a:headEnd/>
            <a:tailEnd/>
          </a:ln>
          <a:effectLst/>
        </p:spPr>
        <p:txBody>
          <a:bodyPr wrap="none" anchor="ctr"/>
          <a:lstStyle/>
          <a:p>
            <a:endParaRPr lang="en-NZ"/>
          </a:p>
        </p:txBody>
      </p:sp>
      <p:sp>
        <p:nvSpPr>
          <p:cNvPr id="594948" name="Text Box 4"/>
          <p:cNvSpPr txBox="1">
            <a:spLocks noChangeArrowheads="1"/>
          </p:cNvSpPr>
          <p:nvPr/>
        </p:nvSpPr>
        <p:spPr bwMode="auto">
          <a:xfrm>
            <a:off x="0" y="4941888"/>
            <a:ext cx="3152775" cy="762000"/>
          </a:xfrm>
          <a:prstGeom prst="rect">
            <a:avLst/>
          </a:prstGeom>
          <a:noFill/>
          <a:ln w="9525">
            <a:noFill/>
            <a:miter lim="800000"/>
            <a:headEnd/>
            <a:tailEnd/>
          </a:ln>
          <a:effectLst>
            <a:outerShdw dist="35921" dir="2700000" algn="ctr" rotWithShape="0">
              <a:schemeClr val="bg2"/>
            </a:outerShdw>
          </a:effectLst>
        </p:spPr>
        <p:txBody>
          <a:bodyPr lIns="54000" rIns="54000">
            <a:spAutoFit/>
          </a:bodyPr>
          <a:lstStyle/>
          <a:p>
            <a:pPr algn="ctr"/>
            <a:r>
              <a:rPr lang="en-NZ" sz="4400" dirty="0">
                <a:solidFill>
                  <a:srgbClr val="FF0000"/>
                </a:solidFill>
                <a:effectLst>
                  <a:glow rad="254000">
                    <a:srgbClr val="000000">
                      <a:alpha val="60000"/>
                    </a:srgbClr>
                  </a:glow>
                </a:effectLst>
                <a:latin typeface="Papyrus" panose="03070502060502030205" pitchFamily="66" charset="0"/>
              </a:rPr>
              <a:t>Battle</a:t>
            </a:r>
            <a:endParaRPr lang="en-GB" sz="4400" dirty="0">
              <a:solidFill>
                <a:srgbClr val="FF0000"/>
              </a:solidFill>
              <a:effectLst>
                <a:glow rad="254000">
                  <a:srgbClr val="000000">
                    <a:alpha val="60000"/>
                  </a:srgbClr>
                </a:glow>
              </a:effectLst>
              <a:latin typeface="Papyrus" panose="03070502060502030205" pitchFamily="66" charset="0"/>
            </a:endParaRPr>
          </a:p>
        </p:txBody>
      </p:sp>
      <p:sp>
        <p:nvSpPr>
          <p:cNvPr id="594949" name="Text Box 5"/>
          <p:cNvSpPr txBox="1">
            <a:spLocks noChangeArrowheads="1"/>
          </p:cNvSpPr>
          <p:nvPr/>
        </p:nvSpPr>
        <p:spPr bwMode="auto">
          <a:xfrm>
            <a:off x="3944938" y="333375"/>
            <a:ext cx="5761037" cy="1190625"/>
          </a:xfrm>
          <a:prstGeom prst="rect">
            <a:avLst/>
          </a:prstGeom>
          <a:noFill/>
          <a:ln w="9525" algn="ctr">
            <a:noFill/>
            <a:miter lim="800000"/>
            <a:headEnd/>
            <a:tailEnd/>
          </a:ln>
          <a:effectLst/>
        </p:spPr>
        <p:txBody>
          <a:bodyPr>
            <a:spAutoFit/>
          </a:bodyPr>
          <a:lstStyle/>
          <a:p>
            <a:pPr algn="ctr"/>
            <a:r>
              <a:rPr lang="en-NZ" sz="3600" dirty="0">
                <a:latin typeface="Arial Black" pitchFamily="34" charset="0"/>
              </a:rPr>
              <a:t>The Day of</a:t>
            </a:r>
          </a:p>
          <a:p>
            <a:pPr algn="ctr"/>
            <a:r>
              <a:rPr lang="en-NZ" sz="3600" dirty="0">
                <a:latin typeface="Arial Black" pitchFamily="34" charset="0"/>
              </a:rPr>
              <a:t>Yahweh</a:t>
            </a:r>
            <a:endParaRPr lang="en-GB" sz="2400" dirty="0">
              <a:latin typeface="Arial Black" pitchFamily="34" charset="0"/>
            </a:endParaRPr>
          </a:p>
        </p:txBody>
      </p:sp>
      <p:sp>
        <p:nvSpPr>
          <p:cNvPr id="594950" name="Text Box 6"/>
          <p:cNvSpPr txBox="1">
            <a:spLocks noChangeArrowheads="1"/>
          </p:cNvSpPr>
          <p:nvPr/>
        </p:nvSpPr>
        <p:spPr bwMode="auto">
          <a:xfrm>
            <a:off x="4232275" y="2276475"/>
            <a:ext cx="5473700" cy="3441700"/>
          </a:xfrm>
          <a:prstGeom prst="rect">
            <a:avLst/>
          </a:prstGeom>
          <a:noFill/>
          <a:ln w="9525" algn="ctr">
            <a:noFill/>
            <a:miter lim="800000"/>
            <a:headEnd/>
            <a:tailEnd/>
          </a:ln>
          <a:effectLst/>
        </p:spPr>
        <p:txBody>
          <a:bodyPr>
            <a:spAutoFit/>
          </a:bodyPr>
          <a:lstStyle/>
          <a:p>
            <a:pPr>
              <a:buFont typeface="Wingdings" pitchFamily="2" charset="2"/>
              <a:buNone/>
              <a:tabLst>
                <a:tab pos="2695575" algn="l"/>
              </a:tabLst>
            </a:pPr>
            <a:r>
              <a:rPr lang="en-NZ" sz="2200" b="0">
                <a:latin typeface="Arial" charset="0"/>
              </a:rPr>
              <a:t>And it shall come to pass in that day, </a:t>
            </a:r>
          </a:p>
          <a:p>
            <a:pPr>
              <a:buFont typeface="Wingdings" pitchFamily="2" charset="2"/>
              <a:buNone/>
              <a:tabLst>
                <a:tab pos="2695575" algn="l"/>
              </a:tabLst>
            </a:pPr>
            <a:r>
              <a:rPr lang="en-NZ" sz="2200" b="0">
                <a:latin typeface="Arial" charset="0"/>
              </a:rPr>
              <a:t>That there shall be no light,</a:t>
            </a:r>
          </a:p>
          <a:p>
            <a:pPr>
              <a:buFont typeface="Wingdings" pitchFamily="2" charset="2"/>
              <a:buNone/>
              <a:tabLst>
                <a:tab pos="2695575" algn="l"/>
              </a:tabLst>
            </a:pPr>
            <a:r>
              <a:rPr lang="en-NZ" sz="2200" b="0">
                <a:latin typeface="Arial" charset="0"/>
              </a:rPr>
              <a:t>The bright stars shall be withdrawn;</a:t>
            </a:r>
          </a:p>
          <a:p>
            <a:pPr>
              <a:buFont typeface="Wingdings" pitchFamily="2" charset="2"/>
              <a:buNone/>
              <a:tabLst>
                <a:tab pos="2695575" algn="l"/>
              </a:tabLst>
            </a:pPr>
            <a:r>
              <a:rPr lang="en-NZ" sz="2200" b="0">
                <a:latin typeface="Arial" charset="0"/>
              </a:rPr>
              <a:t>And it shall be a day by itself.</a:t>
            </a:r>
          </a:p>
          <a:p>
            <a:pPr>
              <a:buFont typeface="Wingdings" pitchFamily="2" charset="2"/>
              <a:buNone/>
              <a:tabLst>
                <a:tab pos="2695575" algn="l"/>
              </a:tabLst>
            </a:pPr>
            <a:r>
              <a:rPr lang="en-NZ" sz="2200" b="0">
                <a:latin typeface="Arial" charset="0"/>
              </a:rPr>
              <a:t>The same shall be known unto Yahweh</a:t>
            </a:r>
          </a:p>
          <a:p>
            <a:pPr>
              <a:buFont typeface="Wingdings" pitchFamily="2" charset="2"/>
              <a:buNone/>
              <a:tabLst>
                <a:tab pos="2695575" algn="l"/>
              </a:tabLst>
            </a:pPr>
            <a:r>
              <a:rPr lang="en-NZ" sz="2200" b="0">
                <a:latin typeface="Arial" charset="0"/>
              </a:rPr>
              <a:t>Not day, Nor night,</a:t>
            </a:r>
          </a:p>
          <a:p>
            <a:pPr>
              <a:buFont typeface="Wingdings" pitchFamily="2" charset="2"/>
              <a:buNone/>
              <a:tabLst>
                <a:tab pos="2695575" algn="l"/>
              </a:tabLst>
            </a:pPr>
            <a:r>
              <a:rPr lang="en-NZ" sz="2200" b="0">
                <a:latin typeface="Arial" charset="0"/>
              </a:rPr>
              <a:t>But it shall come to pass that at evening</a:t>
            </a:r>
          </a:p>
          <a:p>
            <a:pPr>
              <a:buFont typeface="Wingdings" pitchFamily="2" charset="2"/>
              <a:buNone/>
              <a:tabLst>
                <a:tab pos="2695575" algn="l"/>
              </a:tabLst>
            </a:pPr>
            <a:r>
              <a:rPr lang="en-NZ" sz="2200" b="0">
                <a:latin typeface="Arial" charset="0"/>
              </a:rPr>
              <a:t>Time there shall be light.</a:t>
            </a:r>
          </a:p>
          <a:p>
            <a:pPr>
              <a:buFont typeface="Wingdings" pitchFamily="2" charset="2"/>
              <a:buNone/>
              <a:tabLst>
                <a:tab pos="2695575" algn="l"/>
              </a:tabLst>
            </a:pPr>
            <a:endParaRPr lang="en-NZ" sz="2200" b="0">
              <a:latin typeface="Arial" charset="0"/>
            </a:endParaRPr>
          </a:p>
          <a:p>
            <a:pPr>
              <a:buFont typeface="Wingdings" pitchFamily="2" charset="2"/>
              <a:buNone/>
              <a:tabLst>
                <a:tab pos="2695575" algn="l"/>
              </a:tabLst>
            </a:pPr>
            <a:r>
              <a:rPr lang="en-NZ" sz="2200">
                <a:latin typeface="Arial" charset="0"/>
              </a:rPr>
              <a:t>	Zech 14:6-7 (Roth)</a:t>
            </a:r>
            <a:endParaRPr lang="en-NZ" sz="2600">
              <a:solidFill>
                <a:srgbClr val="000066"/>
              </a:solidFill>
              <a:latin typeface="Arial" charset="0"/>
            </a:endParaRPr>
          </a:p>
        </p:txBody>
      </p:sp>
    </p:spTree>
    <p:extLst>
      <p:ext uri="{BB962C8B-B14F-4D97-AF65-F5344CB8AC3E}">
        <p14:creationId xmlns:p14="http://schemas.microsoft.com/office/powerpoint/2010/main" val="1943639958"/>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1874" name="Picture 2" descr="800-Ezra%208%20Haggai_Zechariah"/>
          <p:cNvPicPr>
            <a:picLocks noChangeAspect="1" noChangeArrowheads="1"/>
          </p:cNvPicPr>
          <p:nvPr/>
        </p:nvPicPr>
        <p:blipFill>
          <a:blip r:embed="rId2" cstate="print"/>
          <a:srcRect l="9448" r="56693" b="18898"/>
          <a:stretch>
            <a:fillRect/>
          </a:stretch>
        </p:blipFill>
        <p:spPr bwMode="auto">
          <a:xfrm>
            <a:off x="0" y="0"/>
            <a:ext cx="3729038" cy="6858000"/>
          </a:xfrm>
          <a:prstGeom prst="rect">
            <a:avLst/>
          </a:prstGeom>
          <a:noFill/>
        </p:spPr>
      </p:pic>
      <p:sp>
        <p:nvSpPr>
          <p:cNvPr id="591875" name="Rectangle 3"/>
          <p:cNvSpPr>
            <a:spLocks noChangeArrowheads="1"/>
          </p:cNvSpPr>
          <p:nvPr/>
        </p:nvSpPr>
        <p:spPr bwMode="auto">
          <a:xfrm>
            <a:off x="2846388" y="0"/>
            <a:ext cx="936625" cy="6858000"/>
          </a:xfrm>
          <a:prstGeom prst="rect">
            <a:avLst/>
          </a:prstGeom>
          <a:gradFill rotWithShape="1">
            <a:gsLst>
              <a:gs pos="0">
                <a:srgbClr val="FFFFCC">
                  <a:alpha val="0"/>
                </a:srgbClr>
              </a:gs>
              <a:gs pos="100000">
                <a:srgbClr val="FFFFCC"/>
              </a:gs>
            </a:gsLst>
            <a:lin ang="0" scaled="1"/>
          </a:gradFill>
          <a:ln w="9525">
            <a:noFill/>
            <a:miter lim="800000"/>
            <a:headEnd/>
            <a:tailEnd/>
          </a:ln>
          <a:effectLst/>
        </p:spPr>
        <p:txBody>
          <a:bodyPr wrap="none" anchor="ctr"/>
          <a:lstStyle/>
          <a:p>
            <a:endParaRPr lang="en-NZ"/>
          </a:p>
        </p:txBody>
      </p:sp>
      <p:sp>
        <p:nvSpPr>
          <p:cNvPr id="591876" name="Text Box 4"/>
          <p:cNvSpPr txBox="1">
            <a:spLocks noChangeArrowheads="1"/>
          </p:cNvSpPr>
          <p:nvPr/>
        </p:nvSpPr>
        <p:spPr bwMode="auto">
          <a:xfrm>
            <a:off x="0" y="4941888"/>
            <a:ext cx="3152775" cy="762000"/>
          </a:xfrm>
          <a:prstGeom prst="rect">
            <a:avLst/>
          </a:prstGeom>
          <a:noFill/>
          <a:ln w="9525">
            <a:noFill/>
            <a:miter lim="800000"/>
            <a:headEnd/>
            <a:tailEnd/>
          </a:ln>
          <a:effectLst>
            <a:outerShdw dist="35921" dir="2700000" algn="ctr" rotWithShape="0">
              <a:schemeClr val="bg2"/>
            </a:outerShdw>
          </a:effectLst>
        </p:spPr>
        <p:txBody>
          <a:bodyPr lIns="54000" rIns="54000">
            <a:spAutoFit/>
          </a:bodyPr>
          <a:lstStyle/>
          <a:p>
            <a:pPr algn="ctr"/>
            <a:r>
              <a:rPr lang="en-NZ" sz="4400" dirty="0">
                <a:solidFill>
                  <a:srgbClr val="FF0000"/>
                </a:solidFill>
                <a:effectLst>
                  <a:glow rad="254000">
                    <a:srgbClr val="000000">
                      <a:alpha val="60000"/>
                    </a:srgbClr>
                  </a:glow>
                </a:effectLst>
                <a:latin typeface="Papyrus" panose="03070502060502030205" pitchFamily="66" charset="0"/>
              </a:rPr>
              <a:t>Joshua 10</a:t>
            </a:r>
            <a:endParaRPr lang="en-GB" sz="4400" dirty="0">
              <a:solidFill>
                <a:srgbClr val="FF0000"/>
              </a:solidFill>
              <a:effectLst>
                <a:glow rad="254000">
                  <a:srgbClr val="000000">
                    <a:alpha val="60000"/>
                  </a:srgbClr>
                </a:glow>
              </a:effectLst>
              <a:latin typeface="Papyrus" panose="03070502060502030205" pitchFamily="66" charset="0"/>
            </a:endParaRPr>
          </a:p>
        </p:txBody>
      </p:sp>
      <p:pic>
        <p:nvPicPr>
          <p:cNvPr id="591877" name="Picture 5" descr="Israel&amp;Judah"/>
          <p:cNvPicPr>
            <a:picLocks noChangeAspect="1" noChangeArrowheads="1"/>
          </p:cNvPicPr>
          <p:nvPr/>
        </p:nvPicPr>
        <p:blipFill>
          <a:blip r:embed="rId3" cstate="print">
            <a:lum bright="20000"/>
          </a:blip>
          <a:srcRect l="18083" t="53316" r="27126" b="14810"/>
          <a:stretch>
            <a:fillRect/>
          </a:stretch>
        </p:blipFill>
        <p:spPr bwMode="auto">
          <a:xfrm>
            <a:off x="3944938" y="1582738"/>
            <a:ext cx="5810250" cy="5160962"/>
          </a:xfrm>
          <a:prstGeom prst="rect">
            <a:avLst/>
          </a:prstGeom>
          <a:noFill/>
          <a:ln w="9525">
            <a:solidFill>
              <a:srgbClr val="000000"/>
            </a:solidFill>
            <a:miter lim="800000"/>
            <a:headEnd/>
            <a:tailEnd/>
          </a:ln>
          <a:effectLst>
            <a:outerShdw dist="81320" dir="3080412" algn="ctr" rotWithShape="0">
              <a:srgbClr val="000000"/>
            </a:outerShdw>
          </a:effectLst>
        </p:spPr>
      </p:pic>
      <p:sp>
        <p:nvSpPr>
          <p:cNvPr id="591878" name="Text Box 6"/>
          <p:cNvSpPr txBox="1">
            <a:spLocks noChangeArrowheads="1"/>
          </p:cNvSpPr>
          <p:nvPr/>
        </p:nvSpPr>
        <p:spPr bwMode="auto">
          <a:xfrm>
            <a:off x="3944938" y="333375"/>
            <a:ext cx="5761037" cy="641350"/>
          </a:xfrm>
          <a:prstGeom prst="rect">
            <a:avLst/>
          </a:prstGeom>
          <a:noFill/>
          <a:ln w="9525" algn="ctr">
            <a:noFill/>
            <a:miter lim="800000"/>
            <a:headEnd/>
            <a:tailEnd/>
          </a:ln>
          <a:effectLst/>
        </p:spPr>
        <p:txBody>
          <a:bodyPr>
            <a:spAutoFit/>
          </a:bodyPr>
          <a:lstStyle/>
          <a:p>
            <a:pPr algn="ctr"/>
            <a:r>
              <a:rPr lang="en-NZ" sz="3600" dirty="0">
                <a:latin typeface="Arial Black" pitchFamily="34" charset="0"/>
              </a:rPr>
              <a:t>The Longest Day</a:t>
            </a:r>
            <a:endParaRPr lang="en-GB" sz="2400" dirty="0">
              <a:latin typeface="Arial Black" pitchFamily="34" charset="0"/>
            </a:endParaRPr>
          </a:p>
        </p:txBody>
      </p:sp>
      <p:sp>
        <p:nvSpPr>
          <p:cNvPr id="591879" name="Freeform 7"/>
          <p:cNvSpPr>
            <a:spLocks/>
          </p:cNvSpPr>
          <p:nvPr/>
        </p:nvSpPr>
        <p:spPr bwMode="auto">
          <a:xfrm>
            <a:off x="4886325" y="3611563"/>
            <a:ext cx="3505200" cy="1995487"/>
          </a:xfrm>
          <a:custGeom>
            <a:avLst/>
            <a:gdLst/>
            <a:ahLst/>
            <a:cxnLst>
              <a:cxn ang="0">
                <a:pos x="2203" y="8"/>
              </a:cxn>
              <a:cxn ang="0">
                <a:pos x="2046" y="75"/>
              </a:cxn>
              <a:cxn ang="0">
                <a:pos x="1231" y="75"/>
              </a:cxn>
              <a:cxn ang="0">
                <a:pos x="946" y="8"/>
              </a:cxn>
              <a:cxn ang="0">
                <a:pos x="681" y="120"/>
              </a:cxn>
              <a:cxn ang="0">
                <a:pos x="586" y="374"/>
              </a:cxn>
              <a:cxn ang="0">
                <a:pos x="314" y="510"/>
              </a:cxn>
              <a:cxn ang="0">
                <a:pos x="333" y="891"/>
              </a:cxn>
              <a:cxn ang="0">
                <a:pos x="133" y="1009"/>
              </a:cxn>
              <a:cxn ang="0">
                <a:pos x="1131" y="1100"/>
              </a:cxn>
              <a:cxn ang="0">
                <a:pos x="692" y="1257"/>
              </a:cxn>
            </a:cxnLst>
            <a:rect l="0" t="0" r="r" b="b"/>
            <a:pathLst>
              <a:path w="2208" h="1257">
                <a:moveTo>
                  <a:pt x="2203" y="8"/>
                </a:moveTo>
                <a:cubicBezTo>
                  <a:pt x="2176" y="19"/>
                  <a:pt x="2208" y="64"/>
                  <a:pt x="2046" y="75"/>
                </a:cubicBezTo>
                <a:cubicBezTo>
                  <a:pt x="1884" y="86"/>
                  <a:pt x="1414" y="86"/>
                  <a:pt x="1231" y="75"/>
                </a:cubicBezTo>
                <a:cubicBezTo>
                  <a:pt x="1048" y="64"/>
                  <a:pt x="1038" y="0"/>
                  <a:pt x="946" y="8"/>
                </a:cubicBezTo>
                <a:cubicBezTo>
                  <a:pt x="854" y="16"/>
                  <a:pt x="741" y="59"/>
                  <a:pt x="681" y="120"/>
                </a:cubicBezTo>
                <a:cubicBezTo>
                  <a:pt x="621" y="181"/>
                  <a:pt x="647" y="309"/>
                  <a:pt x="586" y="374"/>
                </a:cubicBezTo>
                <a:cubicBezTo>
                  <a:pt x="525" y="439"/>
                  <a:pt x="356" y="424"/>
                  <a:pt x="314" y="510"/>
                </a:cubicBezTo>
                <a:cubicBezTo>
                  <a:pt x="272" y="596"/>
                  <a:pt x="363" y="808"/>
                  <a:pt x="333" y="891"/>
                </a:cubicBezTo>
                <a:cubicBezTo>
                  <a:pt x="303" y="974"/>
                  <a:pt x="0" y="974"/>
                  <a:pt x="133" y="1009"/>
                </a:cubicBezTo>
                <a:cubicBezTo>
                  <a:pt x="266" y="1044"/>
                  <a:pt x="1038" y="1059"/>
                  <a:pt x="1131" y="1100"/>
                </a:cubicBezTo>
                <a:cubicBezTo>
                  <a:pt x="1224" y="1141"/>
                  <a:pt x="783" y="1224"/>
                  <a:pt x="692" y="1257"/>
                </a:cubicBezTo>
              </a:path>
            </a:pathLst>
          </a:custGeom>
          <a:noFill/>
          <a:ln w="38100" cap="flat" cmpd="sng">
            <a:solidFill>
              <a:srgbClr val="FF0000"/>
            </a:solidFill>
            <a:prstDash val="solid"/>
            <a:round/>
            <a:headEnd/>
            <a:tailEnd/>
          </a:ln>
          <a:effectLst/>
        </p:spPr>
        <p:txBody>
          <a:bodyPr wrap="none">
            <a:spAutoFit/>
          </a:bodyPr>
          <a:lstStyle/>
          <a:p>
            <a:endParaRPr lang="en-NZ"/>
          </a:p>
        </p:txBody>
      </p:sp>
      <p:sp>
        <p:nvSpPr>
          <p:cNvPr id="591880" name="Oval 8"/>
          <p:cNvSpPr>
            <a:spLocks noChangeArrowheads="1"/>
          </p:cNvSpPr>
          <p:nvPr/>
        </p:nvSpPr>
        <p:spPr bwMode="auto">
          <a:xfrm>
            <a:off x="4881563" y="5068888"/>
            <a:ext cx="215900" cy="215900"/>
          </a:xfrm>
          <a:prstGeom prst="ellipse">
            <a:avLst/>
          </a:prstGeom>
          <a:solidFill>
            <a:srgbClr val="FF0000"/>
          </a:solidFill>
          <a:ln w="9525" algn="ctr">
            <a:solidFill>
              <a:srgbClr val="000000"/>
            </a:solidFill>
            <a:round/>
            <a:headEnd/>
            <a:tailEnd/>
          </a:ln>
          <a:effectLst>
            <a:outerShdw dist="17961" dir="2700000" algn="ctr" rotWithShape="0">
              <a:srgbClr val="000000"/>
            </a:outerShdw>
          </a:effectLst>
        </p:spPr>
        <p:txBody>
          <a:bodyPr wrap="none" anchor="ctr">
            <a:spAutoFit/>
          </a:bodyPr>
          <a:lstStyle/>
          <a:p>
            <a:endParaRPr lang="en-NZ"/>
          </a:p>
        </p:txBody>
      </p:sp>
      <p:sp>
        <p:nvSpPr>
          <p:cNvPr id="591881" name="Oval 9"/>
          <p:cNvSpPr>
            <a:spLocks noChangeArrowheads="1"/>
          </p:cNvSpPr>
          <p:nvPr/>
        </p:nvSpPr>
        <p:spPr bwMode="auto">
          <a:xfrm>
            <a:off x="5313363" y="4926013"/>
            <a:ext cx="215900" cy="215900"/>
          </a:xfrm>
          <a:prstGeom prst="ellipse">
            <a:avLst/>
          </a:prstGeom>
          <a:solidFill>
            <a:srgbClr val="FF0000"/>
          </a:solidFill>
          <a:ln w="9525" algn="ctr">
            <a:solidFill>
              <a:srgbClr val="000000"/>
            </a:solidFill>
            <a:round/>
            <a:headEnd/>
            <a:tailEnd/>
          </a:ln>
          <a:effectLst>
            <a:outerShdw dist="17961" dir="2700000" algn="ctr" rotWithShape="0">
              <a:srgbClr val="000000"/>
            </a:outerShdw>
          </a:effectLst>
        </p:spPr>
        <p:txBody>
          <a:bodyPr wrap="none" anchor="ctr">
            <a:spAutoFit/>
          </a:bodyPr>
          <a:lstStyle/>
          <a:p>
            <a:endParaRPr lang="en-NZ"/>
          </a:p>
        </p:txBody>
      </p:sp>
      <p:sp>
        <p:nvSpPr>
          <p:cNvPr id="591882" name="Oval 10"/>
          <p:cNvSpPr>
            <a:spLocks noChangeArrowheads="1"/>
          </p:cNvSpPr>
          <p:nvPr/>
        </p:nvSpPr>
        <p:spPr bwMode="auto">
          <a:xfrm>
            <a:off x="5313363" y="4276725"/>
            <a:ext cx="215900" cy="215900"/>
          </a:xfrm>
          <a:prstGeom prst="ellipse">
            <a:avLst/>
          </a:prstGeom>
          <a:solidFill>
            <a:srgbClr val="FF0000"/>
          </a:solidFill>
          <a:ln w="9525" algn="ctr">
            <a:solidFill>
              <a:srgbClr val="000000"/>
            </a:solidFill>
            <a:round/>
            <a:headEnd/>
            <a:tailEnd/>
          </a:ln>
          <a:effectLst>
            <a:outerShdw dist="17961" dir="2700000" algn="ctr" rotWithShape="0">
              <a:srgbClr val="000000"/>
            </a:outerShdw>
          </a:effectLst>
        </p:spPr>
        <p:txBody>
          <a:bodyPr wrap="none" anchor="ctr">
            <a:spAutoFit/>
          </a:bodyPr>
          <a:lstStyle/>
          <a:p>
            <a:endParaRPr lang="en-NZ"/>
          </a:p>
        </p:txBody>
      </p:sp>
      <p:sp>
        <p:nvSpPr>
          <p:cNvPr id="591883" name="Oval 11"/>
          <p:cNvSpPr>
            <a:spLocks noChangeArrowheads="1"/>
          </p:cNvSpPr>
          <p:nvPr/>
        </p:nvSpPr>
        <p:spPr bwMode="auto">
          <a:xfrm>
            <a:off x="6608763" y="5284788"/>
            <a:ext cx="215900" cy="215900"/>
          </a:xfrm>
          <a:prstGeom prst="ellipse">
            <a:avLst/>
          </a:prstGeom>
          <a:solidFill>
            <a:srgbClr val="FF0000"/>
          </a:solidFill>
          <a:ln w="9525" algn="ctr">
            <a:solidFill>
              <a:srgbClr val="000000"/>
            </a:solidFill>
            <a:round/>
            <a:headEnd/>
            <a:tailEnd/>
          </a:ln>
          <a:effectLst>
            <a:outerShdw dist="17961" dir="2700000" algn="ctr" rotWithShape="0">
              <a:srgbClr val="000000"/>
            </a:outerShdw>
          </a:effectLst>
        </p:spPr>
        <p:txBody>
          <a:bodyPr wrap="none" anchor="ctr">
            <a:spAutoFit/>
          </a:bodyPr>
          <a:lstStyle/>
          <a:p>
            <a:endParaRPr lang="en-NZ"/>
          </a:p>
        </p:txBody>
      </p:sp>
      <p:sp>
        <p:nvSpPr>
          <p:cNvPr id="591884" name="Oval 12"/>
          <p:cNvSpPr>
            <a:spLocks noChangeArrowheads="1"/>
          </p:cNvSpPr>
          <p:nvPr/>
        </p:nvSpPr>
        <p:spPr bwMode="auto">
          <a:xfrm>
            <a:off x="5745163" y="4133850"/>
            <a:ext cx="215900" cy="215900"/>
          </a:xfrm>
          <a:prstGeom prst="ellipse">
            <a:avLst/>
          </a:prstGeom>
          <a:solidFill>
            <a:srgbClr val="FF0000"/>
          </a:solidFill>
          <a:ln w="9525" algn="ctr">
            <a:solidFill>
              <a:srgbClr val="000000"/>
            </a:solidFill>
            <a:round/>
            <a:headEnd/>
            <a:tailEnd/>
          </a:ln>
          <a:effectLst>
            <a:outerShdw dist="17961" dir="2700000" algn="ctr" rotWithShape="0">
              <a:srgbClr val="000000"/>
            </a:outerShdw>
          </a:effectLst>
        </p:spPr>
        <p:txBody>
          <a:bodyPr wrap="none" anchor="ctr">
            <a:spAutoFit/>
          </a:bodyPr>
          <a:lstStyle/>
          <a:p>
            <a:endParaRPr lang="en-NZ"/>
          </a:p>
        </p:txBody>
      </p:sp>
      <p:sp>
        <p:nvSpPr>
          <p:cNvPr id="591885" name="Oval 13"/>
          <p:cNvSpPr>
            <a:spLocks noChangeArrowheads="1"/>
          </p:cNvSpPr>
          <p:nvPr/>
        </p:nvSpPr>
        <p:spPr bwMode="auto">
          <a:xfrm>
            <a:off x="5816600" y="4060825"/>
            <a:ext cx="215900" cy="215900"/>
          </a:xfrm>
          <a:prstGeom prst="ellipse">
            <a:avLst/>
          </a:prstGeom>
          <a:solidFill>
            <a:srgbClr val="FF0000"/>
          </a:solidFill>
          <a:ln w="9525" algn="ctr">
            <a:solidFill>
              <a:srgbClr val="000000"/>
            </a:solidFill>
            <a:round/>
            <a:headEnd/>
            <a:tailEnd/>
          </a:ln>
          <a:effectLst>
            <a:outerShdw dist="17961" dir="2700000" algn="ctr" rotWithShape="0">
              <a:srgbClr val="000000"/>
            </a:outerShdw>
          </a:effectLst>
        </p:spPr>
        <p:txBody>
          <a:bodyPr wrap="none" anchor="ctr">
            <a:spAutoFit/>
          </a:bodyPr>
          <a:lstStyle/>
          <a:p>
            <a:endParaRPr lang="en-NZ"/>
          </a:p>
        </p:txBody>
      </p:sp>
      <p:sp>
        <p:nvSpPr>
          <p:cNvPr id="591886" name="Oval 14"/>
          <p:cNvSpPr>
            <a:spLocks noChangeArrowheads="1"/>
          </p:cNvSpPr>
          <p:nvPr/>
        </p:nvSpPr>
        <p:spPr bwMode="auto">
          <a:xfrm>
            <a:off x="5889625" y="5502275"/>
            <a:ext cx="215900" cy="215900"/>
          </a:xfrm>
          <a:prstGeom prst="ellipse">
            <a:avLst/>
          </a:prstGeom>
          <a:solidFill>
            <a:srgbClr val="FF0000"/>
          </a:solidFill>
          <a:ln w="9525" algn="ctr">
            <a:solidFill>
              <a:srgbClr val="000000"/>
            </a:solidFill>
            <a:round/>
            <a:headEnd/>
            <a:tailEnd/>
          </a:ln>
          <a:effectLst>
            <a:outerShdw dist="17961" dir="2700000" algn="ctr" rotWithShape="0">
              <a:srgbClr val="000000"/>
            </a:outerShdw>
          </a:effectLst>
        </p:spPr>
        <p:txBody>
          <a:bodyPr wrap="none" anchor="ctr">
            <a:spAutoFit/>
          </a:bodyPr>
          <a:lstStyle/>
          <a:p>
            <a:endParaRPr lang="en-NZ"/>
          </a:p>
        </p:txBody>
      </p:sp>
      <p:sp>
        <p:nvSpPr>
          <p:cNvPr id="591887" name="Oval 15"/>
          <p:cNvSpPr>
            <a:spLocks noChangeArrowheads="1"/>
          </p:cNvSpPr>
          <p:nvPr/>
        </p:nvSpPr>
        <p:spPr bwMode="auto">
          <a:xfrm>
            <a:off x="6248400" y="3527425"/>
            <a:ext cx="215900" cy="215900"/>
          </a:xfrm>
          <a:prstGeom prst="ellipse">
            <a:avLst/>
          </a:prstGeom>
          <a:solidFill>
            <a:srgbClr val="FF0000"/>
          </a:solidFill>
          <a:ln w="9525" algn="ctr">
            <a:solidFill>
              <a:srgbClr val="000000"/>
            </a:solidFill>
            <a:round/>
            <a:headEnd/>
            <a:tailEnd/>
          </a:ln>
          <a:effectLst>
            <a:outerShdw dist="17961" dir="2700000" algn="ctr" rotWithShape="0">
              <a:srgbClr val="000000"/>
            </a:outerShdw>
          </a:effectLst>
        </p:spPr>
        <p:txBody>
          <a:bodyPr wrap="none" anchor="ctr">
            <a:spAutoFit/>
          </a:bodyPr>
          <a:lstStyle/>
          <a:p>
            <a:endParaRPr lang="en-NZ"/>
          </a:p>
        </p:txBody>
      </p:sp>
      <p:sp>
        <p:nvSpPr>
          <p:cNvPr id="591888" name="Oval 16"/>
          <p:cNvSpPr>
            <a:spLocks noChangeArrowheads="1"/>
          </p:cNvSpPr>
          <p:nvPr/>
        </p:nvSpPr>
        <p:spPr bwMode="auto">
          <a:xfrm>
            <a:off x="8266113" y="3557588"/>
            <a:ext cx="215900" cy="215900"/>
          </a:xfrm>
          <a:prstGeom prst="ellipse">
            <a:avLst/>
          </a:prstGeom>
          <a:solidFill>
            <a:srgbClr val="FF0000"/>
          </a:solidFill>
          <a:ln w="9525" algn="ctr">
            <a:solidFill>
              <a:srgbClr val="000000"/>
            </a:solidFill>
            <a:round/>
            <a:headEnd/>
            <a:tailEnd/>
          </a:ln>
          <a:effectLst>
            <a:outerShdw dist="17961" dir="2700000" algn="ctr" rotWithShape="0">
              <a:srgbClr val="000000"/>
            </a:outerShdw>
          </a:effectLst>
        </p:spPr>
        <p:txBody>
          <a:bodyPr wrap="none" anchor="ctr">
            <a:spAutoFit/>
          </a:bodyPr>
          <a:lstStyle/>
          <a:p>
            <a:endParaRPr lang="en-NZ"/>
          </a:p>
        </p:txBody>
      </p:sp>
      <p:sp>
        <p:nvSpPr>
          <p:cNvPr id="591889" name="Oval 17"/>
          <p:cNvSpPr>
            <a:spLocks noChangeArrowheads="1"/>
          </p:cNvSpPr>
          <p:nvPr/>
        </p:nvSpPr>
        <p:spPr bwMode="auto">
          <a:xfrm>
            <a:off x="6969125" y="115888"/>
            <a:ext cx="3529013" cy="3600450"/>
          </a:xfrm>
          <a:prstGeom prst="ellipse">
            <a:avLst/>
          </a:prstGeom>
          <a:gradFill rotWithShape="1">
            <a:gsLst>
              <a:gs pos="0">
                <a:srgbClr val="FFFF00"/>
              </a:gs>
              <a:gs pos="100000">
                <a:srgbClr val="FFFF00">
                  <a:alpha val="0"/>
                </a:srgbClr>
              </a:gs>
            </a:gsLst>
            <a:path path="shape">
              <a:fillToRect l="50000" t="50000" r="50000" b="50000"/>
            </a:path>
          </a:gradFill>
          <a:ln w="9525" algn="ctr">
            <a:noFill/>
            <a:round/>
            <a:headEnd/>
            <a:tailEnd/>
          </a:ln>
          <a:effectLst/>
        </p:spPr>
        <p:txBody>
          <a:bodyPr anchor="ctr">
            <a:spAutoFit/>
          </a:bodyPr>
          <a:lstStyle/>
          <a:p>
            <a:endParaRPr lang="en-NZ"/>
          </a:p>
        </p:txBody>
      </p:sp>
      <p:sp>
        <p:nvSpPr>
          <p:cNvPr id="591890" name="AutoShape 18"/>
          <p:cNvSpPr>
            <a:spLocks noChangeArrowheads="1"/>
          </p:cNvSpPr>
          <p:nvPr/>
        </p:nvSpPr>
        <p:spPr bwMode="auto">
          <a:xfrm rot="2720999">
            <a:off x="7219950" y="1370013"/>
            <a:ext cx="998537" cy="2782888"/>
          </a:xfrm>
          <a:custGeom>
            <a:avLst/>
            <a:gdLst>
              <a:gd name="G0" fmla="+- 9354 0 0"/>
              <a:gd name="G1" fmla="+- 21600 0 9354"/>
              <a:gd name="G2" fmla="*/ 9354 1 2"/>
              <a:gd name="G3" fmla="+- 21600 0 G2"/>
              <a:gd name="G4" fmla="+/ 9354 21600 2"/>
              <a:gd name="G5" fmla="+/ G1 0 2"/>
              <a:gd name="G6" fmla="*/ 21600 21600 9354"/>
              <a:gd name="G7" fmla="*/ G6 1 2"/>
              <a:gd name="G8" fmla="+- 21600 0 G7"/>
              <a:gd name="G9" fmla="*/ 21600 1 2"/>
              <a:gd name="G10" fmla="+- 9354 0 G9"/>
              <a:gd name="G11" fmla="?: G10 G8 0"/>
              <a:gd name="G12" fmla="?: G10 G7 21600"/>
              <a:gd name="T0" fmla="*/ 16923 w 21600"/>
              <a:gd name="T1" fmla="*/ 10800 h 21600"/>
              <a:gd name="T2" fmla="*/ 10800 w 21600"/>
              <a:gd name="T3" fmla="*/ 21600 h 21600"/>
              <a:gd name="T4" fmla="*/ 4677 w 21600"/>
              <a:gd name="T5" fmla="*/ 10800 h 21600"/>
              <a:gd name="T6" fmla="*/ 10800 w 21600"/>
              <a:gd name="T7" fmla="*/ 0 h 21600"/>
              <a:gd name="T8" fmla="*/ 6477 w 21600"/>
              <a:gd name="T9" fmla="*/ 6477 h 21600"/>
              <a:gd name="T10" fmla="*/ 15123 w 21600"/>
              <a:gd name="T11" fmla="*/ 15123 h 21600"/>
            </a:gdLst>
            <a:ahLst/>
            <a:cxnLst>
              <a:cxn ang="0">
                <a:pos x="T0" y="T1"/>
              </a:cxn>
              <a:cxn ang="0">
                <a:pos x="T2" y="T3"/>
              </a:cxn>
              <a:cxn ang="0">
                <a:pos x="T4" y="T5"/>
              </a:cxn>
              <a:cxn ang="0">
                <a:pos x="T6" y="T7"/>
              </a:cxn>
            </a:cxnLst>
            <a:rect l="T8" t="T9" r="T10" b="T11"/>
            <a:pathLst>
              <a:path w="21600" h="21600">
                <a:moveTo>
                  <a:pt x="0" y="0"/>
                </a:moveTo>
                <a:lnTo>
                  <a:pt x="9354" y="21600"/>
                </a:lnTo>
                <a:lnTo>
                  <a:pt x="12246" y="21600"/>
                </a:lnTo>
                <a:lnTo>
                  <a:pt x="21600" y="0"/>
                </a:lnTo>
                <a:close/>
              </a:path>
            </a:pathLst>
          </a:custGeom>
          <a:gradFill rotWithShape="1">
            <a:gsLst>
              <a:gs pos="0">
                <a:srgbClr val="FFFF00"/>
              </a:gs>
              <a:gs pos="50000">
                <a:srgbClr val="FFFFCC">
                  <a:alpha val="70000"/>
                </a:srgbClr>
              </a:gs>
              <a:gs pos="100000">
                <a:srgbClr val="FFFF00"/>
              </a:gs>
            </a:gsLst>
            <a:lin ang="0" scaled="1"/>
          </a:gradFill>
          <a:ln w="9525" algn="ctr">
            <a:solidFill>
              <a:srgbClr val="FFCC00"/>
            </a:solidFill>
            <a:miter lim="800000"/>
            <a:headEnd/>
            <a:tailEnd/>
          </a:ln>
          <a:effectLst/>
        </p:spPr>
        <p:txBody>
          <a:bodyPr anchor="ctr">
            <a:spAutoFit/>
          </a:bodyPr>
          <a:lstStyle/>
          <a:p>
            <a:endParaRPr lang="en-NZ"/>
          </a:p>
        </p:txBody>
      </p:sp>
      <p:sp>
        <p:nvSpPr>
          <p:cNvPr id="591891" name="Oval 19"/>
          <p:cNvSpPr>
            <a:spLocks noChangeArrowheads="1"/>
          </p:cNvSpPr>
          <p:nvPr/>
        </p:nvSpPr>
        <p:spPr bwMode="auto">
          <a:xfrm>
            <a:off x="8266113" y="935038"/>
            <a:ext cx="1296987" cy="1222375"/>
          </a:xfrm>
          <a:prstGeom prst="ellipse">
            <a:avLst/>
          </a:prstGeom>
          <a:gradFill rotWithShape="1">
            <a:gsLst>
              <a:gs pos="0">
                <a:schemeClr val="tx1"/>
              </a:gs>
              <a:gs pos="100000">
                <a:srgbClr val="FFFF00"/>
              </a:gs>
            </a:gsLst>
            <a:path path="shape">
              <a:fillToRect l="50000" t="50000" r="50000" b="50000"/>
            </a:path>
          </a:gradFill>
          <a:ln w="6350" algn="ctr">
            <a:solidFill>
              <a:srgbClr val="FF9900"/>
            </a:solidFill>
            <a:round/>
            <a:headEnd/>
            <a:tailEnd/>
          </a:ln>
          <a:effectLst>
            <a:outerShdw dist="35921" dir="2700000" algn="ctr" rotWithShape="0">
              <a:srgbClr val="FF9900"/>
            </a:outerShdw>
          </a:effectLst>
        </p:spPr>
        <p:txBody>
          <a:bodyPr anchor="ctr">
            <a:spAutoFit/>
          </a:bodyPr>
          <a:lstStyle/>
          <a:p>
            <a:endParaRPr lang="en-NZ"/>
          </a:p>
        </p:txBody>
      </p:sp>
      <p:sp>
        <p:nvSpPr>
          <p:cNvPr id="591892" name="Oval 20"/>
          <p:cNvSpPr>
            <a:spLocks noChangeArrowheads="1"/>
          </p:cNvSpPr>
          <p:nvPr/>
        </p:nvSpPr>
        <p:spPr bwMode="auto">
          <a:xfrm>
            <a:off x="6681788" y="3600450"/>
            <a:ext cx="215900" cy="215900"/>
          </a:xfrm>
          <a:prstGeom prst="ellipse">
            <a:avLst/>
          </a:prstGeom>
          <a:solidFill>
            <a:srgbClr val="FF0000"/>
          </a:solidFill>
          <a:ln w="9525" algn="ctr">
            <a:solidFill>
              <a:srgbClr val="000000"/>
            </a:solidFill>
            <a:round/>
            <a:headEnd/>
            <a:tailEnd/>
          </a:ln>
          <a:effectLst>
            <a:outerShdw dist="17961" dir="2700000" algn="ctr" rotWithShape="0">
              <a:srgbClr val="000000"/>
            </a:outerShdw>
          </a:effectLst>
        </p:spPr>
        <p:txBody>
          <a:bodyPr wrap="none" anchor="ctr">
            <a:spAutoFit/>
          </a:bodyPr>
          <a:lstStyle/>
          <a:p>
            <a:endParaRPr lang="en-NZ"/>
          </a:p>
        </p:txBody>
      </p:sp>
      <p:sp>
        <p:nvSpPr>
          <p:cNvPr id="591893" name="Oval 21"/>
          <p:cNvSpPr>
            <a:spLocks noChangeArrowheads="1"/>
          </p:cNvSpPr>
          <p:nvPr/>
        </p:nvSpPr>
        <p:spPr bwMode="auto">
          <a:xfrm>
            <a:off x="3297238" y="1079500"/>
            <a:ext cx="1439862" cy="1368425"/>
          </a:xfrm>
          <a:prstGeom prst="ellipse">
            <a:avLst/>
          </a:prstGeom>
          <a:noFill/>
          <a:ln w="9525" algn="ctr">
            <a:solidFill>
              <a:srgbClr val="808080"/>
            </a:solidFill>
            <a:round/>
            <a:headEnd/>
            <a:tailEnd/>
          </a:ln>
          <a:effectLst/>
        </p:spPr>
        <p:txBody>
          <a:bodyPr anchor="ctr">
            <a:spAutoFit/>
          </a:bodyPr>
          <a:lstStyle/>
          <a:p>
            <a:endParaRPr lang="en-NZ"/>
          </a:p>
        </p:txBody>
      </p:sp>
      <p:sp>
        <p:nvSpPr>
          <p:cNvPr id="591894" name="AutoShape 22"/>
          <p:cNvSpPr>
            <a:spLocks noChangeArrowheads="1"/>
          </p:cNvSpPr>
          <p:nvPr/>
        </p:nvSpPr>
        <p:spPr bwMode="auto">
          <a:xfrm rot="-45899857">
            <a:off x="4521200" y="1484313"/>
            <a:ext cx="1069975" cy="2652712"/>
          </a:xfrm>
          <a:custGeom>
            <a:avLst/>
            <a:gdLst>
              <a:gd name="G0" fmla="+- 9354 0 0"/>
              <a:gd name="G1" fmla="+- 21600 0 9354"/>
              <a:gd name="G2" fmla="*/ 9354 1 2"/>
              <a:gd name="G3" fmla="+- 21600 0 G2"/>
              <a:gd name="G4" fmla="+/ 9354 21600 2"/>
              <a:gd name="G5" fmla="+/ G1 0 2"/>
              <a:gd name="G6" fmla="*/ 21600 21600 9354"/>
              <a:gd name="G7" fmla="*/ G6 1 2"/>
              <a:gd name="G8" fmla="+- 21600 0 G7"/>
              <a:gd name="G9" fmla="*/ 21600 1 2"/>
              <a:gd name="G10" fmla="+- 9354 0 G9"/>
              <a:gd name="G11" fmla="?: G10 G8 0"/>
              <a:gd name="G12" fmla="?: G10 G7 21600"/>
              <a:gd name="T0" fmla="*/ 16923 w 21600"/>
              <a:gd name="T1" fmla="*/ 10800 h 21600"/>
              <a:gd name="T2" fmla="*/ 10800 w 21600"/>
              <a:gd name="T3" fmla="*/ 21600 h 21600"/>
              <a:gd name="T4" fmla="*/ 4677 w 21600"/>
              <a:gd name="T5" fmla="*/ 10800 h 21600"/>
              <a:gd name="T6" fmla="*/ 10800 w 21600"/>
              <a:gd name="T7" fmla="*/ 0 h 21600"/>
              <a:gd name="T8" fmla="*/ 6477 w 21600"/>
              <a:gd name="T9" fmla="*/ 6477 h 21600"/>
              <a:gd name="T10" fmla="*/ 15123 w 21600"/>
              <a:gd name="T11" fmla="*/ 15123 h 21600"/>
            </a:gdLst>
            <a:ahLst/>
            <a:cxnLst>
              <a:cxn ang="0">
                <a:pos x="T0" y="T1"/>
              </a:cxn>
              <a:cxn ang="0">
                <a:pos x="T2" y="T3"/>
              </a:cxn>
              <a:cxn ang="0">
                <a:pos x="T4" y="T5"/>
              </a:cxn>
              <a:cxn ang="0">
                <a:pos x="T6" y="T7"/>
              </a:cxn>
            </a:cxnLst>
            <a:rect l="T8" t="T9" r="T10" b="T11"/>
            <a:pathLst>
              <a:path w="21600" h="21600">
                <a:moveTo>
                  <a:pt x="0" y="0"/>
                </a:moveTo>
                <a:lnTo>
                  <a:pt x="9354" y="21600"/>
                </a:lnTo>
                <a:lnTo>
                  <a:pt x="12246" y="21600"/>
                </a:lnTo>
                <a:lnTo>
                  <a:pt x="21600" y="0"/>
                </a:lnTo>
                <a:close/>
              </a:path>
            </a:pathLst>
          </a:custGeom>
          <a:gradFill rotWithShape="1">
            <a:gsLst>
              <a:gs pos="0">
                <a:schemeClr val="bg2"/>
              </a:gs>
              <a:gs pos="50000">
                <a:srgbClr val="FFFF00">
                  <a:alpha val="70000"/>
                </a:srgbClr>
              </a:gs>
              <a:gs pos="100000">
                <a:schemeClr val="bg2"/>
              </a:gs>
            </a:gsLst>
            <a:lin ang="0" scaled="1"/>
          </a:gradFill>
          <a:ln w="9525" algn="ctr">
            <a:solidFill>
              <a:srgbClr val="808080"/>
            </a:solidFill>
            <a:miter lim="800000"/>
            <a:headEnd/>
            <a:tailEnd/>
          </a:ln>
          <a:effectLst/>
        </p:spPr>
        <p:txBody>
          <a:bodyPr anchor="ctr">
            <a:spAutoFit/>
          </a:bodyPr>
          <a:lstStyle/>
          <a:p>
            <a:endParaRPr lang="en-NZ"/>
          </a:p>
        </p:txBody>
      </p:sp>
      <p:sp>
        <p:nvSpPr>
          <p:cNvPr id="591895" name="Oval 23"/>
          <p:cNvSpPr>
            <a:spLocks noChangeArrowheads="1"/>
          </p:cNvSpPr>
          <p:nvPr/>
        </p:nvSpPr>
        <p:spPr bwMode="auto">
          <a:xfrm>
            <a:off x="3368675" y="1150938"/>
            <a:ext cx="1296988" cy="1222375"/>
          </a:xfrm>
          <a:prstGeom prst="ellipse">
            <a:avLst/>
          </a:prstGeom>
          <a:gradFill rotWithShape="1">
            <a:gsLst>
              <a:gs pos="0">
                <a:srgbClr val="000000"/>
              </a:gs>
              <a:gs pos="100000">
                <a:srgbClr val="FFFF00"/>
              </a:gs>
            </a:gsLst>
            <a:lin ang="2700000" scaled="1"/>
          </a:gradFill>
          <a:ln w="6350" algn="ctr">
            <a:solidFill>
              <a:srgbClr val="000000"/>
            </a:solidFill>
            <a:round/>
            <a:headEnd/>
            <a:tailEnd/>
          </a:ln>
          <a:effectLst>
            <a:outerShdw dist="35921" dir="2700000" algn="ctr" rotWithShape="0">
              <a:srgbClr val="000000"/>
            </a:outerShdw>
          </a:effectLst>
        </p:spPr>
        <p:txBody>
          <a:bodyPr anchor="ctr">
            <a:spAutoFit/>
          </a:bodyPr>
          <a:lstStyle/>
          <a:p>
            <a:endParaRPr lang="en-NZ"/>
          </a:p>
        </p:txBody>
      </p:sp>
      <p:sp>
        <p:nvSpPr>
          <p:cNvPr id="591896" name="Oval 24"/>
          <p:cNvSpPr>
            <a:spLocks noChangeArrowheads="1"/>
          </p:cNvSpPr>
          <p:nvPr/>
        </p:nvSpPr>
        <p:spPr bwMode="auto">
          <a:xfrm>
            <a:off x="5889625" y="3644900"/>
            <a:ext cx="215900" cy="215900"/>
          </a:xfrm>
          <a:prstGeom prst="ellipse">
            <a:avLst/>
          </a:prstGeom>
          <a:solidFill>
            <a:srgbClr val="FF0000"/>
          </a:solidFill>
          <a:ln w="9525" algn="ctr">
            <a:solidFill>
              <a:srgbClr val="000000"/>
            </a:solidFill>
            <a:round/>
            <a:headEnd/>
            <a:tailEnd/>
          </a:ln>
          <a:effectLst>
            <a:outerShdw dist="17961" dir="2700000" algn="ctr" rotWithShape="0">
              <a:srgbClr val="000000"/>
            </a:outerShdw>
          </a:effectLst>
        </p:spPr>
        <p:txBody>
          <a:bodyPr wrap="none" anchor="ctr">
            <a:spAutoFit/>
          </a:bodyPr>
          <a:lstStyle/>
          <a:p>
            <a:endParaRPr lang="en-NZ"/>
          </a:p>
        </p:txBody>
      </p:sp>
      <p:sp>
        <p:nvSpPr>
          <p:cNvPr id="591899" name="Text Box 27"/>
          <p:cNvSpPr txBox="1">
            <a:spLocks noChangeArrowheads="1"/>
          </p:cNvSpPr>
          <p:nvPr/>
        </p:nvSpPr>
        <p:spPr bwMode="auto">
          <a:xfrm>
            <a:off x="6537325" y="3789363"/>
            <a:ext cx="1657350" cy="396875"/>
          </a:xfrm>
          <a:prstGeom prst="rect">
            <a:avLst/>
          </a:prstGeom>
          <a:noFill/>
          <a:ln w="9525" algn="ctr">
            <a:noFill/>
            <a:miter lim="800000"/>
            <a:headEnd/>
            <a:tailEnd/>
          </a:ln>
          <a:effectLst/>
        </p:spPr>
        <p:txBody>
          <a:bodyPr>
            <a:spAutoFit/>
          </a:bodyPr>
          <a:lstStyle/>
          <a:p>
            <a:pPr>
              <a:spcBef>
                <a:spcPct val="50000"/>
              </a:spcBef>
            </a:pPr>
            <a:r>
              <a:rPr lang="en-NZ" sz="2000" dirty="0">
                <a:latin typeface="Arial Black" pitchFamily="34" charset="0"/>
              </a:rPr>
              <a:t>Gibeon</a:t>
            </a:r>
            <a:endParaRPr lang="en-GB" sz="2000" dirty="0">
              <a:latin typeface="Arial Black" pitchFamily="34" charset="0"/>
            </a:endParaRPr>
          </a:p>
        </p:txBody>
      </p:sp>
      <p:sp>
        <p:nvSpPr>
          <p:cNvPr id="591900" name="Text Box 28"/>
          <p:cNvSpPr txBox="1">
            <a:spLocks noChangeArrowheads="1"/>
          </p:cNvSpPr>
          <p:nvPr/>
        </p:nvSpPr>
        <p:spPr bwMode="auto">
          <a:xfrm>
            <a:off x="4232275" y="3573463"/>
            <a:ext cx="1657350" cy="396875"/>
          </a:xfrm>
          <a:prstGeom prst="rect">
            <a:avLst/>
          </a:prstGeom>
          <a:noFill/>
          <a:ln w="9525" algn="ctr">
            <a:noFill/>
            <a:miter lim="800000"/>
            <a:headEnd/>
            <a:tailEnd/>
          </a:ln>
          <a:effectLst/>
        </p:spPr>
        <p:txBody>
          <a:bodyPr>
            <a:spAutoFit/>
          </a:bodyPr>
          <a:lstStyle/>
          <a:p>
            <a:pPr algn="r">
              <a:spcBef>
                <a:spcPct val="50000"/>
              </a:spcBef>
            </a:pPr>
            <a:r>
              <a:rPr lang="en-NZ" sz="2000">
                <a:latin typeface="Arial Black" pitchFamily="34" charset="0"/>
              </a:rPr>
              <a:t>Aijalon</a:t>
            </a:r>
            <a:endParaRPr lang="en-GB" sz="2000">
              <a:latin typeface="Arial Black" pitchFamily="34" charset="0"/>
            </a:endParaRPr>
          </a:p>
        </p:txBody>
      </p:sp>
      <p:sp>
        <p:nvSpPr>
          <p:cNvPr id="591901" name="Text Box 29"/>
          <p:cNvSpPr txBox="1">
            <a:spLocks noChangeArrowheads="1"/>
          </p:cNvSpPr>
          <p:nvPr/>
        </p:nvSpPr>
        <p:spPr bwMode="auto">
          <a:xfrm>
            <a:off x="5816600" y="2852738"/>
            <a:ext cx="1081088" cy="701675"/>
          </a:xfrm>
          <a:prstGeom prst="rect">
            <a:avLst/>
          </a:prstGeom>
          <a:noFill/>
          <a:ln w="9525" algn="ctr">
            <a:noFill/>
            <a:miter lim="800000"/>
            <a:headEnd/>
            <a:tailEnd/>
          </a:ln>
          <a:effectLst/>
        </p:spPr>
        <p:txBody>
          <a:bodyPr>
            <a:spAutoFit/>
          </a:bodyPr>
          <a:lstStyle/>
          <a:p>
            <a:pPr algn="ctr">
              <a:spcBef>
                <a:spcPct val="50000"/>
              </a:spcBef>
            </a:pPr>
            <a:r>
              <a:rPr lang="en-NZ" sz="2000">
                <a:latin typeface="Arial Black" pitchFamily="34" charset="0"/>
              </a:rPr>
              <a:t>Beth-Horon</a:t>
            </a:r>
            <a:endParaRPr lang="en-GB" sz="2000">
              <a:latin typeface="Arial Black" pitchFamily="34" charset="0"/>
            </a:endParaRPr>
          </a:p>
        </p:txBody>
      </p:sp>
      <p:sp>
        <p:nvSpPr>
          <p:cNvPr id="28" name="Text Box 27"/>
          <p:cNvSpPr txBox="1">
            <a:spLocks noChangeArrowheads="1"/>
          </p:cNvSpPr>
          <p:nvPr/>
        </p:nvSpPr>
        <p:spPr bwMode="auto">
          <a:xfrm>
            <a:off x="7905328" y="3140968"/>
            <a:ext cx="1657350" cy="396875"/>
          </a:xfrm>
          <a:prstGeom prst="rect">
            <a:avLst/>
          </a:prstGeom>
          <a:noFill/>
          <a:ln w="9525" algn="ctr">
            <a:noFill/>
            <a:miter lim="800000"/>
            <a:headEnd/>
            <a:tailEnd/>
          </a:ln>
          <a:effectLst/>
        </p:spPr>
        <p:txBody>
          <a:bodyPr>
            <a:spAutoFit/>
          </a:bodyPr>
          <a:lstStyle/>
          <a:p>
            <a:pPr>
              <a:spcBef>
                <a:spcPct val="50000"/>
              </a:spcBef>
            </a:pPr>
            <a:r>
              <a:rPr lang="en-NZ" sz="2000" dirty="0" err="1">
                <a:latin typeface="Arial Black" pitchFamily="34" charset="0"/>
              </a:rPr>
              <a:t>Gilgal</a:t>
            </a:r>
            <a:endParaRPr lang="en-GB" sz="2000" dirty="0">
              <a:latin typeface="Arial Black" pitchFamily="34" charset="0"/>
            </a:endParaRPr>
          </a:p>
        </p:txBody>
      </p:sp>
    </p:spTree>
    <p:extLst>
      <p:ext uri="{BB962C8B-B14F-4D97-AF65-F5344CB8AC3E}">
        <p14:creationId xmlns:p14="http://schemas.microsoft.com/office/powerpoint/2010/main" val="3701909039"/>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9826" name="Picture 2" descr="800-Ezra%208%20Haggai_Zechariah"/>
          <p:cNvPicPr>
            <a:picLocks noChangeAspect="1" noChangeArrowheads="1"/>
          </p:cNvPicPr>
          <p:nvPr/>
        </p:nvPicPr>
        <p:blipFill>
          <a:blip r:embed="rId2" cstate="print"/>
          <a:srcRect l="9448" r="56693" b="18898"/>
          <a:stretch>
            <a:fillRect/>
          </a:stretch>
        </p:blipFill>
        <p:spPr bwMode="auto">
          <a:xfrm>
            <a:off x="0" y="0"/>
            <a:ext cx="3729038" cy="6858000"/>
          </a:xfrm>
          <a:prstGeom prst="rect">
            <a:avLst/>
          </a:prstGeom>
          <a:noFill/>
        </p:spPr>
      </p:pic>
      <p:sp>
        <p:nvSpPr>
          <p:cNvPr id="589827" name="Rectangle 3"/>
          <p:cNvSpPr>
            <a:spLocks noChangeArrowheads="1"/>
          </p:cNvSpPr>
          <p:nvPr/>
        </p:nvSpPr>
        <p:spPr bwMode="auto">
          <a:xfrm>
            <a:off x="2846388" y="0"/>
            <a:ext cx="936625" cy="6858000"/>
          </a:xfrm>
          <a:prstGeom prst="rect">
            <a:avLst/>
          </a:prstGeom>
          <a:gradFill rotWithShape="1">
            <a:gsLst>
              <a:gs pos="0">
                <a:srgbClr val="FFFFCC">
                  <a:alpha val="0"/>
                </a:srgbClr>
              </a:gs>
              <a:gs pos="100000">
                <a:srgbClr val="FFFFCC"/>
              </a:gs>
            </a:gsLst>
            <a:lin ang="0" scaled="1"/>
          </a:gradFill>
          <a:ln w="9525">
            <a:noFill/>
            <a:miter lim="800000"/>
            <a:headEnd/>
            <a:tailEnd/>
          </a:ln>
          <a:effectLst/>
        </p:spPr>
        <p:txBody>
          <a:bodyPr wrap="none" anchor="ctr"/>
          <a:lstStyle/>
          <a:p>
            <a:endParaRPr lang="en-NZ"/>
          </a:p>
        </p:txBody>
      </p:sp>
      <p:sp>
        <p:nvSpPr>
          <p:cNvPr id="589828" name="Text Box 4"/>
          <p:cNvSpPr txBox="1">
            <a:spLocks noChangeArrowheads="1"/>
          </p:cNvSpPr>
          <p:nvPr/>
        </p:nvSpPr>
        <p:spPr bwMode="auto">
          <a:xfrm>
            <a:off x="0" y="4941888"/>
            <a:ext cx="3152775" cy="1446550"/>
          </a:xfrm>
          <a:prstGeom prst="rect">
            <a:avLst/>
          </a:prstGeom>
          <a:noFill/>
          <a:ln w="9525">
            <a:noFill/>
            <a:miter lim="800000"/>
            <a:headEnd/>
            <a:tailEnd/>
          </a:ln>
          <a:effectLst>
            <a:outerShdw dist="35921" dir="2700000" algn="ctr" rotWithShape="0">
              <a:schemeClr val="bg2"/>
            </a:outerShdw>
          </a:effectLst>
        </p:spPr>
        <p:txBody>
          <a:bodyPr lIns="54000" rIns="54000">
            <a:spAutoFit/>
          </a:bodyPr>
          <a:lstStyle/>
          <a:p>
            <a:pPr algn="ctr"/>
            <a:r>
              <a:rPr lang="en-NZ" sz="4400" dirty="0">
                <a:solidFill>
                  <a:srgbClr val="FF0000"/>
                </a:solidFill>
                <a:effectLst>
                  <a:glow rad="254000">
                    <a:srgbClr val="000000">
                      <a:alpha val="60000"/>
                    </a:srgbClr>
                  </a:glow>
                </a:effectLst>
                <a:latin typeface="Papyrus" panose="03070502060502030205" pitchFamily="66" charset="0"/>
              </a:rPr>
              <a:t>Snow &amp; Hail</a:t>
            </a:r>
            <a:endParaRPr lang="en-GB" sz="4400" dirty="0">
              <a:solidFill>
                <a:srgbClr val="FF0000"/>
              </a:solidFill>
              <a:effectLst>
                <a:glow rad="254000">
                  <a:srgbClr val="000000">
                    <a:alpha val="60000"/>
                  </a:srgbClr>
                </a:glow>
              </a:effectLst>
              <a:latin typeface="Papyrus" panose="03070502060502030205" pitchFamily="66" charset="0"/>
            </a:endParaRPr>
          </a:p>
        </p:txBody>
      </p:sp>
      <p:sp>
        <p:nvSpPr>
          <p:cNvPr id="589829" name="Text Box 5"/>
          <p:cNvSpPr txBox="1">
            <a:spLocks noChangeArrowheads="1"/>
          </p:cNvSpPr>
          <p:nvPr/>
        </p:nvSpPr>
        <p:spPr bwMode="auto">
          <a:xfrm>
            <a:off x="3944938" y="333375"/>
            <a:ext cx="5761037" cy="1190625"/>
          </a:xfrm>
          <a:prstGeom prst="rect">
            <a:avLst/>
          </a:prstGeom>
          <a:noFill/>
          <a:ln w="9525" algn="ctr">
            <a:noFill/>
            <a:miter lim="800000"/>
            <a:headEnd/>
            <a:tailEnd/>
          </a:ln>
          <a:effectLst/>
        </p:spPr>
        <p:txBody>
          <a:bodyPr>
            <a:spAutoFit/>
          </a:bodyPr>
          <a:lstStyle/>
          <a:p>
            <a:pPr algn="ctr"/>
            <a:r>
              <a:rPr lang="en-NZ" sz="3600" dirty="0">
                <a:latin typeface="Arial Black" pitchFamily="34" charset="0"/>
              </a:rPr>
              <a:t>The Day of</a:t>
            </a:r>
          </a:p>
          <a:p>
            <a:pPr algn="ctr"/>
            <a:r>
              <a:rPr lang="en-NZ" sz="3600" dirty="0">
                <a:latin typeface="Arial Black" pitchFamily="34" charset="0"/>
              </a:rPr>
              <a:t>Battle</a:t>
            </a:r>
            <a:endParaRPr lang="en-GB" sz="2400" dirty="0">
              <a:latin typeface="Arial Black" pitchFamily="34" charset="0"/>
            </a:endParaRPr>
          </a:p>
        </p:txBody>
      </p:sp>
      <p:sp>
        <p:nvSpPr>
          <p:cNvPr id="589830" name="Text Box 6"/>
          <p:cNvSpPr txBox="1">
            <a:spLocks noChangeArrowheads="1"/>
          </p:cNvSpPr>
          <p:nvPr/>
        </p:nvSpPr>
        <p:spPr bwMode="auto">
          <a:xfrm>
            <a:off x="4160838" y="2133600"/>
            <a:ext cx="5545137" cy="3106738"/>
          </a:xfrm>
          <a:prstGeom prst="rect">
            <a:avLst/>
          </a:prstGeom>
          <a:noFill/>
          <a:ln w="9525" algn="ctr">
            <a:noFill/>
            <a:miter lim="800000"/>
            <a:headEnd/>
            <a:tailEnd/>
          </a:ln>
          <a:effectLst/>
        </p:spPr>
        <p:txBody>
          <a:bodyPr>
            <a:spAutoFit/>
          </a:bodyPr>
          <a:lstStyle/>
          <a:p>
            <a:pPr>
              <a:buFont typeface="Wingdings" pitchFamily="2" charset="2"/>
              <a:buNone/>
              <a:tabLst>
                <a:tab pos="3408363" algn="l"/>
              </a:tabLst>
            </a:pPr>
            <a:r>
              <a:rPr lang="en-NZ" sz="2200" b="0">
                <a:latin typeface="Arial" charset="0"/>
              </a:rPr>
              <a:t>Then Yahweh answered Job out of the whirlwind, and said …</a:t>
            </a:r>
          </a:p>
          <a:p>
            <a:pPr>
              <a:buFont typeface="Wingdings" pitchFamily="2" charset="2"/>
              <a:buNone/>
              <a:tabLst>
                <a:tab pos="3408363" algn="l"/>
              </a:tabLst>
            </a:pPr>
            <a:r>
              <a:rPr lang="en-NZ" sz="2200" b="0">
                <a:latin typeface="Arial" charset="0"/>
              </a:rPr>
              <a:t>Hast thou entered into the treasures of the snow? Or hast thou seen the treasures of the hail?</a:t>
            </a:r>
          </a:p>
          <a:p>
            <a:pPr>
              <a:buFont typeface="Wingdings" pitchFamily="2" charset="2"/>
              <a:buNone/>
              <a:tabLst>
                <a:tab pos="3408363" algn="l"/>
              </a:tabLst>
            </a:pPr>
            <a:r>
              <a:rPr lang="en-NZ" sz="2200" b="0">
                <a:latin typeface="Arial" charset="0"/>
              </a:rPr>
              <a:t>Which I have reserved against the time of trouble, against the day of battle and war?</a:t>
            </a:r>
          </a:p>
          <a:p>
            <a:pPr>
              <a:buFont typeface="Wingdings" pitchFamily="2" charset="2"/>
              <a:buNone/>
              <a:tabLst>
                <a:tab pos="3408363" algn="l"/>
              </a:tabLst>
            </a:pPr>
            <a:endParaRPr lang="en-NZ" sz="2200" b="0">
              <a:latin typeface="Arial" charset="0"/>
            </a:endParaRPr>
          </a:p>
          <a:p>
            <a:pPr>
              <a:buFont typeface="Wingdings" pitchFamily="2" charset="2"/>
              <a:buNone/>
              <a:tabLst>
                <a:tab pos="3408363" algn="l"/>
              </a:tabLst>
            </a:pPr>
            <a:r>
              <a:rPr lang="en-NZ" sz="2200">
                <a:latin typeface="Arial" charset="0"/>
              </a:rPr>
              <a:t>	Job 38:22-23</a:t>
            </a:r>
            <a:endParaRPr lang="en-NZ" sz="2600">
              <a:solidFill>
                <a:srgbClr val="000066"/>
              </a:solidFill>
              <a:latin typeface="Arial" charset="0"/>
            </a:endParaRPr>
          </a:p>
        </p:txBody>
      </p:sp>
    </p:spTree>
    <p:extLst>
      <p:ext uri="{BB962C8B-B14F-4D97-AF65-F5344CB8AC3E}">
        <p14:creationId xmlns:p14="http://schemas.microsoft.com/office/powerpoint/2010/main" val="1416507027"/>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22" name="Picture 2" descr="800-Ezra%208%20Haggai_Zechariah"/>
          <p:cNvPicPr>
            <a:picLocks noChangeAspect="1" noChangeArrowheads="1"/>
          </p:cNvPicPr>
          <p:nvPr/>
        </p:nvPicPr>
        <p:blipFill>
          <a:blip r:embed="rId2" cstate="print"/>
          <a:srcRect l="9448" r="56693" b="18898"/>
          <a:stretch>
            <a:fillRect/>
          </a:stretch>
        </p:blipFill>
        <p:spPr bwMode="auto">
          <a:xfrm>
            <a:off x="0" y="0"/>
            <a:ext cx="3729038" cy="6858000"/>
          </a:xfrm>
          <a:prstGeom prst="rect">
            <a:avLst/>
          </a:prstGeom>
          <a:noFill/>
        </p:spPr>
      </p:pic>
      <p:sp>
        <p:nvSpPr>
          <p:cNvPr id="593923" name="Rectangle 3"/>
          <p:cNvSpPr>
            <a:spLocks noChangeArrowheads="1"/>
          </p:cNvSpPr>
          <p:nvPr/>
        </p:nvSpPr>
        <p:spPr bwMode="auto">
          <a:xfrm>
            <a:off x="2846388" y="0"/>
            <a:ext cx="936625" cy="6858000"/>
          </a:xfrm>
          <a:prstGeom prst="rect">
            <a:avLst/>
          </a:prstGeom>
          <a:gradFill rotWithShape="1">
            <a:gsLst>
              <a:gs pos="0">
                <a:srgbClr val="FFFFCC">
                  <a:alpha val="0"/>
                </a:srgbClr>
              </a:gs>
              <a:gs pos="100000">
                <a:srgbClr val="FFFFCC"/>
              </a:gs>
            </a:gsLst>
            <a:lin ang="0" scaled="1"/>
          </a:gradFill>
          <a:ln w="9525">
            <a:noFill/>
            <a:miter lim="800000"/>
            <a:headEnd/>
            <a:tailEnd/>
          </a:ln>
          <a:effectLst/>
        </p:spPr>
        <p:txBody>
          <a:bodyPr wrap="none" anchor="ctr"/>
          <a:lstStyle/>
          <a:p>
            <a:endParaRPr lang="en-NZ"/>
          </a:p>
        </p:txBody>
      </p:sp>
      <p:sp>
        <p:nvSpPr>
          <p:cNvPr id="593924" name="Text Box 4"/>
          <p:cNvSpPr txBox="1">
            <a:spLocks noChangeArrowheads="1"/>
          </p:cNvSpPr>
          <p:nvPr/>
        </p:nvSpPr>
        <p:spPr bwMode="auto">
          <a:xfrm>
            <a:off x="0" y="4941888"/>
            <a:ext cx="3152775" cy="762000"/>
          </a:xfrm>
          <a:prstGeom prst="rect">
            <a:avLst/>
          </a:prstGeom>
          <a:noFill/>
          <a:ln w="9525">
            <a:noFill/>
            <a:miter lim="800000"/>
            <a:headEnd/>
            <a:tailEnd/>
          </a:ln>
          <a:effectLst>
            <a:outerShdw dist="35921" dir="2700000" algn="ctr" rotWithShape="0">
              <a:schemeClr val="bg2"/>
            </a:outerShdw>
          </a:effectLst>
        </p:spPr>
        <p:txBody>
          <a:bodyPr lIns="54000" rIns="54000">
            <a:spAutoFit/>
          </a:bodyPr>
          <a:lstStyle/>
          <a:p>
            <a:pPr algn="ctr"/>
            <a:r>
              <a:rPr lang="en-NZ" sz="4400" dirty="0">
                <a:solidFill>
                  <a:srgbClr val="FF0000"/>
                </a:solidFill>
                <a:effectLst>
                  <a:glow rad="254000">
                    <a:srgbClr val="000000">
                      <a:alpha val="60000"/>
                    </a:srgbClr>
                  </a:glow>
                </a:effectLst>
                <a:latin typeface="Papyrus" panose="03070502060502030205" pitchFamily="66" charset="0"/>
              </a:rPr>
              <a:t>Battle</a:t>
            </a:r>
            <a:endParaRPr lang="en-GB" sz="4400" dirty="0">
              <a:solidFill>
                <a:srgbClr val="FF0000"/>
              </a:solidFill>
              <a:effectLst>
                <a:glow rad="254000">
                  <a:srgbClr val="000000">
                    <a:alpha val="60000"/>
                  </a:srgbClr>
                </a:glow>
              </a:effectLst>
              <a:latin typeface="Papyrus" panose="03070502060502030205" pitchFamily="66" charset="0"/>
            </a:endParaRPr>
          </a:p>
        </p:txBody>
      </p:sp>
      <p:sp>
        <p:nvSpPr>
          <p:cNvPr id="593925" name="Text Box 5"/>
          <p:cNvSpPr txBox="1">
            <a:spLocks noChangeArrowheads="1"/>
          </p:cNvSpPr>
          <p:nvPr/>
        </p:nvSpPr>
        <p:spPr bwMode="auto">
          <a:xfrm>
            <a:off x="3944938" y="333375"/>
            <a:ext cx="5761037" cy="1190625"/>
          </a:xfrm>
          <a:prstGeom prst="rect">
            <a:avLst/>
          </a:prstGeom>
          <a:noFill/>
          <a:ln w="9525" algn="ctr">
            <a:noFill/>
            <a:miter lim="800000"/>
            <a:headEnd/>
            <a:tailEnd/>
          </a:ln>
          <a:effectLst/>
        </p:spPr>
        <p:txBody>
          <a:bodyPr>
            <a:spAutoFit/>
          </a:bodyPr>
          <a:lstStyle/>
          <a:p>
            <a:pPr algn="ctr"/>
            <a:r>
              <a:rPr lang="en-NZ" sz="3600" dirty="0">
                <a:latin typeface="Arial Black" pitchFamily="34" charset="0"/>
              </a:rPr>
              <a:t>The Battle of</a:t>
            </a:r>
          </a:p>
          <a:p>
            <a:pPr algn="ctr"/>
            <a:r>
              <a:rPr lang="en-NZ" sz="3600" dirty="0">
                <a:latin typeface="Arial Black" pitchFamily="34" charset="0"/>
              </a:rPr>
              <a:t>Beth-</a:t>
            </a:r>
            <a:r>
              <a:rPr lang="en-NZ" sz="3600" dirty="0" err="1">
                <a:latin typeface="Arial Black" pitchFamily="34" charset="0"/>
              </a:rPr>
              <a:t>Horon</a:t>
            </a:r>
            <a:endParaRPr lang="en-GB" sz="2400" dirty="0">
              <a:latin typeface="Arial Black" pitchFamily="34" charset="0"/>
            </a:endParaRPr>
          </a:p>
        </p:txBody>
      </p:sp>
      <p:sp>
        <p:nvSpPr>
          <p:cNvPr id="593927" name="Text Box 7"/>
          <p:cNvSpPr txBox="1">
            <a:spLocks noChangeArrowheads="1"/>
          </p:cNvSpPr>
          <p:nvPr/>
        </p:nvSpPr>
        <p:spPr bwMode="auto">
          <a:xfrm>
            <a:off x="3584575" y="2205038"/>
            <a:ext cx="6121400" cy="3184525"/>
          </a:xfrm>
          <a:prstGeom prst="rect">
            <a:avLst/>
          </a:prstGeom>
          <a:noFill/>
          <a:ln w="9525" algn="ctr">
            <a:noFill/>
            <a:miter lim="800000"/>
            <a:headEnd/>
            <a:tailEnd/>
          </a:ln>
          <a:effectLst/>
        </p:spPr>
        <p:txBody>
          <a:bodyPr>
            <a:spAutoFit/>
          </a:bodyPr>
          <a:lstStyle/>
          <a:p>
            <a:pPr>
              <a:tabLst>
                <a:tab pos="628650" algn="r"/>
                <a:tab pos="808038" algn="l"/>
                <a:tab pos="5022850" algn="ctr"/>
              </a:tabLst>
            </a:pPr>
            <a:r>
              <a:rPr lang="en-NZ" sz="2800">
                <a:solidFill>
                  <a:srgbClr val="000066"/>
                </a:solidFill>
              </a:rPr>
              <a:t>	Joshua 10	Zech 14</a:t>
            </a:r>
          </a:p>
          <a:p>
            <a:pPr algn="ctr">
              <a:tabLst>
                <a:tab pos="628650" algn="r"/>
                <a:tab pos="808038" algn="l"/>
                <a:tab pos="5022850" algn="ctr"/>
              </a:tabLst>
            </a:pPr>
            <a:endParaRPr lang="en-NZ" sz="1000">
              <a:solidFill>
                <a:srgbClr val="000066"/>
              </a:solidFill>
            </a:endParaRPr>
          </a:p>
          <a:p>
            <a:pPr>
              <a:buFont typeface="Wingdings" pitchFamily="2" charset="2"/>
              <a:buNone/>
              <a:tabLst>
                <a:tab pos="628650" algn="r"/>
                <a:tab pos="808038" algn="l"/>
                <a:tab pos="5022850" algn="ctr"/>
              </a:tabLst>
            </a:pPr>
            <a:r>
              <a:rPr lang="en-NZ" sz="2200" b="0">
                <a:latin typeface="Arial" charset="0"/>
              </a:rPr>
              <a:t>	</a:t>
            </a:r>
            <a:r>
              <a:rPr lang="en-NZ" sz="2200">
                <a:latin typeface="Arial" charset="0"/>
              </a:rPr>
              <a:t>v14</a:t>
            </a:r>
            <a:r>
              <a:rPr lang="en-NZ" sz="2200" b="0">
                <a:latin typeface="Arial" charset="0"/>
              </a:rPr>
              <a:t>	Yahweh will Fight	</a:t>
            </a:r>
            <a:r>
              <a:rPr lang="en-NZ" sz="2200">
                <a:latin typeface="Arial" charset="0"/>
              </a:rPr>
              <a:t>v3</a:t>
            </a:r>
          </a:p>
          <a:p>
            <a:pPr>
              <a:buFont typeface="Wingdings" pitchFamily="2" charset="2"/>
              <a:buNone/>
              <a:tabLst>
                <a:tab pos="628650" algn="r"/>
                <a:tab pos="808038" algn="l"/>
                <a:tab pos="5022850" algn="ctr"/>
              </a:tabLst>
            </a:pPr>
            <a:r>
              <a:rPr lang="en-NZ" sz="2200" b="0">
                <a:latin typeface="Arial" charset="0"/>
              </a:rPr>
              <a:t>	</a:t>
            </a:r>
            <a:r>
              <a:rPr lang="en-NZ" sz="2200">
                <a:latin typeface="Arial" charset="0"/>
              </a:rPr>
              <a:t>v1</a:t>
            </a:r>
            <a:r>
              <a:rPr lang="en-NZ" sz="2200" b="0">
                <a:latin typeface="Arial" charset="0"/>
              </a:rPr>
              <a:t>	Against (king of) Jerusalem	</a:t>
            </a:r>
            <a:r>
              <a:rPr lang="en-NZ" sz="2200">
                <a:latin typeface="Arial" charset="0"/>
              </a:rPr>
              <a:t>v14</a:t>
            </a:r>
          </a:p>
          <a:p>
            <a:pPr>
              <a:buFont typeface="Wingdings" pitchFamily="2" charset="2"/>
              <a:buNone/>
              <a:tabLst>
                <a:tab pos="628650" algn="r"/>
                <a:tab pos="808038" algn="l"/>
                <a:tab pos="5022850" algn="ctr"/>
              </a:tabLst>
            </a:pPr>
            <a:r>
              <a:rPr lang="en-NZ" sz="2200" b="0">
                <a:latin typeface="Arial" charset="0"/>
              </a:rPr>
              <a:t>	</a:t>
            </a:r>
            <a:r>
              <a:rPr lang="en-NZ" sz="2200">
                <a:latin typeface="Arial" charset="0"/>
              </a:rPr>
              <a:t>v7</a:t>
            </a:r>
            <a:r>
              <a:rPr lang="en-NZ" sz="2200" b="0">
                <a:latin typeface="Arial" charset="0"/>
              </a:rPr>
              <a:t>	Judah fights at Jerusalem	</a:t>
            </a:r>
            <a:r>
              <a:rPr lang="en-NZ" sz="2200">
                <a:latin typeface="Arial" charset="0"/>
              </a:rPr>
              <a:t>v14</a:t>
            </a:r>
          </a:p>
          <a:p>
            <a:pPr>
              <a:buFont typeface="Wingdings" pitchFamily="2" charset="2"/>
              <a:buNone/>
              <a:tabLst>
                <a:tab pos="628650" algn="r"/>
                <a:tab pos="808038" algn="l"/>
                <a:tab pos="5022850" algn="ctr"/>
              </a:tabLst>
            </a:pPr>
            <a:r>
              <a:rPr lang="en-NZ" sz="2200" b="0">
                <a:latin typeface="Arial" charset="0"/>
              </a:rPr>
              <a:t>	</a:t>
            </a:r>
            <a:r>
              <a:rPr lang="en-NZ" sz="2200">
                <a:latin typeface="Arial" charset="0"/>
              </a:rPr>
              <a:t>v13</a:t>
            </a:r>
            <a:r>
              <a:rPr lang="en-NZ" sz="2200" b="0">
                <a:latin typeface="Arial" charset="0"/>
              </a:rPr>
              <a:t>	Evening is Light	</a:t>
            </a:r>
            <a:r>
              <a:rPr lang="en-NZ" sz="2200">
                <a:latin typeface="Arial" charset="0"/>
              </a:rPr>
              <a:t>v6-7</a:t>
            </a:r>
          </a:p>
          <a:p>
            <a:pPr>
              <a:buFont typeface="Wingdings" pitchFamily="2" charset="2"/>
              <a:buNone/>
              <a:tabLst>
                <a:tab pos="628650" algn="r"/>
                <a:tab pos="808038" algn="l"/>
                <a:tab pos="5022850" algn="ctr"/>
              </a:tabLst>
            </a:pPr>
            <a:r>
              <a:rPr lang="en-NZ" sz="2200" b="0">
                <a:latin typeface="Arial" charset="0"/>
              </a:rPr>
              <a:t>	</a:t>
            </a:r>
            <a:r>
              <a:rPr lang="en-NZ" sz="2200">
                <a:latin typeface="Arial" charset="0"/>
              </a:rPr>
              <a:t>v11</a:t>
            </a:r>
            <a:r>
              <a:rPr lang="en-NZ" sz="2200" b="0">
                <a:latin typeface="Arial" charset="0"/>
              </a:rPr>
              <a:t>	Hailstones	</a:t>
            </a:r>
            <a:r>
              <a:rPr lang="en-NZ" sz="2200">
                <a:latin typeface="Arial" charset="0"/>
              </a:rPr>
              <a:t>Ezek 38:22</a:t>
            </a:r>
          </a:p>
          <a:p>
            <a:pPr>
              <a:buFont typeface="Wingdings" pitchFamily="2" charset="2"/>
              <a:buNone/>
              <a:tabLst>
                <a:tab pos="628650" algn="r"/>
                <a:tab pos="808038" algn="l"/>
                <a:tab pos="5022850" algn="ctr"/>
              </a:tabLst>
            </a:pPr>
            <a:r>
              <a:rPr lang="en-NZ" sz="2200" b="0">
                <a:latin typeface="Arial" charset="0"/>
              </a:rPr>
              <a:t>	</a:t>
            </a:r>
            <a:r>
              <a:rPr lang="en-NZ" sz="2200">
                <a:latin typeface="Arial" charset="0"/>
              </a:rPr>
              <a:t>v40</a:t>
            </a:r>
            <a:r>
              <a:rPr lang="en-NZ" sz="2200" b="0">
                <a:latin typeface="Arial" charset="0"/>
              </a:rPr>
              <a:t>	No more Canaanites	</a:t>
            </a:r>
            <a:r>
              <a:rPr lang="en-NZ" sz="2200">
                <a:latin typeface="Arial" charset="0"/>
              </a:rPr>
              <a:t>v21</a:t>
            </a:r>
          </a:p>
          <a:p>
            <a:pPr>
              <a:buFont typeface="Wingdings" pitchFamily="2" charset="2"/>
              <a:buNone/>
              <a:tabLst>
                <a:tab pos="628650" algn="r"/>
                <a:tab pos="808038" algn="l"/>
                <a:tab pos="5022850" algn="ctr"/>
              </a:tabLst>
            </a:pPr>
            <a:r>
              <a:rPr lang="en-NZ" sz="2200" b="0">
                <a:latin typeface="Arial" charset="0"/>
              </a:rPr>
              <a:t>	</a:t>
            </a:r>
            <a:r>
              <a:rPr lang="en-NZ" sz="2200">
                <a:latin typeface="Arial" charset="0"/>
              </a:rPr>
              <a:t>9:27</a:t>
            </a:r>
            <a:r>
              <a:rPr lang="en-NZ" sz="2200" b="0">
                <a:latin typeface="Arial" charset="0"/>
              </a:rPr>
              <a:t>	Everyone left will Worship	</a:t>
            </a:r>
            <a:r>
              <a:rPr lang="en-NZ" sz="2200">
                <a:latin typeface="Arial" charset="0"/>
              </a:rPr>
              <a:t>v16</a:t>
            </a:r>
          </a:p>
          <a:p>
            <a:pPr>
              <a:buFont typeface="Wingdings" pitchFamily="2" charset="2"/>
              <a:buChar char="§"/>
              <a:tabLst>
                <a:tab pos="628650" algn="r"/>
                <a:tab pos="808038" algn="l"/>
                <a:tab pos="5022850" algn="ctr"/>
              </a:tabLst>
            </a:pPr>
            <a:endParaRPr lang="en-NZ" sz="1100" b="0">
              <a:latin typeface="Arial" charset="0"/>
            </a:endParaRPr>
          </a:p>
        </p:txBody>
      </p:sp>
    </p:spTree>
    <p:extLst>
      <p:ext uri="{BB962C8B-B14F-4D97-AF65-F5344CB8AC3E}">
        <p14:creationId xmlns:p14="http://schemas.microsoft.com/office/powerpoint/2010/main" val="76532540"/>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2898" name="Picture 2" descr="800-Ezra%208%20Haggai_Zechariah"/>
          <p:cNvPicPr>
            <a:picLocks noChangeAspect="1" noChangeArrowheads="1"/>
          </p:cNvPicPr>
          <p:nvPr/>
        </p:nvPicPr>
        <p:blipFill>
          <a:blip r:embed="rId2" cstate="print"/>
          <a:srcRect l="9448" r="56693" b="18898"/>
          <a:stretch>
            <a:fillRect/>
          </a:stretch>
        </p:blipFill>
        <p:spPr bwMode="auto">
          <a:xfrm>
            <a:off x="0" y="0"/>
            <a:ext cx="3729038" cy="6858000"/>
          </a:xfrm>
          <a:prstGeom prst="rect">
            <a:avLst/>
          </a:prstGeom>
          <a:noFill/>
        </p:spPr>
      </p:pic>
      <p:sp>
        <p:nvSpPr>
          <p:cNvPr id="592899" name="Rectangle 3"/>
          <p:cNvSpPr>
            <a:spLocks noChangeArrowheads="1"/>
          </p:cNvSpPr>
          <p:nvPr/>
        </p:nvSpPr>
        <p:spPr bwMode="auto">
          <a:xfrm>
            <a:off x="2846388" y="0"/>
            <a:ext cx="936625" cy="6858000"/>
          </a:xfrm>
          <a:prstGeom prst="rect">
            <a:avLst/>
          </a:prstGeom>
          <a:gradFill rotWithShape="1">
            <a:gsLst>
              <a:gs pos="0">
                <a:srgbClr val="FFFFCC">
                  <a:alpha val="0"/>
                </a:srgbClr>
              </a:gs>
              <a:gs pos="100000">
                <a:srgbClr val="FFFFCC"/>
              </a:gs>
            </a:gsLst>
            <a:lin ang="0" scaled="1"/>
          </a:gradFill>
          <a:ln w="9525">
            <a:noFill/>
            <a:miter lim="800000"/>
            <a:headEnd/>
            <a:tailEnd/>
          </a:ln>
          <a:effectLst/>
        </p:spPr>
        <p:txBody>
          <a:bodyPr wrap="none" anchor="ctr"/>
          <a:lstStyle/>
          <a:p>
            <a:endParaRPr lang="en-NZ"/>
          </a:p>
        </p:txBody>
      </p:sp>
      <p:sp>
        <p:nvSpPr>
          <p:cNvPr id="592900" name="Text Box 4"/>
          <p:cNvSpPr txBox="1">
            <a:spLocks noChangeArrowheads="1"/>
          </p:cNvSpPr>
          <p:nvPr/>
        </p:nvSpPr>
        <p:spPr bwMode="auto">
          <a:xfrm>
            <a:off x="0" y="4941888"/>
            <a:ext cx="3152775" cy="762000"/>
          </a:xfrm>
          <a:prstGeom prst="rect">
            <a:avLst/>
          </a:prstGeom>
          <a:noFill/>
          <a:ln w="9525">
            <a:noFill/>
            <a:miter lim="800000"/>
            <a:headEnd/>
            <a:tailEnd/>
          </a:ln>
          <a:effectLst>
            <a:outerShdw dist="35921" dir="2700000" algn="ctr" rotWithShape="0">
              <a:schemeClr val="bg2"/>
            </a:outerShdw>
          </a:effectLst>
        </p:spPr>
        <p:txBody>
          <a:bodyPr lIns="54000" rIns="54000">
            <a:spAutoFit/>
          </a:bodyPr>
          <a:lstStyle/>
          <a:p>
            <a:pPr algn="ctr"/>
            <a:r>
              <a:rPr lang="en-NZ" sz="4400" dirty="0">
                <a:solidFill>
                  <a:srgbClr val="FF0000"/>
                </a:solidFill>
                <a:effectLst>
                  <a:glow rad="254000">
                    <a:srgbClr val="000000">
                      <a:alpha val="60000"/>
                    </a:srgbClr>
                  </a:glow>
                </a:effectLst>
                <a:latin typeface="Papyrus" panose="03070502060502030205" pitchFamily="66" charset="0"/>
              </a:rPr>
              <a:t>Joshua 10</a:t>
            </a:r>
            <a:endParaRPr lang="en-GB" sz="4400" dirty="0">
              <a:solidFill>
                <a:srgbClr val="FF0000"/>
              </a:solidFill>
              <a:effectLst>
                <a:glow rad="254000">
                  <a:srgbClr val="000000">
                    <a:alpha val="60000"/>
                  </a:srgbClr>
                </a:glow>
              </a:effectLst>
              <a:latin typeface="Papyrus" panose="03070502060502030205" pitchFamily="66" charset="0"/>
            </a:endParaRPr>
          </a:p>
        </p:txBody>
      </p:sp>
      <p:pic>
        <p:nvPicPr>
          <p:cNvPr id="592901" name="Picture 5" descr="Israel&amp;Judah"/>
          <p:cNvPicPr>
            <a:picLocks noChangeAspect="1" noChangeArrowheads="1"/>
          </p:cNvPicPr>
          <p:nvPr/>
        </p:nvPicPr>
        <p:blipFill>
          <a:blip r:embed="rId3" cstate="print"/>
          <a:srcRect l="18083" t="53316" r="27126" b="14810"/>
          <a:stretch>
            <a:fillRect/>
          </a:stretch>
        </p:blipFill>
        <p:spPr bwMode="auto">
          <a:xfrm>
            <a:off x="3944938" y="1582738"/>
            <a:ext cx="5810250" cy="5160962"/>
          </a:xfrm>
          <a:prstGeom prst="rect">
            <a:avLst/>
          </a:prstGeom>
          <a:noFill/>
          <a:ln w="9525">
            <a:solidFill>
              <a:srgbClr val="000000"/>
            </a:solidFill>
            <a:miter lim="800000"/>
            <a:headEnd/>
            <a:tailEnd/>
          </a:ln>
          <a:effectLst>
            <a:outerShdw dist="81320" dir="3080412" algn="ctr" rotWithShape="0">
              <a:srgbClr val="000000"/>
            </a:outerShdw>
          </a:effectLst>
        </p:spPr>
      </p:pic>
      <p:sp>
        <p:nvSpPr>
          <p:cNvPr id="592902" name="Text Box 6"/>
          <p:cNvSpPr txBox="1">
            <a:spLocks noChangeArrowheads="1"/>
          </p:cNvSpPr>
          <p:nvPr/>
        </p:nvSpPr>
        <p:spPr bwMode="auto">
          <a:xfrm>
            <a:off x="3944938" y="333375"/>
            <a:ext cx="5761037" cy="641350"/>
          </a:xfrm>
          <a:prstGeom prst="rect">
            <a:avLst/>
          </a:prstGeom>
          <a:noFill/>
          <a:ln w="9525" algn="ctr">
            <a:noFill/>
            <a:miter lim="800000"/>
            <a:headEnd/>
            <a:tailEnd/>
          </a:ln>
          <a:effectLst/>
        </p:spPr>
        <p:txBody>
          <a:bodyPr>
            <a:spAutoFit/>
          </a:bodyPr>
          <a:lstStyle/>
          <a:p>
            <a:pPr algn="ctr"/>
            <a:r>
              <a:rPr lang="en-NZ" sz="3600" dirty="0">
                <a:latin typeface="Arial Black" pitchFamily="34" charset="0"/>
              </a:rPr>
              <a:t>The Longest Day</a:t>
            </a:r>
            <a:endParaRPr lang="en-GB" sz="2400" dirty="0">
              <a:latin typeface="Arial Black" pitchFamily="34" charset="0"/>
            </a:endParaRPr>
          </a:p>
        </p:txBody>
      </p:sp>
      <p:sp>
        <p:nvSpPr>
          <p:cNvPr id="592926" name="Rectangle 30"/>
          <p:cNvSpPr>
            <a:spLocks noChangeArrowheads="1"/>
          </p:cNvSpPr>
          <p:nvPr/>
        </p:nvSpPr>
        <p:spPr bwMode="auto">
          <a:xfrm>
            <a:off x="5816600" y="2852738"/>
            <a:ext cx="3240088" cy="1655762"/>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lgn="ctr">
            <a:noFill/>
            <a:miter lim="800000"/>
            <a:headEnd/>
            <a:tailEnd/>
          </a:ln>
          <a:effectLst/>
        </p:spPr>
        <p:txBody>
          <a:bodyPr anchor="ctr">
            <a:spAutoFit/>
          </a:bodyPr>
          <a:lstStyle/>
          <a:p>
            <a:endParaRPr lang="en-NZ"/>
          </a:p>
        </p:txBody>
      </p:sp>
      <p:sp>
        <p:nvSpPr>
          <p:cNvPr id="592903" name="Freeform 7"/>
          <p:cNvSpPr>
            <a:spLocks/>
          </p:cNvSpPr>
          <p:nvPr/>
        </p:nvSpPr>
        <p:spPr bwMode="auto">
          <a:xfrm>
            <a:off x="4886325" y="3611563"/>
            <a:ext cx="3505200" cy="1995487"/>
          </a:xfrm>
          <a:custGeom>
            <a:avLst/>
            <a:gdLst/>
            <a:ahLst/>
            <a:cxnLst>
              <a:cxn ang="0">
                <a:pos x="2203" y="8"/>
              </a:cxn>
              <a:cxn ang="0">
                <a:pos x="2046" y="75"/>
              </a:cxn>
              <a:cxn ang="0">
                <a:pos x="1231" y="75"/>
              </a:cxn>
              <a:cxn ang="0">
                <a:pos x="946" y="8"/>
              </a:cxn>
              <a:cxn ang="0">
                <a:pos x="681" y="120"/>
              </a:cxn>
              <a:cxn ang="0">
                <a:pos x="586" y="374"/>
              </a:cxn>
              <a:cxn ang="0">
                <a:pos x="314" y="510"/>
              </a:cxn>
              <a:cxn ang="0">
                <a:pos x="333" y="891"/>
              </a:cxn>
              <a:cxn ang="0">
                <a:pos x="133" y="1009"/>
              </a:cxn>
              <a:cxn ang="0">
                <a:pos x="1131" y="1100"/>
              </a:cxn>
              <a:cxn ang="0">
                <a:pos x="692" y="1257"/>
              </a:cxn>
            </a:cxnLst>
            <a:rect l="0" t="0" r="r" b="b"/>
            <a:pathLst>
              <a:path w="2208" h="1257">
                <a:moveTo>
                  <a:pt x="2203" y="8"/>
                </a:moveTo>
                <a:cubicBezTo>
                  <a:pt x="2176" y="19"/>
                  <a:pt x="2208" y="64"/>
                  <a:pt x="2046" y="75"/>
                </a:cubicBezTo>
                <a:cubicBezTo>
                  <a:pt x="1884" y="86"/>
                  <a:pt x="1414" y="86"/>
                  <a:pt x="1231" y="75"/>
                </a:cubicBezTo>
                <a:cubicBezTo>
                  <a:pt x="1048" y="64"/>
                  <a:pt x="1038" y="0"/>
                  <a:pt x="946" y="8"/>
                </a:cubicBezTo>
                <a:cubicBezTo>
                  <a:pt x="854" y="16"/>
                  <a:pt x="741" y="59"/>
                  <a:pt x="681" y="120"/>
                </a:cubicBezTo>
                <a:cubicBezTo>
                  <a:pt x="621" y="181"/>
                  <a:pt x="647" y="309"/>
                  <a:pt x="586" y="374"/>
                </a:cubicBezTo>
                <a:cubicBezTo>
                  <a:pt x="525" y="439"/>
                  <a:pt x="356" y="424"/>
                  <a:pt x="314" y="510"/>
                </a:cubicBezTo>
                <a:cubicBezTo>
                  <a:pt x="272" y="596"/>
                  <a:pt x="363" y="808"/>
                  <a:pt x="333" y="891"/>
                </a:cubicBezTo>
                <a:cubicBezTo>
                  <a:pt x="303" y="974"/>
                  <a:pt x="0" y="974"/>
                  <a:pt x="133" y="1009"/>
                </a:cubicBezTo>
                <a:cubicBezTo>
                  <a:pt x="266" y="1044"/>
                  <a:pt x="1038" y="1059"/>
                  <a:pt x="1131" y="1100"/>
                </a:cubicBezTo>
                <a:cubicBezTo>
                  <a:pt x="1224" y="1141"/>
                  <a:pt x="783" y="1224"/>
                  <a:pt x="692" y="1257"/>
                </a:cubicBezTo>
              </a:path>
            </a:pathLst>
          </a:custGeom>
          <a:noFill/>
          <a:ln w="38100" cap="flat" cmpd="sng">
            <a:solidFill>
              <a:srgbClr val="FF0000"/>
            </a:solidFill>
            <a:prstDash val="solid"/>
            <a:round/>
            <a:headEnd/>
            <a:tailEnd/>
          </a:ln>
          <a:effectLst/>
        </p:spPr>
        <p:txBody>
          <a:bodyPr wrap="none">
            <a:spAutoFit/>
          </a:bodyPr>
          <a:lstStyle/>
          <a:p>
            <a:endParaRPr lang="en-NZ"/>
          </a:p>
        </p:txBody>
      </p:sp>
      <p:sp>
        <p:nvSpPr>
          <p:cNvPr id="592904" name="Oval 8"/>
          <p:cNvSpPr>
            <a:spLocks noChangeArrowheads="1"/>
          </p:cNvSpPr>
          <p:nvPr/>
        </p:nvSpPr>
        <p:spPr bwMode="auto">
          <a:xfrm>
            <a:off x="4881563" y="5068888"/>
            <a:ext cx="215900" cy="215900"/>
          </a:xfrm>
          <a:prstGeom prst="ellipse">
            <a:avLst/>
          </a:prstGeom>
          <a:solidFill>
            <a:srgbClr val="FF0000"/>
          </a:solidFill>
          <a:ln w="9525" algn="ctr">
            <a:solidFill>
              <a:srgbClr val="000000"/>
            </a:solidFill>
            <a:round/>
            <a:headEnd/>
            <a:tailEnd/>
          </a:ln>
          <a:effectLst>
            <a:outerShdw dist="17961" dir="2700000" algn="ctr" rotWithShape="0">
              <a:srgbClr val="000000"/>
            </a:outerShdw>
          </a:effectLst>
        </p:spPr>
        <p:txBody>
          <a:bodyPr wrap="none" anchor="ctr">
            <a:spAutoFit/>
          </a:bodyPr>
          <a:lstStyle/>
          <a:p>
            <a:endParaRPr lang="en-NZ"/>
          </a:p>
        </p:txBody>
      </p:sp>
      <p:sp>
        <p:nvSpPr>
          <p:cNvPr id="592905" name="Oval 9"/>
          <p:cNvSpPr>
            <a:spLocks noChangeArrowheads="1"/>
          </p:cNvSpPr>
          <p:nvPr/>
        </p:nvSpPr>
        <p:spPr bwMode="auto">
          <a:xfrm>
            <a:off x="5313363" y="4926013"/>
            <a:ext cx="215900" cy="215900"/>
          </a:xfrm>
          <a:prstGeom prst="ellipse">
            <a:avLst/>
          </a:prstGeom>
          <a:solidFill>
            <a:srgbClr val="FF0000"/>
          </a:solidFill>
          <a:ln w="9525" algn="ctr">
            <a:solidFill>
              <a:srgbClr val="000000"/>
            </a:solidFill>
            <a:round/>
            <a:headEnd/>
            <a:tailEnd/>
          </a:ln>
          <a:effectLst>
            <a:outerShdw dist="17961" dir="2700000" algn="ctr" rotWithShape="0">
              <a:srgbClr val="000000"/>
            </a:outerShdw>
          </a:effectLst>
        </p:spPr>
        <p:txBody>
          <a:bodyPr wrap="none" anchor="ctr">
            <a:spAutoFit/>
          </a:bodyPr>
          <a:lstStyle/>
          <a:p>
            <a:endParaRPr lang="en-NZ"/>
          </a:p>
        </p:txBody>
      </p:sp>
      <p:sp>
        <p:nvSpPr>
          <p:cNvPr id="592906" name="Oval 10"/>
          <p:cNvSpPr>
            <a:spLocks noChangeArrowheads="1"/>
          </p:cNvSpPr>
          <p:nvPr/>
        </p:nvSpPr>
        <p:spPr bwMode="auto">
          <a:xfrm>
            <a:off x="5313363" y="4276725"/>
            <a:ext cx="215900" cy="215900"/>
          </a:xfrm>
          <a:prstGeom prst="ellipse">
            <a:avLst/>
          </a:prstGeom>
          <a:solidFill>
            <a:srgbClr val="FF0000"/>
          </a:solidFill>
          <a:ln w="9525" algn="ctr">
            <a:solidFill>
              <a:srgbClr val="000000"/>
            </a:solidFill>
            <a:round/>
            <a:headEnd/>
            <a:tailEnd/>
          </a:ln>
          <a:effectLst>
            <a:outerShdw dist="17961" dir="2700000" algn="ctr" rotWithShape="0">
              <a:srgbClr val="000000"/>
            </a:outerShdw>
          </a:effectLst>
        </p:spPr>
        <p:txBody>
          <a:bodyPr wrap="none" anchor="ctr">
            <a:spAutoFit/>
          </a:bodyPr>
          <a:lstStyle/>
          <a:p>
            <a:endParaRPr lang="en-NZ"/>
          </a:p>
        </p:txBody>
      </p:sp>
      <p:sp>
        <p:nvSpPr>
          <p:cNvPr id="592907" name="Oval 11"/>
          <p:cNvSpPr>
            <a:spLocks noChangeArrowheads="1"/>
          </p:cNvSpPr>
          <p:nvPr/>
        </p:nvSpPr>
        <p:spPr bwMode="auto">
          <a:xfrm>
            <a:off x="6608763" y="5284788"/>
            <a:ext cx="215900" cy="215900"/>
          </a:xfrm>
          <a:prstGeom prst="ellipse">
            <a:avLst/>
          </a:prstGeom>
          <a:solidFill>
            <a:srgbClr val="FF0000"/>
          </a:solidFill>
          <a:ln w="9525" algn="ctr">
            <a:solidFill>
              <a:srgbClr val="000000"/>
            </a:solidFill>
            <a:round/>
            <a:headEnd/>
            <a:tailEnd/>
          </a:ln>
          <a:effectLst>
            <a:outerShdw dist="17961" dir="2700000" algn="ctr" rotWithShape="0">
              <a:srgbClr val="000000"/>
            </a:outerShdw>
          </a:effectLst>
        </p:spPr>
        <p:txBody>
          <a:bodyPr wrap="none" anchor="ctr">
            <a:spAutoFit/>
          </a:bodyPr>
          <a:lstStyle/>
          <a:p>
            <a:endParaRPr lang="en-NZ"/>
          </a:p>
        </p:txBody>
      </p:sp>
      <p:sp>
        <p:nvSpPr>
          <p:cNvPr id="592908" name="Oval 12"/>
          <p:cNvSpPr>
            <a:spLocks noChangeArrowheads="1"/>
          </p:cNvSpPr>
          <p:nvPr/>
        </p:nvSpPr>
        <p:spPr bwMode="auto">
          <a:xfrm>
            <a:off x="5745163" y="4133850"/>
            <a:ext cx="215900" cy="215900"/>
          </a:xfrm>
          <a:prstGeom prst="ellipse">
            <a:avLst/>
          </a:prstGeom>
          <a:solidFill>
            <a:srgbClr val="FF0000"/>
          </a:solidFill>
          <a:ln w="9525" algn="ctr">
            <a:solidFill>
              <a:srgbClr val="000000"/>
            </a:solidFill>
            <a:round/>
            <a:headEnd/>
            <a:tailEnd/>
          </a:ln>
          <a:effectLst>
            <a:outerShdw dist="17961" dir="2700000" algn="ctr" rotWithShape="0">
              <a:srgbClr val="000000"/>
            </a:outerShdw>
          </a:effectLst>
        </p:spPr>
        <p:txBody>
          <a:bodyPr wrap="none" anchor="ctr">
            <a:spAutoFit/>
          </a:bodyPr>
          <a:lstStyle/>
          <a:p>
            <a:endParaRPr lang="en-NZ"/>
          </a:p>
        </p:txBody>
      </p:sp>
      <p:sp>
        <p:nvSpPr>
          <p:cNvPr id="592909" name="Oval 13"/>
          <p:cNvSpPr>
            <a:spLocks noChangeArrowheads="1"/>
          </p:cNvSpPr>
          <p:nvPr/>
        </p:nvSpPr>
        <p:spPr bwMode="auto">
          <a:xfrm>
            <a:off x="5816600" y="4060825"/>
            <a:ext cx="215900" cy="215900"/>
          </a:xfrm>
          <a:prstGeom prst="ellipse">
            <a:avLst/>
          </a:prstGeom>
          <a:solidFill>
            <a:srgbClr val="FF0000"/>
          </a:solidFill>
          <a:ln w="9525" algn="ctr">
            <a:solidFill>
              <a:srgbClr val="000000"/>
            </a:solidFill>
            <a:round/>
            <a:headEnd/>
            <a:tailEnd/>
          </a:ln>
          <a:effectLst>
            <a:outerShdw dist="17961" dir="2700000" algn="ctr" rotWithShape="0">
              <a:srgbClr val="000000"/>
            </a:outerShdw>
          </a:effectLst>
        </p:spPr>
        <p:txBody>
          <a:bodyPr wrap="none" anchor="ctr">
            <a:spAutoFit/>
          </a:bodyPr>
          <a:lstStyle/>
          <a:p>
            <a:endParaRPr lang="en-NZ"/>
          </a:p>
        </p:txBody>
      </p:sp>
      <p:sp>
        <p:nvSpPr>
          <p:cNvPr id="592910" name="Oval 14"/>
          <p:cNvSpPr>
            <a:spLocks noChangeArrowheads="1"/>
          </p:cNvSpPr>
          <p:nvPr/>
        </p:nvSpPr>
        <p:spPr bwMode="auto">
          <a:xfrm>
            <a:off x="5889625" y="5502275"/>
            <a:ext cx="215900" cy="215900"/>
          </a:xfrm>
          <a:prstGeom prst="ellipse">
            <a:avLst/>
          </a:prstGeom>
          <a:solidFill>
            <a:srgbClr val="FF0000"/>
          </a:solidFill>
          <a:ln w="9525" algn="ctr">
            <a:solidFill>
              <a:srgbClr val="000000"/>
            </a:solidFill>
            <a:round/>
            <a:headEnd/>
            <a:tailEnd/>
          </a:ln>
          <a:effectLst>
            <a:outerShdw dist="17961" dir="2700000" algn="ctr" rotWithShape="0">
              <a:srgbClr val="000000"/>
            </a:outerShdw>
          </a:effectLst>
        </p:spPr>
        <p:txBody>
          <a:bodyPr wrap="none" anchor="ctr">
            <a:spAutoFit/>
          </a:bodyPr>
          <a:lstStyle/>
          <a:p>
            <a:endParaRPr lang="en-NZ"/>
          </a:p>
        </p:txBody>
      </p:sp>
      <p:sp>
        <p:nvSpPr>
          <p:cNvPr id="592911" name="Oval 15"/>
          <p:cNvSpPr>
            <a:spLocks noChangeArrowheads="1"/>
          </p:cNvSpPr>
          <p:nvPr/>
        </p:nvSpPr>
        <p:spPr bwMode="auto">
          <a:xfrm>
            <a:off x="6248400" y="3527425"/>
            <a:ext cx="215900" cy="215900"/>
          </a:xfrm>
          <a:prstGeom prst="ellipse">
            <a:avLst/>
          </a:prstGeom>
          <a:solidFill>
            <a:srgbClr val="FF0000"/>
          </a:solidFill>
          <a:ln w="9525" algn="ctr">
            <a:solidFill>
              <a:srgbClr val="000000"/>
            </a:solidFill>
            <a:round/>
            <a:headEnd/>
            <a:tailEnd/>
          </a:ln>
          <a:effectLst>
            <a:outerShdw dist="17961" dir="2700000" algn="ctr" rotWithShape="0">
              <a:srgbClr val="000000"/>
            </a:outerShdw>
          </a:effectLst>
        </p:spPr>
        <p:txBody>
          <a:bodyPr wrap="none" anchor="ctr">
            <a:spAutoFit/>
          </a:bodyPr>
          <a:lstStyle/>
          <a:p>
            <a:endParaRPr lang="en-NZ"/>
          </a:p>
        </p:txBody>
      </p:sp>
      <p:sp>
        <p:nvSpPr>
          <p:cNvPr id="592912" name="Oval 16"/>
          <p:cNvSpPr>
            <a:spLocks noChangeArrowheads="1"/>
          </p:cNvSpPr>
          <p:nvPr/>
        </p:nvSpPr>
        <p:spPr bwMode="auto">
          <a:xfrm>
            <a:off x="8266113" y="3557588"/>
            <a:ext cx="215900" cy="215900"/>
          </a:xfrm>
          <a:prstGeom prst="ellipse">
            <a:avLst/>
          </a:prstGeom>
          <a:solidFill>
            <a:srgbClr val="FF0000"/>
          </a:solidFill>
          <a:ln w="9525" algn="ctr">
            <a:solidFill>
              <a:srgbClr val="000000"/>
            </a:solidFill>
            <a:round/>
            <a:headEnd/>
            <a:tailEnd/>
          </a:ln>
          <a:effectLst>
            <a:outerShdw dist="17961" dir="2700000" algn="ctr" rotWithShape="0">
              <a:srgbClr val="000000"/>
            </a:outerShdw>
          </a:effectLst>
        </p:spPr>
        <p:txBody>
          <a:bodyPr wrap="none" anchor="ctr">
            <a:spAutoFit/>
          </a:bodyPr>
          <a:lstStyle/>
          <a:p>
            <a:endParaRPr lang="en-NZ"/>
          </a:p>
        </p:txBody>
      </p:sp>
      <p:sp>
        <p:nvSpPr>
          <p:cNvPr id="592925" name="Rectangle 29"/>
          <p:cNvSpPr>
            <a:spLocks noChangeArrowheads="1"/>
          </p:cNvSpPr>
          <p:nvPr/>
        </p:nvSpPr>
        <p:spPr bwMode="auto">
          <a:xfrm>
            <a:off x="4592638" y="5373688"/>
            <a:ext cx="3240087" cy="1655762"/>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lgn="ctr">
            <a:noFill/>
            <a:miter lim="800000"/>
            <a:headEnd/>
            <a:tailEnd/>
          </a:ln>
          <a:effectLst/>
        </p:spPr>
        <p:txBody>
          <a:bodyPr anchor="ctr">
            <a:spAutoFit/>
          </a:bodyPr>
          <a:lstStyle/>
          <a:p>
            <a:endParaRPr lang="en-NZ"/>
          </a:p>
        </p:txBody>
      </p:sp>
      <p:sp>
        <p:nvSpPr>
          <p:cNvPr id="592913" name="Oval 17"/>
          <p:cNvSpPr>
            <a:spLocks noChangeArrowheads="1"/>
          </p:cNvSpPr>
          <p:nvPr/>
        </p:nvSpPr>
        <p:spPr bwMode="auto">
          <a:xfrm>
            <a:off x="6969125" y="115888"/>
            <a:ext cx="3529013" cy="3600450"/>
          </a:xfrm>
          <a:prstGeom prst="ellipse">
            <a:avLst/>
          </a:prstGeom>
          <a:gradFill rotWithShape="1">
            <a:gsLst>
              <a:gs pos="0">
                <a:srgbClr val="FFFF00"/>
              </a:gs>
              <a:gs pos="100000">
                <a:srgbClr val="FFFF00">
                  <a:alpha val="0"/>
                </a:srgbClr>
              </a:gs>
            </a:gsLst>
            <a:path path="shape">
              <a:fillToRect l="50000" t="50000" r="50000" b="50000"/>
            </a:path>
          </a:gradFill>
          <a:ln w="9525" algn="ctr">
            <a:noFill/>
            <a:round/>
            <a:headEnd/>
            <a:tailEnd/>
          </a:ln>
          <a:effectLst/>
        </p:spPr>
        <p:txBody>
          <a:bodyPr anchor="ctr">
            <a:spAutoFit/>
          </a:bodyPr>
          <a:lstStyle/>
          <a:p>
            <a:endParaRPr lang="en-NZ"/>
          </a:p>
        </p:txBody>
      </p:sp>
      <p:sp>
        <p:nvSpPr>
          <p:cNvPr id="592914" name="AutoShape 18"/>
          <p:cNvSpPr>
            <a:spLocks noChangeArrowheads="1"/>
          </p:cNvSpPr>
          <p:nvPr/>
        </p:nvSpPr>
        <p:spPr bwMode="auto">
          <a:xfrm rot="2720999">
            <a:off x="7219950" y="1370013"/>
            <a:ext cx="998537" cy="2782888"/>
          </a:xfrm>
          <a:custGeom>
            <a:avLst/>
            <a:gdLst>
              <a:gd name="G0" fmla="+- 9354 0 0"/>
              <a:gd name="G1" fmla="+- 21600 0 9354"/>
              <a:gd name="G2" fmla="*/ 9354 1 2"/>
              <a:gd name="G3" fmla="+- 21600 0 G2"/>
              <a:gd name="G4" fmla="+/ 9354 21600 2"/>
              <a:gd name="G5" fmla="+/ G1 0 2"/>
              <a:gd name="G6" fmla="*/ 21600 21600 9354"/>
              <a:gd name="G7" fmla="*/ G6 1 2"/>
              <a:gd name="G8" fmla="+- 21600 0 G7"/>
              <a:gd name="G9" fmla="*/ 21600 1 2"/>
              <a:gd name="G10" fmla="+- 9354 0 G9"/>
              <a:gd name="G11" fmla="?: G10 G8 0"/>
              <a:gd name="G12" fmla="?: G10 G7 21600"/>
              <a:gd name="T0" fmla="*/ 16923 w 21600"/>
              <a:gd name="T1" fmla="*/ 10800 h 21600"/>
              <a:gd name="T2" fmla="*/ 10800 w 21600"/>
              <a:gd name="T3" fmla="*/ 21600 h 21600"/>
              <a:gd name="T4" fmla="*/ 4677 w 21600"/>
              <a:gd name="T5" fmla="*/ 10800 h 21600"/>
              <a:gd name="T6" fmla="*/ 10800 w 21600"/>
              <a:gd name="T7" fmla="*/ 0 h 21600"/>
              <a:gd name="T8" fmla="*/ 6477 w 21600"/>
              <a:gd name="T9" fmla="*/ 6477 h 21600"/>
              <a:gd name="T10" fmla="*/ 15123 w 21600"/>
              <a:gd name="T11" fmla="*/ 15123 h 21600"/>
            </a:gdLst>
            <a:ahLst/>
            <a:cxnLst>
              <a:cxn ang="0">
                <a:pos x="T0" y="T1"/>
              </a:cxn>
              <a:cxn ang="0">
                <a:pos x="T2" y="T3"/>
              </a:cxn>
              <a:cxn ang="0">
                <a:pos x="T4" y="T5"/>
              </a:cxn>
              <a:cxn ang="0">
                <a:pos x="T6" y="T7"/>
              </a:cxn>
            </a:cxnLst>
            <a:rect l="T8" t="T9" r="T10" b="T11"/>
            <a:pathLst>
              <a:path w="21600" h="21600">
                <a:moveTo>
                  <a:pt x="0" y="0"/>
                </a:moveTo>
                <a:lnTo>
                  <a:pt x="9354" y="21600"/>
                </a:lnTo>
                <a:lnTo>
                  <a:pt x="12246" y="21600"/>
                </a:lnTo>
                <a:lnTo>
                  <a:pt x="21600" y="0"/>
                </a:lnTo>
                <a:close/>
              </a:path>
            </a:pathLst>
          </a:custGeom>
          <a:gradFill rotWithShape="1">
            <a:gsLst>
              <a:gs pos="0">
                <a:srgbClr val="FFFF00"/>
              </a:gs>
              <a:gs pos="50000">
                <a:srgbClr val="FFFFCC">
                  <a:alpha val="70000"/>
                </a:srgbClr>
              </a:gs>
              <a:gs pos="100000">
                <a:srgbClr val="FFFF00"/>
              </a:gs>
            </a:gsLst>
            <a:lin ang="0" scaled="1"/>
          </a:gradFill>
          <a:ln w="9525" algn="ctr">
            <a:solidFill>
              <a:srgbClr val="FFCC00"/>
            </a:solidFill>
            <a:miter lim="800000"/>
            <a:headEnd/>
            <a:tailEnd/>
          </a:ln>
          <a:effectLst/>
        </p:spPr>
        <p:txBody>
          <a:bodyPr anchor="ctr">
            <a:spAutoFit/>
          </a:bodyPr>
          <a:lstStyle/>
          <a:p>
            <a:endParaRPr lang="en-NZ"/>
          </a:p>
        </p:txBody>
      </p:sp>
      <p:sp>
        <p:nvSpPr>
          <p:cNvPr id="592915" name="Oval 19"/>
          <p:cNvSpPr>
            <a:spLocks noChangeArrowheads="1"/>
          </p:cNvSpPr>
          <p:nvPr/>
        </p:nvSpPr>
        <p:spPr bwMode="auto">
          <a:xfrm>
            <a:off x="8266113" y="935038"/>
            <a:ext cx="1296987" cy="1222375"/>
          </a:xfrm>
          <a:prstGeom prst="ellipse">
            <a:avLst/>
          </a:prstGeom>
          <a:gradFill rotWithShape="1">
            <a:gsLst>
              <a:gs pos="0">
                <a:schemeClr val="tx1"/>
              </a:gs>
              <a:gs pos="100000">
                <a:srgbClr val="FFFF00"/>
              </a:gs>
            </a:gsLst>
            <a:path path="shape">
              <a:fillToRect l="50000" t="50000" r="50000" b="50000"/>
            </a:path>
          </a:gradFill>
          <a:ln w="6350" algn="ctr">
            <a:solidFill>
              <a:srgbClr val="FF9900"/>
            </a:solidFill>
            <a:round/>
            <a:headEnd/>
            <a:tailEnd/>
          </a:ln>
          <a:effectLst>
            <a:outerShdw dist="35921" dir="2700000" algn="ctr" rotWithShape="0">
              <a:srgbClr val="FF9900"/>
            </a:outerShdw>
          </a:effectLst>
        </p:spPr>
        <p:txBody>
          <a:bodyPr anchor="ctr">
            <a:spAutoFit/>
          </a:bodyPr>
          <a:lstStyle/>
          <a:p>
            <a:endParaRPr lang="en-NZ"/>
          </a:p>
        </p:txBody>
      </p:sp>
      <p:sp>
        <p:nvSpPr>
          <p:cNvPr id="592916" name="Oval 20"/>
          <p:cNvSpPr>
            <a:spLocks noChangeArrowheads="1"/>
          </p:cNvSpPr>
          <p:nvPr/>
        </p:nvSpPr>
        <p:spPr bwMode="auto">
          <a:xfrm>
            <a:off x="6681788" y="3600450"/>
            <a:ext cx="215900" cy="215900"/>
          </a:xfrm>
          <a:prstGeom prst="ellipse">
            <a:avLst/>
          </a:prstGeom>
          <a:solidFill>
            <a:srgbClr val="FF0000"/>
          </a:solidFill>
          <a:ln w="9525" algn="ctr">
            <a:solidFill>
              <a:srgbClr val="000000"/>
            </a:solidFill>
            <a:round/>
            <a:headEnd/>
            <a:tailEnd/>
          </a:ln>
          <a:effectLst>
            <a:outerShdw dist="17961" dir="2700000" algn="ctr" rotWithShape="0">
              <a:srgbClr val="000000"/>
            </a:outerShdw>
          </a:effectLst>
        </p:spPr>
        <p:txBody>
          <a:bodyPr wrap="none" anchor="ctr">
            <a:spAutoFit/>
          </a:bodyPr>
          <a:lstStyle/>
          <a:p>
            <a:endParaRPr lang="en-NZ"/>
          </a:p>
        </p:txBody>
      </p:sp>
      <p:sp>
        <p:nvSpPr>
          <p:cNvPr id="592917" name="Oval 21"/>
          <p:cNvSpPr>
            <a:spLocks noChangeArrowheads="1"/>
          </p:cNvSpPr>
          <p:nvPr/>
        </p:nvSpPr>
        <p:spPr bwMode="auto">
          <a:xfrm>
            <a:off x="3297238" y="1079500"/>
            <a:ext cx="1439862" cy="1368425"/>
          </a:xfrm>
          <a:prstGeom prst="ellipse">
            <a:avLst/>
          </a:prstGeom>
          <a:noFill/>
          <a:ln w="9525" algn="ctr">
            <a:solidFill>
              <a:srgbClr val="808080"/>
            </a:solidFill>
            <a:round/>
            <a:headEnd/>
            <a:tailEnd/>
          </a:ln>
          <a:effectLst/>
        </p:spPr>
        <p:txBody>
          <a:bodyPr anchor="ctr">
            <a:spAutoFit/>
          </a:bodyPr>
          <a:lstStyle/>
          <a:p>
            <a:endParaRPr lang="en-NZ"/>
          </a:p>
        </p:txBody>
      </p:sp>
      <p:sp>
        <p:nvSpPr>
          <p:cNvPr id="592918" name="AutoShape 22"/>
          <p:cNvSpPr>
            <a:spLocks noChangeArrowheads="1"/>
          </p:cNvSpPr>
          <p:nvPr/>
        </p:nvSpPr>
        <p:spPr bwMode="auto">
          <a:xfrm rot="-45899857">
            <a:off x="4521200" y="1484313"/>
            <a:ext cx="1069975" cy="2652712"/>
          </a:xfrm>
          <a:custGeom>
            <a:avLst/>
            <a:gdLst>
              <a:gd name="G0" fmla="+- 9354 0 0"/>
              <a:gd name="G1" fmla="+- 21600 0 9354"/>
              <a:gd name="G2" fmla="*/ 9354 1 2"/>
              <a:gd name="G3" fmla="+- 21600 0 G2"/>
              <a:gd name="G4" fmla="+/ 9354 21600 2"/>
              <a:gd name="G5" fmla="+/ G1 0 2"/>
              <a:gd name="G6" fmla="*/ 21600 21600 9354"/>
              <a:gd name="G7" fmla="*/ G6 1 2"/>
              <a:gd name="G8" fmla="+- 21600 0 G7"/>
              <a:gd name="G9" fmla="*/ 21600 1 2"/>
              <a:gd name="G10" fmla="+- 9354 0 G9"/>
              <a:gd name="G11" fmla="?: G10 G8 0"/>
              <a:gd name="G12" fmla="?: G10 G7 21600"/>
              <a:gd name="T0" fmla="*/ 16923 w 21600"/>
              <a:gd name="T1" fmla="*/ 10800 h 21600"/>
              <a:gd name="T2" fmla="*/ 10800 w 21600"/>
              <a:gd name="T3" fmla="*/ 21600 h 21600"/>
              <a:gd name="T4" fmla="*/ 4677 w 21600"/>
              <a:gd name="T5" fmla="*/ 10800 h 21600"/>
              <a:gd name="T6" fmla="*/ 10800 w 21600"/>
              <a:gd name="T7" fmla="*/ 0 h 21600"/>
              <a:gd name="T8" fmla="*/ 6477 w 21600"/>
              <a:gd name="T9" fmla="*/ 6477 h 21600"/>
              <a:gd name="T10" fmla="*/ 15123 w 21600"/>
              <a:gd name="T11" fmla="*/ 15123 h 21600"/>
            </a:gdLst>
            <a:ahLst/>
            <a:cxnLst>
              <a:cxn ang="0">
                <a:pos x="T0" y="T1"/>
              </a:cxn>
              <a:cxn ang="0">
                <a:pos x="T2" y="T3"/>
              </a:cxn>
              <a:cxn ang="0">
                <a:pos x="T4" y="T5"/>
              </a:cxn>
              <a:cxn ang="0">
                <a:pos x="T6" y="T7"/>
              </a:cxn>
            </a:cxnLst>
            <a:rect l="T8" t="T9" r="T10" b="T11"/>
            <a:pathLst>
              <a:path w="21600" h="21600">
                <a:moveTo>
                  <a:pt x="0" y="0"/>
                </a:moveTo>
                <a:lnTo>
                  <a:pt x="9354" y="21600"/>
                </a:lnTo>
                <a:lnTo>
                  <a:pt x="12246" y="21600"/>
                </a:lnTo>
                <a:lnTo>
                  <a:pt x="21600" y="0"/>
                </a:lnTo>
                <a:close/>
              </a:path>
            </a:pathLst>
          </a:custGeom>
          <a:gradFill rotWithShape="1">
            <a:gsLst>
              <a:gs pos="0">
                <a:schemeClr val="bg2"/>
              </a:gs>
              <a:gs pos="50000">
                <a:srgbClr val="FFFF00">
                  <a:alpha val="70000"/>
                </a:srgbClr>
              </a:gs>
              <a:gs pos="100000">
                <a:schemeClr val="bg2"/>
              </a:gs>
            </a:gsLst>
            <a:lin ang="0" scaled="1"/>
          </a:gradFill>
          <a:ln w="9525" algn="ctr">
            <a:solidFill>
              <a:srgbClr val="808080"/>
            </a:solidFill>
            <a:miter lim="800000"/>
            <a:headEnd/>
            <a:tailEnd/>
          </a:ln>
          <a:effectLst/>
        </p:spPr>
        <p:txBody>
          <a:bodyPr anchor="ctr">
            <a:spAutoFit/>
          </a:bodyPr>
          <a:lstStyle/>
          <a:p>
            <a:endParaRPr lang="en-NZ"/>
          </a:p>
        </p:txBody>
      </p:sp>
      <p:sp>
        <p:nvSpPr>
          <p:cNvPr id="592919" name="Oval 23"/>
          <p:cNvSpPr>
            <a:spLocks noChangeArrowheads="1"/>
          </p:cNvSpPr>
          <p:nvPr/>
        </p:nvSpPr>
        <p:spPr bwMode="auto">
          <a:xfrm>
            <a:off x="3368675" y="1150938"/>
            <a:ext cx="1296988" cy="1222375"/>
          </a:xfrm>
          <a:prstGeom prst="ellipse">
            <a:avLst/>
          </a:prstGeom>
          <a:gradFill rotWithShape="1">
            <a:gsLst>
              <a:gs pos="0">
                <a:srgbClr val="000000"/>
              </a:gs>
              <a:gs pos="100000">
                <a:srgbClr val="FFFF00"/>
              </a:gs>
            </a:gsLst>
            <a:lin ang="2700000" scaled="1"/>
          </a:gradFill>
          <a:ln w="6350" algn="ctr">
            <a:solidFill>
              <a:srgbClr val="000000"/>
            </a:solidFill>
            <a:round/>
            <a:headEnd/>
            <a:tailEnd/>
          </a:ln>
          <a:effectLst>
            <a:outerShdw dist="35921" dir="2700000" algn="ctr" rotWithShape="0">
              <a:srgbClr val="000000"/>
            </a:outerShdw>
          </a:effectLst>
        </p:spPr>
        <p:txBody>
          <a:bodyPr anchor="ctr">
            <a:spAutoFit/>
          </a:bodyPr>
          <a:lstStyle/>
          <a:p>
            <a:endParaRPr lang="en-NZ"/>
          </a:p>
        </p:txBody>
      </p:sp>
      <p:sp>
        <p:nvSpPr>
          <p:cNvPr id="592920" name="Oval 24"/>
          <p:cNvSpPr>
            <a:spLocks noChangeArrowheads="1"/>
          </p:cNvSpPr>
          <p:nvPr/>
        </p:nvSpPr>
        <p:spPr bwMode="auto">
          <a:xfrm>
            <a:off x="5889625" y="3644900"/>
            <a:ext cx="215900" cy="215900"/>
          </a:xfrm>
          <a:prstGeom prst="ellipse">
            <a:avLst/>
          </a:prstGeom>
          <a:solidFill>
            <a:srgbClr val="FF0000"/>
          </a:solidFill>
          <a:ln w="9525" algn="ctr">
            <a:solidFill>
              <a:srgbClr val="000000"/>
            </a:solidFill>
            <a:round/>
            <a:headEnd/>
            <a:tailEnd/>
          </a:ln>
          <a:effectLst>
            <a:outerShdw dist="17961" dir="2700000" algn="ctr" rotWithShape="0">
              <a:srgbClr val="000000"/>
            </a:outerShdw>
          </a:effectLst>
        </p:spPr>
        <p:txBody>
          <a:bodyPr wrap="none" anchor="ctr">
            <a:spAutoFit/>
          </a:bodyPr>
          <a:lstStyle/>
          <a:p>
            <a:endParaRPr lang="en-NZ"/>
          </a:p>
        </p:txBody>
      </p:sp>
      <p:sp>
        <p:nvSpPr>
          <p:cNvPr id="592921" name="Oval 25"/>
          <p:cNvSpPr>
            <a:spLocks noChangeArrowheads="1"/>
          </p:cNvSpPr>
          <p:nvPr/>
        </p:nvSpPr>
        <p:spPr bwMode="auto">
          <a:xfrm>
            <a:off x="6969125" y="3382963"/>
            <a:ext cx="360363" cy="360362"/>
          </a:xfrm>
          <a:prstGeom prst="ellipse">
            <a:avLst/>
          </a:prstGeom>
          <a:solidFill>
            <a:srgbClr val="800080"/>
          </a:solidFill>
          <a:ln w="25400" algn="ctr">
            <a:solidFill>
              <a:srgbClr val="000000"/>
            </a:solidFill>
            <a:round/>
            <a:headEnd/>
            <a:tailEnd/>
          </a:ln>
          <a:effectLst>
            <a:outerShdw dist="35921" dir="2700000" algn="ctr" rotWithShape="0">
              <a:schemeClr val="bg2"/>
            </a:outerShdw>
          </a:effectLst>
        </p:spPr>
        <p:txBody>
          <a:bodyPr wrap="none" anchor="ctr">
            <a:spAutoFit/>
          </a:bodyPr>
          <a:lstStyle/>
          <a:p>
            <a:endParaRPr lang="en-NZ"/>
          </a:p>
        </p:txBody>
      </p:sp>
      <p:sp>
        <p:nvSpPr>
          <p:cNvPr id="592922" name="Oval 26"/>
          <p:cNvSpPr>
            <a:spLocks noChangeArrowheads="1"/>
          </p:cNvSpPr>
          <p:nvPr/>
        </p:nvSpPr>
        <p:spPr bwMode="auto">
          <a:xfrm>
            <a:off x="5600700" y="5975350"/>
            <a:ext cx="360363" cy="360363"/>
          </a:xfrm>
          <a:prstGeom prst="ellipse">
            <a:avLst/>
          </a:prstGeom>
          <a:solidFill>
            <a:srgbClr val="800080"/>
          </a:solidFill>
          <a:ln w="25400" algn="ctr">
            <a:solidFill>
              <a:srgbClr val="000000"/>
            </a:solidFill>
            <a:round/>
            <a:headEnd/>
            <a:tailEnd/>
          </a:ln>
          <a:effectLst>
            <a:outerShdw dist="35921" dir="2700000" algn="ctr" rotWithShape="0">
              <a:schemeClr val="bg2"/>
            </a:outerShdw>
          </a:effectLst>
        </p:spPr>
        <p:txBody>
          <a:bodyPr wrap="none" anchor="ctr">
            <a:spAutoFit/>
          </a:bodyPr>
          <a:lstStyle/>
          <a:p>
            <a:endParaRPr lang="en-NZ"/>
          </a:p>
        </p:txBody>
      </p:sp>
      <p:sp>
        <p:nvSpPr>
          <p:cNvPr id="592923" name="Text Box 27"/>
          <p:cNvSpPr txBox="1">
            <a:spLocks noChangeArrowheads="1"/>
          </p:cNvSpPr>
          <p:nvPr/>
        </p:nvSpPr>
        <p:spPr bwMode="auto">
          <a:xfrm>
            <a:off x="5961063" y="5949950"/>
            <a:ext cx="1656233" cy="461665"/>
          </a:xfrm>
          <a:prstGeom prst="rect">
            <a:avLst/>
          </a:prstGeom>
          <a:noFill/>
          <a:ln w="9525" algn="ctr">
            <a:noFill/>
            <a:miter lim="800000"/>
            <a:headEnd/>
            <a:tailEnd/>
          </a:ln>
          <a:effectLst>
            <a:outerShdw dist="28398" dir="1593903" algn="ctr" rotWithShape="0">
              <a:srgbClr val="800080"/>
            </a:outerShdw>
          </a:effectLst>
        </p:spPr>
        <p:txBody>
          <a:bodyPr wrap="square">
            <a:spAutoFit/>
          </a:bodyPr>
          <a:lstStyle/>
          <a:p>
            <a:pPr>
              <a:spcBef>
                <a:spcPct val="50000"/>
              </a:spcBef>
            </a:pPr>
            <a:r>
              <a:rPr lang="en-NZ" sz="2400" dirty="0" err="1">
                <a:latin typeface="Arial Black" pitchFamily="34" charset="0"/>
              </a:rPr>
              <a:t>Rimmon</a:t>
            </a:r>
            <a:endParaRPr lang="en-GB" sz="2400" dirty="0">
              <a:latin typeface="Arial Black" pitchFamily="34" charset="0"/>
            </a:endParaRPr>
          </a:p>
        </p:txBody>
      </p:sp>
      <p:sp>
        <p:nvSpPr>
          <p:cNvPr id="592924" name="Text Box 28"/>
          <p:cNvSpPr txBox="1">
            <a:spLocks noChangeArrowheads="1"/>
          </p:cNvSpPr>
          <p:nvPr/>
        </p:nvSpPr>
        <p:spPr bwMode="auto">
          <a:xfrm>
            <a:off x="7329488" y="3284538"/>
            <a:ext cx="1368425" cy="457200"/>
          </a:xfrm>
          <a:prstGeom prst="rect">
            <a:avLst/>
          </a:prstGeom>
          <a:noFill/>
          <a:ln w="9525" algn="ctr">
            <a:noFill/>
            <a:miter lim="800000"/>
            <a:headEnd/>
            <a:tailEnd/>
          </a:ln>
          <a:effectLst>
            <a:outerShdw dist="28398" dir="1593903" algn="ctr" rotWithShape="0">
              <a:srgbClr val="800080"/>
            </a:outerShdw>
          </a:effectLst>
        </p:spPr>
        <p:txBody>
          <a:bodyPr>
            <a:spAutoFit/>
          </a:bodyPr>
          <a:lstStyle/>
          <a:p>
            <a:pPr>
              <a:spcBef>
                <a:spcPct val="50000"/>
              </a:spcBef>
            </a:pPr>
            <a:r>
              <a:rPr lang="en-NZ" sz="2400" dirty="0" err="1">
                <a:latin typeface="Arial Black" pitchFamily="34" charset="0"/>
              </a:rPr>
              <a:t>Geba</a:t>
            </a:r>
            <a:endParaRPr lang="en-GB" sz="2400" dirty="0">
              <a:latin typeface="Arial Black" pitchFamily="34" charset="0"/>
            </a:endParaRPr>
          </a:p>
        </p:txBody>
      </p:sp>
    </p:spTree>
    <p:extLst>
      <p:ext uri="{BB962C8B-B14F-4D97-AF65-F5344CB8AC3E}">
        <p14:creationId xmlns:p14="http://schemas.microsoft.com/office/powerpoint/2010/main" val="2586473057"/>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7538" name="Picture 2" descr="800-Ezra%208%20Haggai_Zechariah"/>
          <p:cNvPicPr>
            <a:picLocks noChangeAspect="1" noChangeArrowheads="1"/>
          </p:cNvPicPr>
          <p:nvPr/>
        </p:nvPicPr>
        <p:blipFill>
          <a:blip r:embed="rId2" cstate="print"/>
          <a:srcRect l="9448" r="56693" b="18898"/>
          <a:stretch>
            <a:fillRect/>
          </a:stretch>
        </p:blipFill>
        <p:spPr bwMode="auto">
          <a:xfrm>
            <a:off x="0" y="0"/>
            <a:ext cx="3729038" cy="6858000"/>
          </a:xfrm>
          <a:prstGeom prst="rect">
            <a:avLst/>
          </a:prstGeom>
          <a:noFill/>
        </p:spPr>
      </p:pic>
      <p:sp>
        <p:nvSpPr>
          <p:cNvPr id="577539" name="Rectangle 3"/>
          <p:cNvSpPr>
            <a:spLocks noChangeArrowheads="1"/>
          </p:cNvSpPr>
          <p:nvPr/>
        </p:nvSpPr>
        <p:spPr bwMode="auto">
          <a:xfrm>
            <a:off x="2846388" y="0"/>
            <a:ext cx="936625" cy="6858000"/>
          </a:xfrm>
          <a:prstGeom prst="rect">
            <a:avLst/>
          </a:prstGeom>
          <a:gradFill rotWithShape="1">
            <a:gsLst>
              <a:gs pos="0">
                <a:srgbClr val="FFFFCC">
                  <a:alpha val="0"/>
                </a:srgbClr>
              </a:gs>
              <a:gs pos="100000">
                <a:srgbClr val="FFFFCC"/>
              </a:gs>
            </a:gsLst>
            <a:lin ang="0" scaled="1"/>
          </a:gradFill>
          <a:ln w="9525">
            <a:noFill/>
            <a:miter lim="800000"/>
            <a:headEnd/>
            <a:tailEnd/>
          </a:ln>
          <a:effectLst/>
        </p:spPr>
        <p:txBody>
          <a:bodyPr wrap="none" anchor="ctr"/>
          <a:lstStyle/>
          <a:p>
            <a:endParaRPr lang="en-NZ"/>
          </a:p>
        </p:txBody>
      </p:sp>
      <p:sp>
        <p:nvSpPr>
          <p:cNvPr id="577540" name="Text Box 4"/>
          <p:cNvSpPr txBox="1">
            <a:spLocks noChangeArrowheads="1"/>
          </p:cNvSpPr>
          <p:nvPr/>
        </p:nvSpPr>
        <p:spPr bwMode="auto">
          <a:xfrm>
            <a:off x="0" y="4941888"/>
            <a:ext cx="3152775" cy="762000"/>
          </a:xfrm>
          <a:prstGeom prst="rect">
            <a:avLst/>
          </a:prstGeom>
          <a:noFill/>
          <a:ln w="9525">
            <a:noFill/>
            <a:miter lim="800000"/>
            <a:headEnd/>
            <a:tailEnd/>
          </a:ln>
          <a:effectLst>
            <a:outerShdw dist="35921" dir="2700000" algn="ctr" rotWithShape="0">
              <a:schemeClr val="bg2"/>
            </a:outerShdw>
          </a:effectLst>
        </p:spPr>
        <p:txBody>
          <a:bodyPr lIns="54000" rIns="54000">
            <a:spAutoFit/>
          </a:bodyPr>
          <a:lstStyle/>
          <a:p>
            <a:pPr algn="ctr"/>
            <a:r>
              <a:rPr lang="en-NZ" sz="4400" dirty="0">
                <a:solidFill>
                  <a:srgbClr val="FF0000"/>
                </a:solidFill>
                <a:effectLst>
                  <a:glow rad="254000">
                    <a:srgbClr val="000000">
                      <a:alpha val="60000"/>
                    </a:srgbClr>
                  </a:glow>
                </a:effectLst>
                <a:latin typeface="Papyrus" panose="03070502060502030205" pitchFamily="66" charset="0"/>
              </a:rPr>
              <a:t>Battle</a:t>
            </a:r>
            <a:endParaRPr lang="en-GB" sz="4400" dirty="0">
              <a:solidFill>
                <a:srgbClr val="FF0000"/>
              </a:solidFill>
              <a:effectLst>
                <a:glow rad="254000">
                  <a:srgbClr val="000000">
                    <a:alpha val="60000"/>
                  </a:srgbClr>
                </a:glow>
              </a:effectLst>
              <a:latin typeface="Papyrus" panose="03070502060502030205" pitchFamily="66" charset="0"/>
            </a:endParaRPr>
          </a:p>
        </p:txBody>
      </p:sp>
      <p:sp>
        <p:nvSpPr>
          <p:cNvPr id="577541" name="Text Box 5"/>
          <p:cNvSpPr txBox="1">
            <a:spLocks noChangeArrowheads="1"/>
          </p:cNvSpPr>
          <p:nvPr/>
        </p:nvSpPr>
        <p:spPr bwMode="auto">
          <a:xfrm>
            <a:off x="3944938" y="333375"/>
            <a:ext cx="5761037" cy="641350"/>
          </a:xfrm>
          <a:prstGeom prst="rect">
            <a:avLst/>
          </a:prstGeom>
          <a:noFill/>
          <a:ln w="9525" algn="ctr">
            <a:noFill/>
            <a:miter lim="800000"/>
            <a:headEnd/>
            <a:tailEnd/>
          </a:ln>
          <a:effectLst/>
        </p:spPr>
        <p:txBody>
          <a:bodyPr>
            <a:spAutoFit/>
          </a:bodyPr>
          <a:lstStyle/>
          <a:p>
            <a:pPr algn="ctr"/>
            <a:r>
              <a:rPr lang="en-NZ" sz="3600" dirty="0">
                <a:latin typeface="Arial Black" pitchFamily="34" charset="0"/>
              </a:rPr>
              <a:t>The Plague</a:t>
            </a:r>
            <a:endParaRPr lang="en-GB" sz="2400" dirty="0">
              <a:latin typeface="Arial Black" pitchFamily="34" charset="0"/>
            </a:endParaRPr>
          </a:p>
        </p:txBody>
      </p:sp>
      <p:sp>
        <p:nvSpPr>
          <p:cNvPr id="577542" name="Text Box 6"/>
          <p:cNvSpPr txBox="1">
            <a:spLocks noChangeArrowheads="1"/>
          </p:cNvSpPr>
          <p:nvPr/>
        </p:nvSpPr>
        <p:spPr bwMode="auto">
          <a:xfrm>
            <a:off x="3873500" y="4076700"/>
            <a:ext cx="6048375" cy="2436813"/>
          </a:xfrm>
          <a:prstGeom prst="rect">
            <a:avLst/>
          </a:prstGeom>
          <a:noFill/>
          <a:ln w="9525" algn="ctr">
            <a:noFill/>
            <a:miter lim="800000"/>
            <a:headEnd/>
            <a:tailEnd/>
          </a:ln>
          <a:effectLst/>
        </p:spPr>
        <p:txBody>
          <a:bodyPr>
            <a:spAutoFit/>
          </a:bodyPr>
          <a:lstStyle/>
          <a:p>
            <a:pPr>
              <a:buFont typeface="Wingdings" pitchFamily="2" charset="2"/>
              <a:buNone/>
              <a:tabLst>
                <a:tab pos="4121150" algn="l"/>
              </a:tabLst>
            </a:pPr>
            <a:r>
              <a:rPr lang="en-NZ" sz="2200" b="0">
                <a:latin typeface="Arial" charset="0"/>
              </a:rPr>
              <a:t>Now also </a:t>
            </a:r>
            <a:r>
              <a:rPr lang="en-NZ" sz="2200" u="sng">
                <a:solidFill>
                  <a:srgbClr val="0000FF"/>
                </a:solidFill>
                <a:latin typeface="Arial" charset="0"/>
              </a:rPr>
              <a:t>many nations</a:t>
            </a:r>
            <a:r>
              <a:rPr lang="en-NZ" sz="2200" b="0">
                <a:latin typeface="Arial" charset="0"/>
              </a:rPr>
              <a:t> are gathered against thee, that </a:t>
            </a:r>
            <a:r>
              <a:rPr lang="en-NZ" sz="2200" u="sng">
                <a:solidFill>
                  <a:srgbClr val="0000FF"/>
                </a:solidFill>
                <a:latin typeface="Arial" charset="0"/>
              </a:rPr>
              <a:t>say</a:t>
            </a:r>
            <a:r>
              <a:rPr lang="en-NZ" sz="2200" b="0">
                <a:latin typeface="Arial" charset="0"/>
              </a:rPr>
              <a:t>, let her be defiled, and let our </a:t>
            </a:r>
            <a:r>
              <a:rPr lang="en-NZ" sz="2200" u="sng">
                <a:solidFill>
                  <a:srgbClr val="0000FF"/>
                </a:solidFill>
                <a:latin typeface="Arial" charset="0"/>
              </a:rPr>
              <a:t>eye</a:t>
            </a:r>
            <a:r>
              <a:rPr lang="en-NZ" sz="2200" b="0">
                <a:latin typeface="Arial" charset="0"/>
              </a:rPr>
              <a:t> look upon Zion.</a:t>
            </a:r>
          </a:p>
          <a:p>
            <a:pPr>
              <a:buFont typeface="Wingdings" pitchFamily="2" charset="2"/>
              <a:buNone/>
              <a:tabLst>
                <a:tab pos="4121150" algn="l"/>
              </a:tabLst>
            </a:pPr>
            <a:r>
              <a:rPr lang="en-NZ" sz="2200" b="0">
                <a:latin typeface="Arial" charset="0"/>
              </a:rPr>
              <a:t>But they know not the thoughts of Yahweh, neither understand they His counsel: for He shall gather them as sheaves unto the floor.</a:t>
            </a:r>
          </a:p>
          <a:p>
            <a:pPr>
              <a:buFont typeface="Wingdings" pitchFamily="2" charset="2"/>
              <a:buNone/>
              <a:tabLst>
                <a:tab pos="4121150" algn="l"/>
              </a:tabLst>
            </a:pPr>
            <a:r>
              <a:rPr lang="en-NZ" sz="2200">
                <a:latin typeface="Arial" charset="0"/>
              </a:rPr>
              <a:t>	Mic 4:11-12</a:t>
            </a:r>
            <a:endParaRPr lang="en-NZ" sz="2600">
              <a:solidFill>
                <a:srgbClr val="000066"/>
              </a:solidFill>
              <a:latin typeface="Arial" charset="0"/>
            </a:endParaRPr>
          </a:p>
        </p:txBody>
      </p:sp>
      <p:pic>
        <p:nvPicPr>
          <p:cNvPr id="577543" name="Picture 7" descr="Plague+bacteria"/>
          <p:cNvPicPr>
            <a:picLocks noChangeAspect="1" noChangeArrowheads="1"/>
          </p:cNvPicPr>
          <p:nvPr/>
        </p:nvPicPr>
        <p:blipFill>
          <a:blip r:embed="rId3" cstate="print"/>
          <a:srcRect/>
          <a:stretch>
            <a:fillRect/>
          </a:stretch>
        </p:blipFill>
        <p:spPr bwMode="auto">
          <a:xfrm>
            <a:off x="4881563" y="1052513"/>
            <a:ext cx="3638550" cy="2895600"/>
          </a:xfrm>
          <a:prstGeom prst="rect">
            <a:avLst/>
          </a:prstGeom>
          <a:noFill/>
        </p:spPr>
      </p:pic>
    </p:spTree>
    <p:extLst>
      <p:ext uri="{BB962C8B-B14F-4D97-AF65-F5344CB8AC3E}">
        <p14:creationId xmlns:p14="http://schemas.microsoft.com/office/powerpoint/2010/main" val="831791275"/>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ChangeArrowheads="1"/>
          </p:cNvSpPr>
          <p:nvPr/>
        </p:nvSpPr>
        <p:spPr bwMode="auto">
          <a:xfrm>
            <a:off x="0" y="0"/>
            <a:ext cx="9906000" cy="6858000"/>
          </a:xfrm>
          <a:prstGeom prst="rect">
            <a:avLst/>
          </a:prstGeom>
          <a:solidFill>
            <a:srgbClr val="000000"/>
          </a:solidFill>
          <a:ln w="9525" algn="ctr">
            <a:solidFill>
              <a:srgbClr val="000000"/>
            </a:solidFill>
            <a:miter lim="800000"/>
            <a:headEnd/>
            <a:tailEnd/>
          </a:ln>
          <a:effectLst/>
        </p:spPr>
        <p:txBody>
          <a:bodyPr anchor="ctr">
            <a:spAutoFit/>
          </a:bodyPr>
          <a:lstStyle/>
          <a:p>
            <a:endParaRPr lang="en-NZ"/>
          </a:p>
        </p:txBody>
      </p:sp>
    </p:spTree>
    <p:extLst>
      <p:ext uri="{BB962C8B-B14F-4D97-AF65-F5344CB8AC3E}">
        <p14:creationId xmlns:p14="http://schemas.microsoft.com/office/powerpoint/2010/main" val="364044657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7906" name="Picture 2" descr="800-Ezra%208%20Haggai_Zechariah"/>
          <p:cNvPicPr>
            <a:picLocks noChangeAspect="1" noChangeArrowheads="1"/>
          </p:cNvPicPr>
          <p:nvPr/>
        </p:nvPicPr>
        <p:blipFill>
          <a:blip r:embed="rId2" cstate="print"/>
          <a:srcRect l="9448" r="56693" b="18898"/>
          <a:stretch>
            <a:fillRect/>
          </a:stretch>
        </p:blipFill>
        <p:spPr bwMode="auto">
          <a:xfrm>
            <a:off x="0" y="0"/>
            <a:ext cx="3729038" cy="6858000"/>
          </a:xfrm>
          <a:prstGeom prst="rect">
            <a:avLst/>
          </a:prstGeom>
          <a:noFill/>
        </p:spPr>
      </p:pic>
      <p:sp>
        <p:nvSpPr>
          <p:cNvPr id="507907" name="Rectangle 3"/>
          <p:cNvSpPr>
            <a:spLocks noChangeArrowheads="1"/>
          </p:cNvSpPr>
          <p:nvPr/>
        </p:nvSpPr>
        <p:spPr bwMode="auto">
          <a:xfrm>
            <a:off x="2846388" y="0"/>
            <a:ext cx="936625" cy="6858000"/>
          </a:xfrm>
          <a:prstGeom prst="rect">
            <a:avLst/>
          </a:prstGeom>
          <a:gradFill rotWithShape="1">
            <a:gsLst>
              <a:gs pos="0">
                <a:srgbClr val="FFFFCC">
                  <a:alpha val="0"/>
                </a:srgbClr>
              </a:gs>
              <a:gs pos="100000">
                <a:srgbClr val="FFFFCC"/>
              </a:gs>
            </a:gsLst>
            <a:lin ang="0" scaled="1"/>
          </a:gradFill>
          <a:ln w="9525">
            <a:noFill/>
            <a:miter lim="800000"/>
            <a:headEnd/>
            <a:tailEnd/>
          </a:ln>
          <a:effectLst/>
        </p:spPr>
        <p:txBody>
          <a:bodyPr wrap="none" anchor="ctr"/>
          <a:lstStyle/>
          <a:p>
            <a:endParaRPr lang="en-NZ"/>
          </a:p>
        </p:txBody>
      </p:sp>
      <p:sp>
        <p:nvSpPr>
          <p:cNvPr id="507908" name="Text Box 4"/>
          <p:cNvSpPr txBox="1">
            <a:spLocks noChangeArrowheads="1"/>
          </p:cNvSpPr>
          <p:nvPr/>
        </p:nvSpPr>
        <p:spPr bwMode="auto">
          <a:xfrm>
            <a:off x="0" y="4941888"/>
            <a:ext cx="3152775" cy="1446550"/>
          </a:xfrm>
          <a:prstGeom prst="rect">
            <a:avLst/>
          </a:prstGeom>
          <a:noFill/>
          <a:ln w="9525">
            <a:noFill/>
            <a:miter lim="800000"/>
            <a:headEnd/>
            <a:tailEnd/>
          </a:ln>
          <a:effectLst>
            <a:outerShdw dist="35921" dir="2700000" algn="ctr" rotWithShape="0">
              <a:schemeClr val="bg2"/>
            </a:outerShdw>
          </a:effectLst>
        </p:spPr>
        <p:txBody>
          <a:bodyPr lIns="54000" rIns="54000">
            <a:spAutoFit/>
          </a:bodyPr>
          <a:lstStyle/>
          <a:p>
            <a:pPr algn="ctr"/>
            <a:r>
              <a:rPr lang="en-NZ" sz="4400" dirty="0">
                <a:solidFill>
                  <a:srgbClr val="FF0000"/>
                </a:solidFill>
                <a:effectLst>
                  <a:glow rad="254000">
                    <a:srgbClr val="000000">
                      <a:alpha val="60000"/>
                    </a:srgbClr>
                  </a:glow>
                </a:effectLst>
                <a:latin typeface="Papyrus" panose="03070502060502030205" pitchFamily="66" charset="0"/>
              </a:rPr>
              <a:t>The Temple</a:t>
            </a:r>
            <a:endParaRPr lang="en-GB" sz="4400" dirty="0">
              <a:solidFill>
                <a:srgbClr val="FF0000"/>
              </a:solidFill>
              <a:effectLst>
                <a:glow rad="254000">
                  <a:srgbClr val="000000">
                    <a:alpha val="60000"/>
                  </a:srgbClr>
                </a:glow>
              </a:effectLst>
              <a:latin typeface="Papyrus" panose="03070502060502030205" pitchFamily="66" charset="0"/>
            </a:endParaRPr>
          </a:p>
        </p:txBody>
      </p:sp>
      <p:sp>
        <p:nvSpPr>
          <p:cNvPr id="507909" name="Text Box 5"/>
          <p:cNvSpPr txBox="1">
            <a:spLocks noChangeArrowheads="1"/>
          </p:cNvSpPr>
          <p:nvPr/>
        </p:nvSpPr>
        <p:spPr bwMode="auto">
          <a:xfrm>
            <a:off x="3944938" y="333375"/>
            <a:ext cx="5761037" cy="1015663"/>
          </a:xfrm>
          <a:prstGeom prst="rect">
            <a:avLst/>
          </a:prstGeom>
          <a:noFill/>
          <a:ln w="9525" algn="ctr">
            <a:noFill/>
            <a:miter lim="800000"/>
            <a:headEnd/>
            <a:tailEnd/>
          </a:ln>
          <a:effectLst/>
        </p:spPr>
        <p:txBody>
          <a:bodyPr>
            <a:spAutoFit/>
          </a:bodyPr>
          <a:lstStyle/>
          <a:p>
            <a:pPr algn="ctr"/>
            <a:r>
              <a:rPr lang="en-NZ" sz="3600" dirty="0">
                <a:latin typeface="Arial Black" pitchFamily="34" charset="0"/>
              </a:rPr>
              <a:t>Solomon</a:t>
            </a:r>
          </a:p>
          <a:p>
            <a:pPr algn="ctr"/>
            <a:endParaRPr lang="en-GB" sz="2400" dirty="0">
              <a:latin typeface="Arial Black" pitchFamily="34" charset="0"/>
            </a:endParaRPr>
          </a:p>
        </p:txBody>
      </p:sp>
      <p:sp>
        <p:nvSpPr>
          <p:cNvPr id="507911" name="Text Box 7"/>
          <p:cNvSpPr txBox="1">
            <a:spLocks noChangeArrowheads="1"/>
          </p:cNvSpPr>
          <p:nvPr/>
        </p:nvSpPr>
        <p:spPr bwMode="auto">
          <a:xfrm>
            <a:off x="3872880" y="1052736"/>
            <a:ext cx="5904656" cy="5693866"/>
          </a:xfrm>
          <a:prstGeom prst="rect">
            <a:avLst/>
          </a:prstGeom>
          <a:noFill/>
          <a:ln w="9525" algn="ctr">
            <a:noFill/>
            <a:miter lim="800000"/>
            <a:headEnd/>
            <a:tailEnd/>
          </a:ln>
          <a:effectLst/>
        </p:spPr>
        <p:txBody>
          <a:bodyPr wrap="square">
            <a:spAutoFit/>
          </a:bodyPr>
          <a:lstStyle/>
          <a:p>
            <a:pPr>
              <a:buFont typeface="Wingdings" pitchFamily="2" charset="2"/>
              <a:buNone/>
              <a:tabLst>
                <a:tab pos="2957513" algn="l"/>
              </a:tabLst>
            </a:pPr>
            <a:r>
              <a:rPr lang="en-NZ" sz="2000" u="sng" dirty="0">
                <a:latin typeface="Arial" charset="0"/>
              </a:rPr>
              <a:t>The Levites:  Ezra 3:8-9</a:t>
            </a:r>
          </a:p>
          <a:p>
            <a:pPr defTabSz="1008063">
              <a:buFont typeface="Wingdings" pitchFamily="2" charset="2"/>
              <a:buNone/>
              <a:tabLst>
                <a:tab pos="3768725" algn="l"/>
              </a:tabLst>
            </a:pPr>
            <a:r>
              <a:rPr lang="en-NZ" sz="2000" b="0" dirty="0">
                <a:latin typeface="Arial" charset="0"/>
              </a:rPr>
              <a:t>Now the Levites were numbered from the age of thirty years and upward ... Of which twenty and four thousand were to </a:t>
            </a:r>
            <a:r>
              <a:rPr lang="en-NZ" sz="2000" u="sng" dirty="0">
                <a:solidFill>
                  <a:srgbClr val="0000FF"/>
                </a:solidFill>
                <a:latin typeface="Arial" charset="0"/>
              </a:rPr>
              <a:t>set forward the work of the house of Yahweh.</a:t>
            </a:r>
            <a:r>
              <a:rPr lang="en-NZ" sz="2000" dirty="0">
                <a:latin typeface="Arial" charset="0"/>
              </a:rPr>
              <a:t>  </a:t>
            </a:r>
            <a:r>
              <a:rPr lang="en-NZ" sz="2000" b="0" dirty="0">
                <a:latin typeface="Arial" charset="0"/>
              </a:rPr>
              <a:t>	</a:t>
            </a:r>
            <a:r>
              <a:rPr lang="en-NZ" sz="2000" dirty="0">
                <a:solidFill>
                  <a:srgbClr val="FF0000"/>
                </a:solidFill>
                <a:latin typeface="Arial" charset="0"/>
              </a:rPr>
              <a:t>1Chron 23:3-4</a:t>
            </a:r>
          </a:p>
          <a:p>
            <a:pPr defTabSz="1008063">
              <a:buFont typeface="Wingdings" pitchFamily="2" charset="2"/>
              <a:buNone/>
              <a:tabLst>
                <a:tab pos="3768725" algn="l"/>
              </a:tabLst>
            </a:pPr>
            <a:endParaRPr lang="en-NZ" sz="1200" dirty="0">
              <a:solidFill>
                <a:srgbClr val="FF0000"/>
              </a:solidFill>
              <a:latin typeface="Arial" charset="0"/>
            </a:endParaRPr>
          </a:p>
          <a:p>
            <a:pPr>
              <a:buFont typeface="Wingdings" pitchFamily="2" charset="2"/>
              <a:buNone/>
              <a:tabLst>
                <a:tab pos="2957513" algn="l"/>
              </a:tabLst>
            </a:pPr>
            <a:r>
              <a:rPr lang="en-NZ" sz="2000" u="sng" dirty="0">
                <a:latin typeface="Arial" charset="0"/>
              </a:rPr>
              <a:t>The Music: Ezra 3:10</a:t>
            </a:r>
          </a:p>
          <a:p>
            <a:pPr>
              <a:buFont typeface="Wingdings" pitchFamily="2" charset="2"/>
              <a:buNone/>
              <a:tabLst>
                <a:tab pos="3768725" algn="l"/>
              </a:tabLst>
            </a:pPr>
            <a:r>
              <a:rPr lang="en-NZ" sz="2000" b="0" dirty="0">
                <a:latin typeface="Arial" charset="0"/>
              </a:rPr>
              <a:t>Also the Levites which were the singers, all of them of </a:t>
            </a:r>
            <a:r>
              <a:rPr lang="en-NZ" sz="2000" b="0" dirty="0" err="1">
                <a:latin typeface="Arial" charset="0"/>
              </a:rPr>
              <a:t>Asaph</a:t>
            </a:r>
            <a:r>
              <a:rPr lang="en-NZ" sz="2000" b="0" dirty="0">
                <a:latin typeface="Arial" charset="0"/>
              </a:rPr>
              <a:t>, of </a:t>
            </a:r>
            <a:r>
              <a:rPr lang="en-NZ" sz="2000" b="0" dirty="0" err="1">
                <a:latin typeface="Arial" charset="0"/>
              </a:rPr>
              <a:t>Heman</a:t>
            </a:r>
            <a:r>
              <a:rPr lang="en-NZ" sz="2000" b="0" dirty="0">
                <a:latin typeface="Arial" charset="0"/>
              </a:rPr>
              <a:t>, of </a:t>
            </a:r>
            <a:r>
              <a:rPr lang="en-NZ" sz="2000" b="0" dirty="0" err="1">
                <a:latin typeface="Arial" charset="0"/>
              </a:rPr>
              <a:t>Jeduthan</a:t>
            </a:r>
            <a:r>
              <a:rPr lang="en-NZ" sz="2000" b="0" dirty="0">
                <a:latin typeface="Arial" charset="0"/>
              </a:rPr>
              <a:t> ... </a:t>
            </a:r>
            <a:r>
              <a:rPr lang="en-NZ" sz="2000" u="sng" dirty="0">
                <a:solidFill>
                  <a:srgbClr val="0000FF"/>
                </a:solidFill>
                <a:latin typeface="Arial" charset="0"/>
              </a:rPr>
              <a:t>being arrayed in white linen, having cymbals</a:t>
            </a:r>
            <a:r>
              <a:rPr lang="en-NZ" sz="2000" b="0" dirty="0">
                <a:latin typeface="Arial" charset="0"/>
              </a:rPr>
              <a:t>, stood at the east end of the altar, and with them an hundred and twenty priests sounding with trumpets. 	</a:t>
            </a:r>
            <a:r>
              <a:rPr lang="en-NZ" sz="2000" dirty="0">
                <a:solidFill>
                  <a:srgbClr val="FF0000"/>
                </a:solidFill>
                <a:latin typeface="Arial" charset="0"/>
              </a:rPr>
              <a:t>2Chron 5:12</a:t>
            </a:r>
          </a:p>
          <a:p>
            <a:pPr>
              <a:buFont typeface="Wingdings" pitchFamily="2" charset="2"/>
              <a:buNone/>
              <a:tabLst>
                <a:tab pos="4127500" algn="l"/>
              </a:tabLst>
            </a:pPr>
            <a:endParaRPr lang="en-NZ" sz="1200" dirty="0">
              <a:latin typeface="Arial" charset="0"/>
            </a:endParaRPr>
          </a:p>
          <a:p>
            <a:pPr>
              <a:buFont typeface="Wingdings" pitchFamily="2" charset="2"/>
              <a:buNone/>
              <a:tabLst>
                <a:tab pos="2957513" algn="l"/>
              </a:tabLst>
            </a:pPr>
            <a:r>
              <a:rPr lang="en-NZ" sz="2000" u="sng" dirty="0">
                <a:latin typeface="Arial" charset="0"/>
              </a:rPr>
              <a:t>The Praise: Ezra 3:11</a:t>
            </a:r>
          </a:p>
          <a:p>
            <a:pPr>
              <a:buFont typeface="Wingdings" pitchFamily="2" charset="2"/>
              <a:buNone/>
              <a:tabLst>
                <a:tab pos="3768725" algn="l"/>
              </a:tabLst>
            </a:pPr>
            <a:r>
              <a:rPr lang="en-NZ" sz="2000" b="0" dirty="0">
                <a:latin typeface="Arial" charset="0"/>
              </a:rPr>
              <a:t>It came to pass, as the trumpeters and singers were as one ... They praised Yahweh, saying, </a:t>
            </a:r>
            <a:r>
              <a:rPr lang="en-NZ" sz="2000" u="sng" dirty="0">
                <a:solidFill>
                  <a:srgbClr val="0000FF"/>
                </a:solidFill>
                <a:latin typeface="Arial" charset="0"/>
              </a:rPr>
              <a:t>For He is good; for His mercy </a:t>
            </a:r>
            <a:r>
              <a:rPr lang="en-NZ" sz="2000" u="sng" dirty="0" err="1">
                <a:solidFill>
                  <a:srgbClr val="0000FF"/>
                </a:solidFill>
                <a:latin typeface="Arial" charset="0"/>
              </a:rPr>
              <a:t>endureth</a:t>
            </a:r>
            <a:r>
              <a:rPr lang="en-NZ" sz="2000" u="sng" dirty="0">
                <a:solidFill>
                  <a:srgbClr val="0000FF"/>
                </a:solidFill>
                <a:latin typeface="Arial" charset="0"/>
              </a:rPr>
              <a:t> forever.</a:t>
            </a:r>
            <a:r>
              <a:rPr lang="en-NZ" sz="2000" dirty="0">
                <a:solidFill>
                  <a:srgbClr val="0000FF"/>
                </a:solidFill>
                <a:latin typeface="Arial" charset="0"/>
              </a:rPr>
              <a:t>  </a:t>
            </a:r>
          </a:p>
          <a:p>
            <a:pPr>
              <a:buFont typeface="Wingdings" pitchFamily="2" charset="2"/>
              <a:buNone/>
              <a:tabLst>
                <a:tab pos="3768725" algn="l"/>
              </a:tabLst>
            </a:pPr>
            <a:r>
              <a:rPr lang="en-NZ" sz="2000" b="0" dirty="0">
                <a:latin typeface="Arial" charset="0"/>
              </a:rPr>
              <a:t>	</a:t>
            </a:r>
            <a:r>
              <a:rPr lang="en-NZ" sz="2000" dirty="0">
                <a:solidFill>
                  <a:srgbClr val="FF0000"/>
                </a:solidFill>
                <a:latin typeface="Arial" charset="0"/>
              </a:rPr>
              <a:t>2Chron 5:13</a:t>
            </a:r>
          </a:p>
        </p:txBody>
      </p:sp>
    </p:spTree>
    <p:extLst>
      <p:ext uri="{BB962C8B-B14F-4D97-AF65-F5344CB8AC3E}">
        <p14:creationId xmlns:p14="http://schemas.microsoft.com/office/powerpoint/2010/main" val="3949474134"/>
      </p:ext>
    </p:extLst>
  </p:cSld>
  <p:clrMapOvr>
    <a:masterClrMapping/>
  </p:clrMapOvr>
  <p:transition/>
</p:sld>
</file>

<file path=ppt/theme/theme1.xml><?xml version="1.0" encoding="utf-8"?>
<a:theme xmlns:a="http://schemas.openxmlformats.org/drawingml/2006/main" name="Default Design">
  <a:themeElements>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CC">
            <a:alpha val="40000"/>
          </a:srgbClr>
        </a:solidFill>
        <a:ln w="9525" cap="flat" cmpd="sng" algn="ctr">
          <a:solidFill>
            <a:srgbClr val="000000"/>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1800" b="1" i="0" u="none" strike="noStrike" cap="none" normalizeH="0" baseline="0" smtClean="0">
            <a:ln>
              <a:noFill/>
            </a:ln>
            <a:solidFill>
              <a:srgbClr val="000000"/>
            </a:solidFill>
            <a:effectLst/>
            <a:latin typeface="Albertus Medium" pitchFamily="34" charset="0"/>
          </a:defRPr>
        </a:defPPr>
      </a:lstStyle>
    </a:spDef>
    <a:lnDef>
      <a:spPr bwMode="auto">
        <a:xfrm>
          <a:off x="0" y="0"/>
          <a:ext cx="1" cy="1"/>
        </a:xfrm>
        <a:custGeom>
          <a:avLst/>
          <a:gdLst/>
          <a:ahLst/>
          <a:cxnLst/>
          <a:rect l="0" t="0" r="0" b="0"/>
          <a:pathLst/>
        </a:custGeom>
        <a:solidFill>
          <a:srgbClr val="FF9900">
            <a:alpha val="39999"/>
          </a:srgbClr>
        </a:solidFill>
        <a:ln w="9525" cap="flat" cmpd="sng" algn="ctr">
          <a:solidFill>
            <a:srgbClr val="808080"/>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rgbClr val="000000"/>
            </a:solidFill>
            <a:effectLst/>
            <a:latin typeface="Albertus Medium"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60541</TotalTime>
  <Words>2482</Words>
  <Application>Microsoft Office PowerPoint</Application>
  <PresentationFormat>A4 Paper (210x297 mm)</PresentationFormat>
  <Paragraphs>833</Paragraphs>
  <Slides>87</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87</vt:i4>
      </vt:variant>
    </vt:vector>
  </HeadingPairs>
  <TitlesOfParts>
    <vt:vector size="96" baseType="lpstr">
      <vt:lpstr>Albertus Medium</vt:lpstr>
      <vt:lpstr>Arial</vt:lpstr>
      <vt:lpstr>Arial Black</vt:lpstr>
      <vt:lpstr>Arial Narrow</vt:lpstr>
      <vt:lpstr>Imprint MT Shadow</vt:lpstr>
      <vt:lpstr>Matura MT Script Capitals</vt:lpstr>
      <vt:lpstr>Papyrus</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ChevronTexaco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Clark, Neville - ncla on L32NC29</dc:creator>
  <cp:lastModifiedBy>Clark, Neville [Randstad Pte Ltd]</cp:lastModifiedBy>
  <cp:revision>1229</cp:revision>
  <dcterms:created xsi:type="dcterms:W3CDTF">2008-06-10T11:02:55Z</dcterms:created>
  <dcterms:modified xsi:type="dcterms:W3CDTF">2017-07-07T16:27:09Z</dcterms:modified>
</cp:coreProperties>
</file>