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4" r:id="rId5"/>
    <p:sldId id="267" r:id="rId6"/>
    <p:sldId id="283" r:id="rId7"/>
    <p:sldId id="259" r:id="rId8"/>
    <p:sldId id="278" r:id="rId9"/>
    <p:sldId id="269" r:id="rId10"/>
    <p:sldId id="265" r:id="rId11"/>
    <p:sldId id="266" r:id="rId12"/>
    <p:sldId id="268" r:id="rId13"/>
    <p:sldId id="270" r:id="rId14"/>
    <p:sldId id="276" r:id="rId15"/>
    <p:sldId id="271" r:id="rId16"/>
    <p:sldId id="279" r:id="rId17"/>
    <p:sldId id="272" r:id="rId18"/>
    <p:sldId id="274" r:id="rId19"/>
    <p:sldId id="284" r:id="rId20"/>
    <p:sldId id="280" r:id="rId21"/>
    <p:sldId id="275" r:id="rId22"/>
    <p:sldId id="281" r:id="rId23"/>
    <p:sldId id="282" r:id="rId24"/>
    <p:sldId id="273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3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4" autoAdjust="0"/>
    <p:restoredTop sz="44815" autoAdjust="0"/>
  </p:normalViewPr>
  <p:slideViewPr>
    <p:cSldViewPr snapToGrid="0">
      <p:cViewPr varScale="1">
        <p:scale>
          <a:sx n="32" d="100"/>
          <a:sy n="32" d="100"/>
        </p:scale>
        <p:origin x="21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988DC-4B0F-440B-A38B-1F0F15A9A6A0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AA165-C511-4722-B711-3C84FD981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28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AA165-C511-4722-B711-3C84FD9811D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4996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AA165-C511-4722-B711-3C84FD9811D4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141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AA165-C511-4722-B711-3C84FD9811D4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5378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AA165-C511-4722-B711-3C84FD9811D4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035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FAA165-C511-4722-B711-3C84FD9811D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531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FAA165-C511-4722-B711-3C84FD9811D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336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FAA165-C511-4722-B711-3C84FD9811D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382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FAA165-C511-4722-B711-3C84FD9811D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4885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FAA165-C511-4722-B711-3C84FD9811D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80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FAA165-C511-4722-B711-3C84FD9811D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4338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FAA165-C511-4722-B711-3C84FD9811D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759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AA165-C511-4722-B711-3C84FD9811D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006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FAA165-C511-4722-B711-3C84FD9811D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0672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AA165-C511-4722-B711-3C84FD9811D4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73471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AA165-C511-4722-B711-3C84FD9811D4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9517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AA165-C511-4722-B711-3C84FD9811D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3659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AA165-C511-4722-B711-3C84FD9811D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423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FAA165-C511-4722-B711-3C84FD9811D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579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AA165-C511-4722-B711-3C84FD9811D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7836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FAA165-C511-4722-B711-3C84FD9811D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306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FAA165-C511-4722-B711-3C84FD9811D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054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AA165-C511-4722-B711-3C84FD9811D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658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Integrating Courses into the Ecclesia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000" b="1" dirty="0"/>
              <a:t>Prepared by Bro. Ted Hodge Jr</a:t>
            </a:r>
          </a:p>
          <a:p>
            <a:r>
              <a:rPr lang="en-CA" sz="2000" b="1" dirty="0"/>
              <a:t>Shippensburg Evening Program</a:t>
            </a:r>
          </a:p>
        </p:txBody>
      </p:sp>
    </p:spTree>
    <p:extLst>
      <p:ext uri="{BB962C8B-B14F-4D97-AF65-F5344CB8AC3E}">
        <p14:creationId xmlns:p14="http://schemas.microsoft.com/office/powerpoint/2010/main" val="2748129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The Schedule – Friday night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1884" y="1634517"/>
            <a:ext cx="8915399" cy="473303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>
                <a:solidFill>
                  <a:schemeClr val="tx1"/>
                </a:solidFill>
              </a:rPr>
              <a:t>7:00pm</a:t>
            </a:r>
            <a:br>
              <a:rPr lang="en-CA" sz="3000" b="1" dirty="0">
                <a:solidFill>
                  <a:schemeClr val="tx1"/>
                </a:solidFill>
              </a:rPr>
            </a:br>
            <a:r>
              <a:rPr lang="en-CA" sz="3000" b="1" dirty="0">
                <a:solidFill>
                  <a:schemeClr val="tx1"/>
                </a:solidFill>
              </a:rPr>
              <a:t>Special Friday night refreshments </a:t>
            </a:r>
            <a:r>
              <a:rPr lang="en-CA" sz="3000" b="1" u="sng" dirty="0">
                <a:solidFill>
                  <a:schemeClr val="tx1"/>
                </a:solidFill>
              </a:rPr>
              <a:t>first</a:t>
            </a:r>
            <a:r>
              <a:rPr lang="en-CA" sz="3000" b="1" dirty="0">
                <a:solidFill>
                  <a:schemeClr val="tx1"/>
                </a:solidFill>
              </a:rPr>
              <a:t> – coffee machines and pumpkin and chocolate </a:t>
            </a:r>
            <a:r>
              <a:rPr lang="en-CA" sz="3000" b="1" dirty="0" err="1">
                <a:solidFill>
                  <a:schemeClr val="tx1"/>
                </a:solidFill>
              </a:rPr>
              <a:t>whoopie</a:t>
            </a:r>
            <a:r>
              <a:rPr lang="en-CA" sz="3000" b="1" dirty="0">
                <a:solidFill>
                  <a:schemeClr val="tx1"/>
                </a:solidFill>
              </a:rPr>
              <a:t> pies!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>
                <a:solidFill>
                  <a:schemeClr val="tx1"/>
                </a:solidFill>
              </a:rPr>
              <a:t>Couples without children – what a strange 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>
                <a:solidFill>
                  <a:schemeClr val="tx1"/>
                </a:solidFill>
              </a:rPr>
              <a:t>Relax – interact in a very positive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>
                <a:solidFill>
                  <a:schemeClr val="tx1"/>
                </a:solidFill>
              </a:rPr>
              <a:t>7:30pm – 9:00pm sessions and couples private exercises/workshops</a:t>
            </a:r>
            <a:br>
              <a:rPr lang="en-CA" sz="3000" b="1" dirty="0">
                <a:solidFill>
                  <a:schemeClr val="tx1"/>
                </a:solidFill>
              </a:rPr>
            </a:br>
            <a:endParaRPr lang="en-CA" sz="30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0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1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The Schedule – Saturday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2" y="1807676"/>
            <a:ext cx="8915399" cy="434145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9:30am – 4:30pm</a:t>
            </a:r>
            <a:br>
              <a:rPr lang="en-CA" sz="3200" b="1" dirty="0">
                <a:solidFill>
                  <a:schemeClr val="tx1"/>
                </a:solidFill>
              </a:rPr>
            </a:br>
            <a:r>
              <a:rPr lang="en-CA" sz="3200" b="1" dirty="0">
                <a:solidFill>
                  <a:schemeClr val="tx1"/>
                </a:solidFill>
              </a:rPr>
              <a:t>pattern repeats through day – lunch and two breaks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4:30pm – parents go out on dinner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4:30pm kids come to hall for dinner until 8:00pm with supervised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2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45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The Schedule – Sunday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2" y="1807676"/>
            <a:ext cx="8915399" cy="434145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Exhort to ecclesia on theme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1:30pm – 4:30pm complete the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2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Our Experience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3" y="1464428"/>
            <a:ext cx="9185986" cy="434145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>
                <a:solidFill>
                  <a:schemeClr val="tx1"/>
                </a:solidFill>
              </a:rPr>
              <a:t>Really good feedback – very much appreciated by the couples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>
                <a:solidFill>
                  <a:schemeClr val="tx1"/>
                </a:solidFill>
              </a:rPr>
              <a:t>Everyone attended, even some older couples – great support – helped everyone  including some struggling marriages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>
                <a:solidFill>
                  <a:schemeClr val="tx1"/>
                </a:solidFill>
              </a:rPr>
              <a:t>Follow-up a year later – dinner for two’s at the hall – restaurant style and skyped in Bro. John for a session and had Bro. Ian Macfarlane do a second session – provided a useful reminder</a:t>
            </a:r>
          </a:p>
        </p:txBody>
      </p:sp>
    </p:spTree>
    <p:extLst>
      <p:ext uri="{BB962C8B-B14F-4D97-AF65-F5344CB8AC3E}">
        <p14:creationId xmlns:p14="http://schemas.microsoft.com/office/powerpoint/2010/main" val="73274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Other Follow-up in Ecclesia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3" y="1738664"/>
            <a:ext cx="5427148" cy="434145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>
                <a:solidFill>
                  <a:schemeClr val="tx1"/>
                </a:solidFill>
              </a:rPr>
              <a:t>Marriage classes with a couple once engaged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>
                <a:solidFill>
                  <a:schemeClr val="tx1"/>
                </a:solidFill>
              </a:rPr>
              <a:t>Marriage/Courtship classes with couples before engagement (using “the marriage preparation course”)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>
                <a:solidFill>
                  <a:schemeClr val="tx1"/>
                </a:solidFill>
              </a:rPr>
              <a:t>Marriage classes with some struggling couples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0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406" y="1262394"/>
            <a:ext cx="33813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77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Parenting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2" y="1369526"/>
            <a:ext cx="9293268" cy="434145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Same pattern excluding Sunday afternoon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Bro. Paul Styles did the sessions/ Bro. Ted the workshops using a parallel workbook on Parenting for children ages 0 -10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Plan to do Parenting for Teenagers in the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Bro. Paul’s material is very good and linked to scripture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People appreciate the time  in the workshops with the other couples on this subject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Added a discipline segment as this was weak, </a:t>
            </a:r>
            <a:r>
              <a:rPr lang="en-CA" sz="2800" b="1" u="sng" dirty="0">
                <a:solidFill>
                  <a:schemeClr val="tx1"/>
                </a:solidFill>
              </a:rPr>
              <a:t>the workbook had a few more deficiencies</a:t>
            </a:r>
          </a:p>
        </p:txBody>
      </p:sp>
    </p:spTree>
    <p:extLst>
      <p:ext uri="{BB962C8B-B14F-4D97-AF65-F5344CB8AC3E}">
        <p14:creationId xmlns:p14="http://schemas.microsoft.com/office/powerpoint/2010/main" val="1135284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The Workbook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0768" y="2311653"/>
            <a:ext cx="2772032" cy="39375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7466" y="2323070"/>
            <a:ext cx="2751606" cy="3919666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40669" y="1412260"/>
            <a:ext cx="4549818" cy="66367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Used this one 2017</a:t>
            </a:r>
            <a:endParaRPr lang="en-CA" sz="2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798702" y="1401488"/>
            <a:ext cx="4549818" cy="6636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Plan for using in future</a:t>
            </a:r>
            <a:endParaRPr lang="en-CA" sz="2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89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Sample Exercise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0669" y="1412260"/>
            <a:ext cx="5212886" cy="434145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Useful for all – no children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Parenting Styles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2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6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Parenting Styles</a:t>
            </a:r>
          </a:p>
        </p:txBody>
      </p:sp>
      <p:sp>
        <p:nvSpPr>
          <p:cNvPr id="3" name="Content Placeholder 13"/>
          <p:cNvSpPr txBox="1">
            <a:spLocks/>
          </p:cNvSpPr>
          <p:nvPr/>
        </p:nvSpPr>
        <p:spPr>
          <a:xfrm>
            <a:off x="1927654" y="1448530"/>
            <a:ext cx="9910118" cy="49227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>
                <a:solidFill>
                  <a:schemeClr val="tx1"/>
                </a:solidFill>
              </a:rPr>
              <a:t>Authoritative:</a:t>
            </a:r>
            <a:r>
              <a:rPr lang="en-US" sz="3200" b="1" dirty="0">
                <a:solidFill>
                  <a:schemeClr val="tx1"/>
                </a:solidFill>
              </a:rPr>
              <a:t> Deemed as most effective, high expectations, understanding, supportive. Provides a environment that allows a child to thrive.</a:t>
            </a:r>
          </a:p>
          <a:p>
            <a:r>
              <a:rPr lang="en-US" sz="3200" b="1" u="sng" dirty="0">
                <a:solidFill>
                  <a:schemeClr val="tx1"/>
                </a:solidFill>
              </a:rPr>
              <a:t>Authoritarian:</a:t>
            </a:r>
            <a:r>
              <a:rPr lang="en-US" sz="3200" b="1" dirty="0">
                <a:solidFill>
                  <a:schemeClr val="tx1"/>
                </a:solidFill>
              </a:rPr>
              <a:t> Defined as strict parents, most demanding, don't respond to their children's request for an open dialogue. They set rules and punish their children in an effort to obtain obedience. </a:t>
            </a:r>
          </a:p>
          <a:p>
            <a:pPr marL="1316736" lvl="2" indent="-457200">
              <a:buFont typeface="+mj-lt"/>
              <a:buAutoNum type="arabicPeriod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46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Parenting Styles</a:t>
            </a:r>
          </a:p>
        </p:txBody>
      </p:sp>
      <p:sp>
        <p:nvSpPr>
          <p:cNvPr id="3" name="Content Placeholder 13"/>
          <p:cNvSpPr txBox="1">
            <a:spLocks/>
          </p:cNvSpPr>
          <p:nvPr/>
        </p:nvSpPr>
        <p:spPr>
          <a:xfrm>
            <a:off x="1927654" y="1552048"/>
            <a:ext cx="9910118" cy="49227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Indulgent: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Permissive, extremely lenient, avoid confrontation, very nurturing, don't like to set boundaries, let the child make the decision - usually parents who were raised in a authoritarian environment.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Neglectful: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Neglect their children's basic needs, not there for their children emotionally or physically.</a:t>
            </a:r>
          </a:p>
          <a:p>
            <a:pPr marL="1316736" marR="0" lvl="2" indent="-4572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+mj-lt"/>
              <a:buAutoNum type="arabicPeriod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40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Why ecclesial courses?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2" y="1866399"/>
            <a:ext cx="8915399" cy="43414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800" b="1" dirty="0">
                <a:solidFill>
                  <a:schemeClr val="tx1"/>
                </a:solidFill>
              </a:rPr>
              <a:t>Marriage and parenting knowledge and skills are important building blocks for healthy </a:t>
            </a:r>
            <a:r>
              <a:rPr lang="en-CA" sz="2800" b="1" dirty="0" err="1">
                <a:solidFill>
                  <a:schemeClr val="tx1"/>
                </a:solidFill>
              </a:rPr>
              <a:t>ecclesias</a:t>
            </a:r>
            <a:endParaRPr lang="en-CA" sz="2800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2800" b="1" dirty="0">
                <a:solidFill>
                  <a:schemeClr val="tx1"/>
                </a:solidFill>
              </a:rPr>
              <a:t>Practical matters related to these areas are not typically covered in sufficient depth in other ecclesial formats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b="1" dirty="0">
                <a:solidFill>
                  <a:schemeClr val="tx1"/>
                </a:solidFill>
              </a:rPr>
              <a:t>A strategy to be proactive; deal with fewer or smaller issues by enriching before sometimes more serious problems arise</a:t>
            </a:r>
          </a:p>
          <a:p>
            <a:pPr marL="514350" indent="-514350">
              <a:buFont typeface="+mj-lt"/>
              <a:buAutoNum type="arabicPeriod"/>
            </a:pPr>
            <a:endParaRPr lang="en-C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982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Parenting Styles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0095" y="1393014"/>
            <a:ext cx="1355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chemeClr val="accent1"/>
                </a:solidFill>
              </a:rPr>
              <a:t>WARM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24482" y="3745308"/>
            <a:ext cx="2056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chemeClr val="accent1"/>
                </a:solidFill>
              </a:rPr>
              <a:t>NOT FIRM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0438" y="6256229"/>
            <a:ext cx="276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chemeClr val="accent1"/>
                </a:solidFill>
              </a:rPr>
              <a:t>NOT WARM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5478" y="3745308"/>
            <a:ext cx="994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chemeClr val="accent1"/>
                </a:solidFill>
              </a:rPr>
              <a:t>FIRM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5478" y="2342512"/>
            <a:ext cx="2437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Authoritative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87916" y="2342512"/>
            <a:ext cx="2418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Indulgent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5479" y="5314149"/>
            <a:ext cx="2437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Authoritarian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87917" y="5314149"/>
            <a:ext cx="2263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Neglectful 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6357268" y="1950101"/>
            <a:ext cx="0" cy="4198772"/>
          </a:xfrm>
          <a:prstGeom prst="straightConnector1">
            <a:avLst/>
          </a:prstGeom>
          <a:ln w="1270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3582955" y="3988842"/>
            <a:ext cx="5449078" cy="0"/>
          </a:xfrm>
          <a:prstGeom prst="straightConnector1">
            <a:avLst/>
          </a:prstGeom>
          <a:ln w="1270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40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7222" y="1466491"/>
            <a:ext cx="8915399" cy="3167753"/>
          </a:xfrm>
        </p:spPr>
        <p:txBody>
          <a:bodyPr>
            <a:noAutofit/>
          </a:bodyPr>
          <a:lstStyle/>
          <a:p>
            <a:r>
              <a:rPr lang="en-CA" sz="19600" dirty="0"/>
              <a:t>PPP</a:t>
            </a:r>
          </a:p>
        </p:txBody>
      </p:sp>
    </p:spTree>
    <p:extLst>
      <p:ext uri="{BB962C8B-B14F-4D97-AF65-F5344CB8AC3E}">
        <p14:creationId xmlns:p14="http://schemas.microsoft.com/office/powerpoint/2010/main" val="3500056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9072" y="690113"/>
            <a:ext cx="8915399" cy="4747626"/>
          </a:xfrm>
        </p:spPr>
        <p:txBody>
          <a:bodyPr>
            <a:noAutofit/>
          </a:bodyPr>
          <a:lstStyle/>
          <a:p>
            <a:r>
              <a:rPr lang="en-CA" sz="9600" b="1" dirty="0"/>
              <a:t>P</a:t>
            </a:r>
            <a:r>
              <a:rPr lang="en-CA" sz="9600" dirty="0"/>
              <a:t>lan </a:t>
            </a:r>
            <a:br>
              <a:rPr lang="en-CA" sz="9600" dirty="0"/>
            </a:br>
            <a:r>
              <a:rPr lang="en-CA" sz="9600" b="1" dirty="0"/>
              <a:t>P</a:t>
            </a:r>
            <a:r>
              <a:rPr lang="en-CA" sz="9600" dirty="0"/>
              <a:t>rioritize</a:t>
            </a:r>
            <a:br>
              <a:rPr lang="en-CA" sz="9600" dirty="0"/>
            </a:br>
            <a:r>
              <a:rPr lang="en-CA" sz="9600" b="1" dirty="0"/>
              <a:t>P</a:t>
            </a:r>
            <a:r>
              <a:rPr lang="en-CA" sz="9600" dirty="0"/>
              <a:t>rotect</a:t>
            </a:r>
          </a:p>
        </p:txBody>
      </p:sp>
    </p:spTree>
    <p:extLst>
      <p:ext uri="{BB962C8B-B14F-4D97-AF65-F5344CB8AC3E}">
        <p14:creationId xmlns:p14="http://schemas.microsoft.com/office/powerpoint/2010/main" val="589540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0390" y="1323474"/>
            <a:ext cx="8915399" cy="4904339"/>
          </a:xfrm>
        </p:spPr>
        <p:txBody>
          <a:bodyPr>
            <a:noAutofit/>
          </a:bodyPr>
          <a:lstStyle/>
          <a:p>
            <a:r>
              <a:rPr lang="en-CA" sz="9600" b="1" dirty="0"/>
              <a:t>D</a:t>
            </a:r>
            <a:r>
              <a:rPr lang="en-CA" sz="4800" dirty="0"/>
              <a:t>aily</a:t>
            </a:r>
            <a:br>
              <a:rPr lang="en-CA" sz="9600" dirty="0"/>
            </a:br>
            <a:r>
              <a:rPr lang="en-CA" sz="9600" b="1" dirty="0"/>
              <a:t>W</a:t>
            </a:r>
            <a:r>
              <a:rPr lang="en-CA" sz="4800" dirty="0"/>
              <a:t>eekly</a:t>
            </a:r>
            <a:br>
              <a:rPr lang="en-CA" sz="9600" dirty="0"/>
            </a:br>
            <a:r>
              <a:rPr lang="en-CA" sz="9600" b="1" dirty="0"/>
              <a:t>M</a:t>
            </a:r>
            <a:r>
              <a:rPr lang="en-CA" sz="4800" dirty="0"/>
              <a:t>onthly</a:t>
            </a:r>
            <a:br>
              <a:rPr lang="en-CA" sz="9600" dirty="0"/>
            </a:br>
            <a:r>
              <a:rPr lang="en-CA" sz="9600" b="1" dirty="0"/>
              <a:t>Y</a:t>
            </a:r>
            <a:r>
              <a:rPr lang="en-CA" sz="4800" dirty="0"/>
              <a:t>early</a:t>
            </a:r>
          </a:p>
        </p:txBody>
      </p:sp>
    </p:spTree>
    <p:extLst>
      <p:ext uri="{BB962C8B-B14F-4D97-AF65-F5344CB8AC3E}">
        <p14:creationId xmlns:p14="http://schemas.microsoft.com/office/powerpoint/2010/main" val="28664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Challenges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2" y="1866399"/>
            <a:ext cx="8915399" cy="434145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Need enough couples to do it – invitations can go to surrounding </a:t>
            </a:r>
            <a:r>
              <a:rPr lang="en-CA" sz="3200" b="1" dirty="0" err="1">
                <a:solidFill>
                  <a:schemeClr val="tx1"/>
                </a:solidFill>
              </a:rPr>
              <a:t>ecclesias</a:t>
            </a:r>
            <a:r>
              <a:rPr lang="en-CA" sz="3200" b="1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A lot of work – a once a year or less activity – cooperative effort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If an overseas person is used – expensive - distant geographical areas could work together to cover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27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0"/>
            <a:ext cx="8915399" cy="1815856"/>
          </a:xfrm>
        </p:spPr>
        <p:txBody>
          <a:bodyPr>
            <a:normAutofit/>
          </a:bodyPr>
          <a:lstStyle/>
          <a:p>
            <a:r>
              <a:rPr lang="en-CA" b="1" dirty="0"/>
              <a:t>Why do COURSES in your ecclesia?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2732" y="2120191"/>
            <a:ext cx="9426618" cy="541929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800" b="1" dirty="0">
                <a:solidFill>
                  <a:schemeClr val="tx1"/>
                </a:solidFill>
              </a:rPr>
              <a:t>Some people do not have good role models from their childhood in terms of marriage or parenting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b="1" dirty="0">
                <a:solidFill>
                  <a:schemeClr val="tx1"/>
                </a:solidFill>
              </a:rPr>
              <a:t>Without this in many cases we are relying on information from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b="1" dirty="0">
                <a:solidFill>
                  <a:schemeClr val="tx1"/>
                </a:solidFill>
              </a:rPr>
              <a:t>We need leadership and vision on these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b="1" dirty="0">
                <a:solidFill>
                  <a:schemeClr val="tx1"/>
                </a:solidFill>
              </a:rPr>
              <a:t>Impact our young couples and the future ecclesia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b="1" dirty="0">
                <a:solidFill>
                  <a:schemeClr val="tx1"/>
                </a:solidFill>
              </a:rPr>
              <a:t>A strategy to be proactive; deal with fewer or smaller issues by focusing on preparation and enrichment activity</a:t>
            </a:r>
          </a:p>
          <a:p>
            <a:pPr marL="514350" indent="-514350">
              <a:buFont typeface="+mj-lt"/>
              <a:buAutoNum type="arabicPeriod"/>
            </a:pPr>
            <a:endParaRPr lang="en-C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4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What they are not for?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2" y="1866399"/>
            <a:ext cx="8915399" cy="434145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To collect people together who have current serious marriage struggles or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To share marriage issues with anyone other than your 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2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13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The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2" y="1290095"/>
            <a:ext cx="8915399" cy="5861205"/>
          </a:xfrm>
        </p:spPr>
        <p:txBody>
          <a:bodyPr>
            <a:noAutofit/>
          </a:bodyPr>
          <a:lstStyle/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CA" sz="2600" b="1" dirty="0">
                <a:solidFill>
                  <a:schemeClr val="tx1"/>
                </a:solidFill>
              </a:rPr>
              <a:t>Lots of planning and ecclesial support required</a:t>
            </a:r>
          </a:p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CA" sz="2600" b="1" dirty="0">
                <a:solidFill>
                  <a:schemeClr val="tx1"/>
                </a:solidFill>
              </a:rPr>
              <a:t>Special Friday night refreshments</a:t>
            </a:r>
          </a:p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CA" sz="2600" b="1" dirty="0">
                <a:solidFill>
                  <a:schemeClr val="tx1"/>
                </a:solidFill>
              </a:rPr>
              <a:t>Saturday refreshments</a:t>
            </a:r>
          </a:p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CA" sz="2600" b="1" dirty="0">
                <a:solidFill>
                  <a:schemeClr val="tx1"/>
                </a:solidFill>
              </a:rPr>
              <a:t>Saturday lunch</a:t>
            </a:r>
          </a:p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CA" sz="2600" b="1" dirty="0">
                <a:solidFill>
                  <a:schemeClr val="tx1"/>
                </a:solidFill>
              </a:rPr>
              <a:t>Babysitters – lots of them!</a:t>
            </a:r>
          </a:p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CA" sz="2600" b="1" dirty="0">
                <a:solidFill>
                  <a:schemeClr val="tx1"/>
                </a:solidFill>
              </a:rPr>
              <a:t>Sunday lunch with ecclesia</a:t>
            </a:r>
          </a:p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CA" sz="2600" b="1" dirty="0">
                <a:solidFill>
                  <a:schemeClr val="tx1"/>
                </a:solidFill>
              </a:rPr>
              <a:t>Facility organizer</a:t>
            </a:r>
          </a:p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Chairman</a:t>
            </a:r>
          </a:p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Facilitator</a:t>
            </a:r>
            <a:endParaRPr lang="en-CA" sz="2600" b="1" dirty="0">
              <a:solidFill>
                <a:schemeClr val="tx1"/>
              </a:solidFill>
            </a:endParaRPr>
          </a:p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CA" sz="2600" b="1" dirty="0">
                <a:solidFill>
                  <a:schemeClr val="tx1"/>
                </a:solidFill>
              </a:rPr>
              <a:t>Support couple</a:t>
            </a:r>
          </a:p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CA" sz="2600" b="1" dirty="0">
                <a:solidFill>
                  <a:schemeClr val="tx1"/>
                </a:solidFill>
              </a:rPr>
              <a:t>Accommodations (for those not local)</a:t>
            </a:r>
          </a:p>
          <a:p>
            <a:pPr marL="285750" indent="-285750">
              <a:spcBef>
                <a:spcPts val="700"/>
              </a:spcBef>
              <a:buFont typeface="Arial" panose="020B0604020202020204" pitchFamily="34" charset="0"/>
              <a:buChar char="•"/>
            </a:pPr>
            <a:endParaRPr lang="en-CA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2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The Concept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2" y="1807676"/>
            <a:ext cx="8915399" cy="459312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15 - 25 minute sessions with facilitator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10 -15 minute exercises/workshops private to couple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Typically limited to 15 couples – we took 20 couples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Used trailers and even a car in addition to private hall locations for workshops</a:t>
            </a:r>
          </a:p>
        </p:txBody>
      </p:sp>
    </p:spTree>
    <p:extLst>
      <p:ext uri="{BB962C8B-B14F-4D97-AF65-F5344CB8AC3E}">
        <p14:creationId xmlns:p14="http://schemas.microsoft.com/office/powerpoint/2010/main" val="367865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The Facilitator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2" y="1708030"/>
            <a:ext cx="8915399" cy="449982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Need a spiritual facilitator of some experience and 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We decided that it would be best to have someone not local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Bro. John Evans from Adelaide, Australia for the Marriage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tx1"/>
                </a:solidFill>
              </a:rPr>
              <a:t>Regularly doing these courses along with many other marriage types of services</a:t>
            </a:r>
          </a:p>
        </p:txBody>
      </p:sp>
    </p:spTree>
    <p:extLst>
      <p:ext uri="{BB962C8B-B14F-4D97-AF65-F5344CB8AC3E}">
        <p14:creationId xmlns:p14="http://schemas.microsoft.com/office/powerpoint/2010/main" val="288203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jam">
            <a:extLst>
              <a:ext uri="{FF2B5EF4-FFF2-40B4-BE49-F238E27FC236}">
                <a16:creationId xmlns:a16="http://schemas.microsoft.com/office/drawing/2014/main" id="{305D8A2F-3811-497E-B496-1D0043DA7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8" y="0"/>
            <a:ext cx="3857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jam no name">
            <a:extLst>
              <a:ext uri="{FF2B5EF4-FFF2-40B4-BE49-F238E27FC236}">
                <a16:creationId xmlns:a16="http://schemas.microsoft.com/office/drawing/2014/main" id="{0A3CFFF2-F8C8-4042-940A-563777CED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494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07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The Workbook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382" y="1807676"/>
            <a:ext cx="4759883" cy="467938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Using the Marriage Course by Nicky and </a:t>
            </a:r>
            <a:r>
              <a:rPr lang="en-CA" sz="2800" b="1" dirty="0" err="1">
                <a:solidFill>
                  <a:schemeClr val="tx1"/>
                </a:solidFill>
              </a:rPr>
              <a:t>Sila</a:t>
            </a:r>
            <a:r>
              <a:rPr lang="en-CA" sz="2800" b="1" dirty="0">
                <a:solidFill>
                  <a:schemeClr val="tx1"/>
                </a:solidFill>
              </a:rPr>
              <a:t> Lee used many times in Australia – best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When using non-Christadelphian materials – warning/edits as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8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4346" y="639977"/>
            <a:ext cx="31908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8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2" y="369116"/>
            <a:ext cx="8915399" cy="893278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Sample Exercise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0669" y="1412260"/>
            <a:ext cx="4549818" cy="434145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Useful for all – no need to be married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chemeClr val="tx1"/>
                </a:solidFill>
              </a:rPr>
              <a:t>You will know once you are done if you are a Hedgehog or Rhino!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farm5.staticflickr.com/4011/4439196300_83c7e616e7_z.jpg?zz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080" y="3978877"/>
            <a:ext cx="3539695" cy="266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630" y="1594022"/>
            <a:ext cx="4495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2687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963</TotalTime>
  <Words>787</Words>
  <Application>Microsoft Office PowerPoint</Application>
  <PresentationFormat>Widescreen</PresentationFormat>
  <Paragraphs>121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3</vt:lpstr>
      <vt:lpstr>Wisp</vt:lpstr>
      <vt:lpstr>Integrating Courses into the Ecclesia</vt:lpstr>
      <vt:lpstr>Why ecclesial courses?</vt:lpstr>
      <vt:lpstr>What they are not for?</vt:lpstr>
      <vt:lpstr>The Plan</vt:lpstr>
      <vt:lpstr>The Concept</vt:lpstr>
      <vt:lpstr>The Facilitator</vt:lpstr>
      <vt:lpstr>PowerPoint Presentation</vt:lpstr>
      <vt:lpstr>The Workbook</vt:lpstr>
      <vt:lpstr>Sample Exercise</vt:lpstr>
      <vt:lpstr>The Schedule – Friday night</vt:lpstr>
      <vt:lpstr>The Schedule – Saturday</vt:lpstr>
      <vt:lpstr>The Schedule – Sunday</vt:lpstr>
      <vt:lpstr>Our Experience</vt:lpstr>
      <vt:lpstr>Other Follow-up in Ecclesia</vt:lpstr>
      <vt:lpstr>Parenting</vt:lpstr>
      <vt:lpstr>The Workbook</vt:lpstr>
      <vt:lpstr>Sample Exercise</vt:lpstr>
      <vt:lpstr>Parenting Styles</vt:lpstr>
      <vt:lpstr>Parenting Styles</vt:lpstr>
      <vt:lpstr>Parenting Styles</vt:lpstr>
      <vt:lpstr>PPP</vt:lpstr>
      <vt:lpstr>Plan  Prioritize Protect</vt:lpstr>
      <vt:lpstr>Daily Weekly Monthly Yearly</vt:lpstr>
      <vt:lpstr>Challenges</vt:lpstr>
      <vt:lpstr>Why do COURSES in your ecclesia?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Courses into the Ecclesia</dc:title>
  <dc:creator>Ted</dc:creator>
  <cp:lastModifiedBy>Ted</cp:lastModifiedBy>
  <cp:revision>70</cp:revision>
  <dcterms:created xsi:type="dcterms:W3CDTF">2017-05-27T18:28:56Z</dcterms:created>
  <dcterms:modified xsi:type="dcterms:W3CDTF">2017-07-05T21:25:03Z</dcterms:modified>
</cp:coreProperties>
</file>